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57" r:id="rId4"/>
    <p:sldId id="268" r:id="rId5"/>
    <p:sldId id="259" r:id="rId6"/>
    <p:sldId id="275" r:id="rId7"/>
    <p:sldId id="269" r:id="rId8"/>
    <p:sldId id="270" r:id="rId9"/>
    <p:sldId id="262" r:id="rId10"/>
    <p:sldId id="263" r:id="rId11"/>
    <p:sldId id="274" r:id="rId12"/>
    <p:sldId id="272" r:id="rId13"/>
    <p:sldId id="273" r:id="rId14"/>
    <p:sldId id="260" r:id="rId15"/>
    <p:sldId id="26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7;&#1077;&#1095;&#1085;&#1080;&#1082;&amp;img_url=http://st.depositphotos.com/1140262/1562/i/950/depositphotos_15626203-stock-photo-worker-building-masonry-heater.jpg&amp;pos=4&amp;rpt=simage&amp;lr=11218" TargetMode="External"/><Relationship Id="rId2" Type="http://schemas.openxmlformats.org/officeDocument/2006/relationships/hyperlink" Target="https://yandex.ru/images/search?text=&#1087;&#1077;&#1095;&#1082;&#1072;&amp;img_url=https://dekorom.ru/images/article/orig/2017/04/pech-russkaya-s-kaminom-32.jpg&amp;pos=16&amp;rpt=simage&amp;lr=112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87;&#1086;&#1083;&#1103;&#1085;&#1072;&amp;img_url=http://images.forwallpaper.com/files/images/8/8d71/8d7182c2/558052/field-of-flowers.jpg&amp;pos=12&amp;rpt=simage&amp;lr=11218" TargetMode="External"/><Relationship Id="rId5" Type="http://schemas.openxmlformats.org/officeDocument/2006/relationships/hyperlink" Target="https://how-to-all.com/&#1079;&#1085;&#1072;&#1095;&#1077;&#1085;&#1080;&#1077;:&#1087;&#1086;&#1083;&#1079;&#1072;&#1090;&#1100;" TargetMode="External"/><Relationship Id="rId4" Type="http://schemas.openxmlformats.org/officeDocument/2006/relationships/hyperlink" Target="http://flaminguru.ru/posl177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</a:t>
            </a:r>
            <a:r>
              <a:rPr lang="ru-RU" sz="4000" b="1" dirty="0" err="1" smtClean="0">
                <a:solidFill>
                  <a:srgbClr val="FF0000"/>
                </a:solidFill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</a:rPr>
              <a:t>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5793507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Ползать как улитка.</a:t>
            </a:r>
          </a:p>
          <a:p>
            <a:pPr>
              <a:buNone/>
            </a:pPr>
            <a:r>
              <a:rPr lang="ru-RU" sz="3600" dirty="0" smtClean="0"/>
              <a:t>Медленно передвигаться, перемещаться.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b="1" dirty="0" smtClean="0"/>
              <a:t>Ползать на коленях.</a:t>
            </a:r>
          </a:p>
          <a:p>
            <a:pPr>
              <a:buNone/>
            </a:pPr>
            <a:r>
              <a:rPr lang="ru-RU" sz="3600" dirty="0" smtClean="0"/>
              <a:t>Унижаться перед кем-то, заискивать.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err="1" smtClean="0"/>
              <a:t>Покоре</a:t>
            </a:r>
            <a:r>
              <a:rPr lang="ru-RU" sz="4000" dirty="0" smtClean="0"/>
              <a:t>  дерева  вверх  </a:t>
            </a:r>
            <a:r>
              <a:rPr lang="ru-RU" sz="4000" dirty="0" err="1" smtClean="0"/>
              <a:t>ивниз</a:t>
            </a:r>
            <a:endParaRPr lang="ru-RU" sz="4000" dirty="0" smtClean="0"/>
          </a:p>
          <a:p>
            <a:pPr>
              <a:buNone/>
            </a:pPr>
            <a:r>
              <a:rPr lang="ru-RU" sz="4000" dirty="0" err="1" smtClean="0"/>
              <a:t>пры</a:t>
            </a:r>
            <a:r>
              <a:rPr lang="ru-RU" sz="4000" dirty="0" smtClean="0"/>
              <a:t>  </a:t>
            </a:r>
            <a:r>
              <a:rPr lang="ru-RU" sz="4000" dirty="0" err="1" smtClean="0"/>
              <a:t>гает</a:t>
            </a:r>
            <a:r>
              <a:rPr lang="ru-RU" sz="4000" dirty="0" smtClean="0"/>
              <a:t>  и  ползёт  короткохвостый</a:t>
            </a:r>
          </a:p>
          <a:p>
            <a:pPr>
              <a:buNone/>
            </a:pPr>
            <a:r>
              <a:rPr lang="ru-RU" sz="4000" dirty="0" smtClean="0"/>
              <a:t>поползень.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По  коре  дерева  вверх  и  вниз</a:t>
            </a:r>
          </a:p>
          <a:p>
            <a:pPr>
              <a:buNone/>
            </a:pPr>
            <a:r>
              <a:rPr lang="ru-RU" sz="4000" dirty="0" smtClean="0"/>
              <a:t>прыгает  и  ползёт  короткохвостый</a:t>
            </a:r>
          </a:p>
          <a:p>
            <a:pPr>
              <a:buNone/>
            </a:pPr>
            <a:r>
              <a:rPr lang="ru-RU" sz="4000" dirty="0" smtClean="0"/>
              <a:t>поползень.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РЕБУС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1" y="1196752"/>
            <a:ext cx="3312368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</a:t>
            </a:r>
            <a:endParaRPr lang="ru-RU" sz="3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335699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263691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242088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256490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335699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414908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95736" y="4005064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63688" y="4653136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8" y="479715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3501008"/>
            <a:ext cx="1250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на</a:t>
            </a:r>
            <a:endParaRPr lang="ru-RU" sz="8000" b="1" dirty="0"/>
          </a:p>
        </p:txBody>
      </p:sp>
      <p:pic>
        <p:nvPicPr>
          <p:cNvPr id="25606" name="Picture 6" descr="http://cdn.wallpapersafari.com/75/60/Bqtc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ПОЛЯНА</a:t>
            </a:r>
          </a:p>
        </p:txBody>
      </p:sp>
      <p:sp>
        <p:nvSpPr>
          <p:cNvPr id="141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59832" y="1628800"/>
            <a:ext cx="4038600" cy="39893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полянка</a:t>
            </a:r>
          </a:p>
          <a:p>
            <a:pPr eaLnBrk="1" hangingPunct="1"/>
            <a:r>
              <a:rPr lang="ru-RU" sz="3600" b="1" dirty="0" smtClean="0"/>
              <a:t>поляночка</a:t>
            </a:r>
          </a:p>
          <a:p>
            <a:pPr eaLnBrk="1" hangingPunct="1"/>
            <a:r>
              <a:rPr lang="ru-RU" sz="3600" b="1" dirty="0" smtClean="0"/>
              <a:t>пол</a:t>
            </a:r>
          </a:p>
          <a:p>
            <a:pPr eaLnBrk="1" hangingPunct="1"/>
            <a:r>
              <a:rPr lang="ru-RU" sz="3600" b="1" dirty="0" smtClean="0"/>
              <a:t>полк</a:t>
            </a:r>
          </a:p>
          <a:p>
            <a:pPr eaLnBrk="1" hangingPunct="1"/>
            <a:r>
              <a:rPr lang="ru-RU" sz="3600" b="1" dirty="0" err="1" smtClean="0"/>
              <a:t>полянушка</a:t>
            </a:r>
            <a:endParaRPr lang="ru-RU" sz="3600" b="1" dirty="0" smtClean="0"/>
          </a:p>
          <a:p>
            <a:pPr eaLnBrk="1" hangingPunct="1"/>
            <a:r>
              <a:rPr lang="ru-RU" sz="3600" b="1" dirty="0" smtClean="0"/>
              <a:t>полоть</a:t>
            </a: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435280" cy="5793507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Дети увидели на краю поляны лису с </a:t>
            </a:r>
          </a:p>
          <a:p>
            <a:pPr>
              <a:buNone/>
            </a:pPr>
            <a:r>
              <a:rPr lang="ru-RU" sz="3600" dirty="0" smtClean="0"/>
              <a:t>мышкой в зубах.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Полевая мышь запасает на зиму спелый</a:t>
            </a:r>
          </a:p>
          <a:p>
            <a:pPr>
              <a:buNone/>
            </a:pPr>
            <a:r>
              <a:rPr lang="ru-RU" sz="3600" dirty="0" smtClean="0"/>
              <a:t> горох, зёрна пшеницы.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5688632"/>
          </a:xfrm>
        </p:spPr>
        <p:txBody>
          <a:bodyPr/>
          <a:lstStyle/>
          <a:p>
            <a:pPr lvl="0"/>
            <a:r>
              <a:rPr lang="ru-RU" sz="1400" dirty="0" smtClean="0"/>
              <a:t>Азова О.И. «Логопедическая работа по коррекции </a:t>
            </a:r>
            <a:r>
              <a:rPr lang="ru-RU" sz="1400" dirty="0" err="1" smtClean="0"/>
              <a:t>дизорфографии</a:t>
            </a:r>
            <a:r>
              <a:rPr lang="ru-RU" sz="1400" dirty="0" smtClean="0"/>
              <a:t> у младших школьников с общим недоразвитием речи» </a:t>
            </a:r>
          </a:p>
          <a:p>
            <a:r>
              <a:rPr lang="ru-RU" sz="1400" dirty="0" err="1" smtClean="0"/>
              <a:t>Коноваленко</a:t>
            </a:r>
            <a:r>
              <a:rPr lang="ru-RU" sz="1400" dirty="0" smtClean="0"/>
              <a:t> В. В. «Родственные слова»</a:t>
            </a:r>
          </a:p>
          <a:p>
            <a:r>
              <a:rPr lang="ru-RU" sz="1400" dirty="0" smtClean="0"/>
              <a:t>Мазина В.Д.  «</a:t>
            </a:r>
            <a:r>
              <a:rPr lang="ru-RU" sz="1400" dirty="0" err="1" smtClean="0"/>
              <a:t>Дизорфография</a:t>
            </a:r>
            <a:r>
              <a:rPr lang="ru-RU" sz="1400" dirty="0" smtClean="0"/>
              <a:t>» (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)</a:t>
            </a:r>
          </a:p>
          <a:p>
            <a:pPr lvl="0"/>
            <a:r>
              <a:rPr lang="ru-RU" sz="1400" dirty="0" err="1" smtClean="0"/>
              <a:t>Якимчук</a:t>
            </a:r>
            <a:r>
              <a:rPr lang="ru-RU" sz="1400" dirty="0" smtClean="0"/>
              <a:t> Т.А. </a:t>
            </a:r>
            <a:r>
              <a:rPr lang="ru-RU" sz="1400" smtClean="0"/>
              <a:t>«Родственные слова» (презентация)</a:t>
            </a:r>
          </a:p>
          <a:p>
            <a:r>
              <a:rPr lang="en-US" sz="1400" smtClean="0">
                <a:hlinkClick r:id="rId2"/>
              </a:rPr>
              <a:t>https</a:t>
            </a:r>
            <a:r>
              <a:rPr lang="en-US" sz="1400" dirty="0" smtClean="0">
                <a:hlinkClick r:id="rId2"/>
              </a:rPr>
              <a:t>://yandex.ru/images/search?text=</a:t>
            </a:r>
            <a:r>
              <a:rPr lang="ru-RU" sz="1400" dirty="0" err="1" smtClean="0">
                <a:hlinkClick r:id="rId2"/>
              </a:rPr>
              <a:t>печка&amp;</a:t>
            </a:r>
            <a:r>
              <a:rPr lang="en-US" sz="1400" dirty="0" err="1" smtClean="0">
                <a:hlinkClick r:id="rId2"/>
              </a:rPr>
              <a:t>img_url</a:t>
            </a:r>
            <a:r>
              <a:rPr lang="en-US" sz="1400" dirty="0" smtClean="0">
                <a:hlinkClick r:id="rId2"/>
              </a:rPr>
              <a:t>=https%3A%2F%2Fdekorom.ru%2Fimages%2Farticle%2Forig%2F2017%2F04%2Fpech-russkaya-s-kaminom-32.jpg&amp;pos=16&amp;rpt=</a:t>
            </a:r>
            <a:r>
              <a:rPr lang="en-US" sz="1400" dirty="0" err="1" smtClean="0">
                <a:hlinkClick r:id="rId2"/>
              </a:rPr>
              <a:t>simage&amp;lr</a:t>
            </a:r>
            <a:r>
              <a:rPr lang="en-US" sz="1400" dirty="0" smtClean="0">
                <a:hlinkClick r:id="rId2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err="1" smtClean="0">
                <a:hlinkClick r:id="rId3"/>
              </a:rPr>
              <a:t>печник&amp;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=http%3A%2F%2Fst.depositphotos.com%2F1140262%2F1562%2Fi%2F950%2Fdepositphotos_15626203-stock-photo-worker-building-masonry-heater.jpg&amp;pos=4&amp;rpt=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dirty="0" smtClean="0">
                <a:hlinkClick r:id="rId3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http://flaminguru.ru/posl177.htm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https://how-to-all.com/</a:t>
            </a:r>
            <a:r>
              <a:rPr lang="ru-RU" sz="1400" dirty="0" err="1" smtClean="0">
                <a:hlinkClick r:id="rId5"/>
              </a:rPr>
              <a:t>значение:ползать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https://yandex.ru/images/search?text=</a:t>
            </a:r>
            <a:r>
              <a:rPr lang="ru-RU" sz="1400" dirty="0" err="1" smtClean="0">
                <a:hlinkClick r:id="rId6"/>
              </a:rPr>
              <a:t>поляна&amp;</a:t>
            </a:r>
            <a:r>
              <a:rPr lang="en-US" sz="1400" dirty="0" err="1" smtClean="0">
                <a:hlinkClick r:id="rId6"/>
              </a:rPr>
              <a:t>img_url</a:t>
            </a:r>
            <a:r>
              <a:rPr lang="en-US" sz="1400" dirty="0" smtClean="0">
                <a:hlinkClick r:id="rId6"/>
              </a:rPr>
              <a:t>=http%3A%2F%2Fimages.forwallpaper.com%2Ffiles%2Fimages%2F8%2F8d71%2F8d7182c2%2F558052%2Ffield-of-flowers.jpg&amp;pos=12&amp;rpt=</a:t>
            </a:r>
            <a:r>
              <a:rPr lang="en-US" sz="1400" dirty="0" err="1" smtClean="0">
                <a:hlinkClick r:id="rId6"/>
              </a:rPr>
              <a:t>simage&amp;lr</a:t>
            </a:r>
            <a:r>
              <a:rPr lang="en-US" sz="1400" dirty="0" smtClean="0">
                <a:hlinkClick r:id="rId6"/>
              </a:rPr>
              <a:t>=11218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АНАГРАММА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spc="600" dirty="0" smtClean="0"/>
          </a:p>
          <a:p>
            <a:pPr algn="ctr">
              <a:buNone/>
            </a:pPr>
            <a:endParaRPr lang="ru-RU" sz="4400" b="1" spc="600" dirty="0" smtClean="0"/>
          </a:p>
          <a:p>
            <a:pPr algn="ctr">
              <a:buNone/>
            </a:pPr>
            <a:r>
              <a:rPr lang="ru-RU" sz="4400" b="1" spc="600" dirty="0" smtClean="0">
                <a:solidFill>
                  <a:srgbClr val="FF0000"/>
                </a:solidFill>
              </a:rPr>
              <a:t>ЕЧПАК</a:t>
            </a:r>
            <a:endParaRPr lang="ru-RU" sz="4400" b="1" spc="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picstons.ru/img/picture/May/16/cde498700e7524b16a528cb37e61ac2e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3797767" cy="5703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ПЕЧКА</a:t>
            </a:r>
          </a:p>
        </p:txBody>
      </p:sp>
      <p:sp>
        <p:nvSpPr>
          <p:cNvPr id="141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75856" y="1844824"/>
            <a:ext cx="4038600" cy="403279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3900" b="1" dirty="0" smtClean="0"/>
              <a:t>печь</a:t>
            </a:r>
          </a:p>
          <a:p>
            <a:pPr eaLnBrk="1" hangingPunct="1"/>
            <a:r>
              <a:rPr lang="ru-RU" sz="3900" b="1" dirty="0" smtClean="0"/>
              <a:t>печечка</a:t>
            </a:r>
          </a:p>
          <a:p>
            <a:pPr eaLnBrk="1" hangingPunct="1"/>
            <a:r>
              <a:rPr lang="ru-RU" sz="3900" b="1" dirty="0" smtClean="0"/>
              <a:t>печурка</a:t>
            </a:r>
          </a:p>
          <a:p>
            <a:pPr eaLnBrk="1" hangingPunct="1"/>
            <a:r>
              <a:rPr lang="ru-RU" sz="3900" b="1" dirty="0" smtClean="0"/>
              <a:t>печать</a:t>
            </a:r>
          </a:p>
          <a:p>
            <a:r>
              <a:rPr lang="ru-RU" sz="3900" b="1" dirty="0" smtClean="0"/>
              <a:t>печник</a:t>
            </a:r>
          </a:p>
          <a:p>
            <a:r>
              <a:rPr lang="ru-RU" sz="3900" b="1" dirty="0" smtClean="0"/>
              <a:t>печаль</a:t>
            </a:r>
          </a:p>
          <a:p>
            <a:r>
              <a:rPr lang="ru-RU" sz="3900" b="1" dirty="0" smtClean="0"/>
              <a:t>запечный</a:t>
            </a:r>
          </a:p>
          <a:p>
            <a:endParaRPr lang="ru-RU" sz="3200" b="1" dirty="0"/>
          </a:p>
          <a:p>
            <a:pPr eaLnBrk="1" hangingPunct="1"/>
            <a:endParaRPr lang="en-US" sz="3200" b="1" dirty="0" smtClean="0"/>
          </a:p>
          <a:p>
            <a:pPr eaLnBrk="1" hangingPunct="1"/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ПЕЧНИК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AutoShape 2" descr="https://www.rmnt.ru/pub2/Qq/8J/Qq8Jlgg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www.rmnt.ru/pub2/Qq/8J/Qq8Jlgg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962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6264696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Хочешь есть калачи, не сиди на печи!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Что есть в печи, всё на стол неси!</a:t>
            </a:r>
          </a:p>
          <a:p>
            <a:endParaRPr lang="ru-RU" sz="3600" dirty="0" smtClean="0"/>
          </a:p>
          <a:p>
            <a:r>
              <a:rPr lang="ru-RU" sz="3600" dirty="0" smtClean="0"/>
              <a:t> </a:t>
            </a:r>
            <a:r>
              <a:rPr lang="ru-RU" sz="3600" b="1" dirty="0" smtClean="0"/>
              <a:t>Печки – лавочки.</a:t>
            </a:r>
          </a:p>
          <a:p>
            <a:pPr>
              <a:buNone/>
            </a:pPr>
            <a:r>
              <a:rPr lang="ru-RU" sz="3600" dirty="0" smtClean="0"/>
              <a:t>Мелочи, пустяки; то, что обычно не</a:t>
            </a:r>
          </a:p>
          <a:p>
            <a:pPr>
              <a:buNone/>
            </a:pPr>
            <a:r>
              <a:rPr lang="ru-RU" sz="3600" dirty="0" smtClean="0"/>
              <a:t>стоит внимания.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бабушка  </a:t>
            </a:r>
            <a:r>
              <a:rPr lang="ru-RU" sz="4000" dirty="0" err="1" smtClean="0"/>
              <a:t>пе</a:t>
            </a:r>
            <a:r>
              <a:rPr lang="ru-RU" sz="4000" dirty="0" smtClean="0"/>
              <a:t>  чёт  </a:t>
            </a:r>
            <a:r>
              <a:rPr lang="ru-RU" sz="4000" dirty="0" err="1" smtClean="0"/>
              <a:t>впечка</a:t>
            </a:r>
            <a:r>
              <a:rPr lang="ru-RU" sz="4000" dirty="0" smtClean="0"/>
              <a:t>  вкусные  и </a:t>
            </a:r>
          </a:p>
          <a:p>
            <a:pPr>
              <a:buNone/>
            </a:pPr>
            <a:r>
              <a:rPr lang="ru-RU" sz="4000" dirty="0" smtClean="0"/>
              <a:t>пышные  </a:t>
            </a:r>
            <a:r>
              <a:rPr lang="ru-RU" sz="4000" dirty="0" err="1" smtClean="0"/>
              <a:t>яблочныепирожки</a:t>
            </a: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Печурка   котята   в  около   избушка </a:t>
            </a:r>
          </a:p>
          <a:p>
            <a:pPr>
              <a:buNone/>
            </a:pPr>
            <a:r>
              <a:rPr lang="ru-RU" sz="4000" dirty="0" smtClean="0"/>
              <a:t>грелись.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Было холодно, потому что мама</a:t>
            </a:r>
          </a:p>
          <a:p>
            <a:pPr>
              <a:buNone/>
            </a:pPr>
            <a:r>
              <a:rPr lang="ru-RU" sz="4000" dirty="0" smtClean="0"/>
              <a:t>затопила печь.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РЕШИ ПРИМЕР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полка – </a:t>
            </a:r>
            <a:r>
              <a:rPr lang="ru-RU" sz="5400" b="1" dirty="0" err="1" smtClean="0"/>
              <a:t>ка</a:t>
            </a:r>
            <a:r>
              <a:rPr lang="ru-RU" sz="5400" b="1" dirty="0" smtClean="0"/>
              <a:t> + зал – л + </a:t>
            </a:r>
            <a:r>
              <a:rPr lang="ru-RU" sz="5400" b="1" dirty="0" err="1" smtClean="0"/>
              <a:t>ть</a:t>
            </a:r>
            <a:r>
              <a:rPr lang="ru-RU" sz="5400" b="1" dirty="0" smtClean="0"/>
              <a:t> = ?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ПОЛЗАТЬ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87824" y="155679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 smtClean="0"/>
              <a:t>ползает</a:t>
            </a:r>
          </a:p>
          <a:p>
            <a:r>
              <a:rPr lang="ru-RU" sz="3900" b="1" dirty="0" smtClean="0"/>
              <a:t>ползущий</a:t>
            </a:r>
          </a:p>
          <a:p>
            <a:r>
              <a:rPr lang="ru-RU" sz="3900" b="1" dirty="0" smtClean="0"/>
              <a:t>проползёт</a:t>
            </a:r>
          </a:p>
          <a:p>
            <a:r>
              <a:rPr lang="ru-RU" sz="3900" b="1" dirty="0" smtClean="0"/>
              <a:t>ползком</a:t>
            </a:r>
          </a:p>
          <a:p>
            <a:r>
              <a:rPr lang="ru-RU" sz="3900" b="1" dirty="0" smtClean="0"/>
              <a:t>ползучий</a:t>
            </a:r>
          </a:p>
          <a:p>
            <a:r>
              <a:rPr lang="ru-RU" sz="3900" b="1" dirty="0" smtClean="0"/>
              <a:t>заползать</a:t>
            </a:r>
          </a:p>
          <a:p>
            <a:r>
              <a:rPr lang="ru-RU" sz="3900" b="1" dirty="0" smtClean="0"/>
              <a:t>выползать</a:t>
            </a:r>
          </a:p>
          <a:p>
            <a:r>
              <a:rPr lang="ru-RU" sz="3900" b="1" dirty="0" smtClean="0"/>
              <a:t>ползти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243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«п») </vt:lpstr>
      <vt:lpstr>АНАГРАММА</vt:lpstr>
      <vt:lpstr>ПЕЧКА</vt:lpstr>
      <vt:lpstr>ПЕЧНИК</vt:lpstr>
      <vt:lpstr>Слайд 5</vt:lpstr>
      <vt:lpstr>Слайд 6</vt:lpstr>
      <vt:lpstr>Слайд 7</vt:lpstr>
      <vt:lpstr>РЕШИ ПРИМЕР</vt:lpstr>
      <vt:lpstr>ПОЛЗАТЬ</vt:lpstr>
      <vt:lpstr>Слайд 10</vt:lpstr>
      <vt:lpstr>Слайд 11</vt:lpstr>
      <vt:lpstr>Слайд 12</vt:lpstr>
      <vt:lpstr>РЕБУС</vt:lpstr>
      <vt:lpstr>ПОЛЯНА</vt:lpstr>
      <vt:lpstr>Слайд 15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Кож-</dc:title>
  <cp:lastModifiedBy>НовиковаС Светлана Геннадьевна</cp:lastModifiedBy>
  <cp:revision>43</cp:revision>
  <dcterms:modified xsi:type="dcterms:W3CDTF">2018-10-19T10:27:17Z</dcterms:modified>
</cp:coreProperties>
</file>