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3"/>
  </p:notesMasterIdLst>
  <p:sldIdLst>
    <p:sldId id="256" r:id="rId2"/>
    <p:sldId id="287" r:id="rId3"/>
    <p:sldId id="25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72" r:id="rId12"/>
  </p:sldIdLst>
  <p:sldSz cx="12192000" cy="9144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29" autoAdjust="0"/>
  </p:normalViewPr>
  <p:slideViewPr>
    <p:cSldViewPr>
      <p:cViewPr>
        <p:scale>
          <a:sx n="70" d="100"/>
          <a:sy n="70" d="100"/>
        </p:scale>
        <p:origin x="-1512" y="-414"/>
      </p:cViewPr>
      <p:guideLst>
        <p:guide orient="horz"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0FDE2-92AC-4969-B6E1-2DD02ACCF600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00AC8B8-AC73-47E1-84E0-BB136F4BF24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МОНИТОРИНГА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</a:t>
          </a:r>
          <a:r>
            <a:rPr lang="ru-RU" sz="2400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ВЛИЯНИЯ МЕРОПРИЯТИЙ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адресных программ поддержки школ с низкими результатами обучения и школ, функционирующих в неблагоприятных социальных условиях, </a:t>
          </a:r>
          <a:r>
            <a:rPr lang="ru-RU" sz="2400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ВЫРАВНИВАНИЕ ВОЗМОЖНОСТЕЙ</a:t>
          </a:r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получения учащимися в указанных школах качественного образования </a:t>
          </a:r>
          <a:r>
            <a:rPr lang="ru-RU" sz="2400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ТОЧКИ ЗРЕНИЯ ДОСТИЖЕНИЯ КРИТЕРИЕВ ИДЕНТИФИКАЦИИ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4C00F13E-E926-4AC8-BB99-8BB92CFEF57F}" type="parTrans" cxnId="{BD36A2AB-92AA-4C06-9432-2E763BDAE6CE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95B7D3-9305-4C24-A550-E42EA9747ADF}" type="sibTrans" cxnId="{BD36A2AB-92AA-4C06-9432-2E763BDAE6CE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3F229-3502-4053-9511-15E69B1F6846}" type="pres">
      <dgm:prSet presAssocID="{E0E0FDE2-92AC-4969-B6E1-2DD02ACCF60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541848-58FC-4769-B51D-F24C03392F94}" type="pres">
      <dgm:prSet presAssocID="{D00AC8B8-AC73-47E1-84E0-BB136F4BF242}" presName="composite" presStyleCnt="0"/>
      <dgm:spPr/>
    </dgm:pt>
    <dgm:pt modelId="{9978A1B8-0240-4239-9710-7041F1905D3B}" type="pres">
      <dgm:prSet presAssocID="{D00AC8B8-AC73-47E1-84E0-BB136F4BF242}" presName="imgShp" presStyleLbl="fgImgPlace1" presStyleIdx="0" presStyleCnt="1" custLinFactNeighborX="-15857" custLinFactNeighborY="135"/>
      <dgm:spPr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7C0B74C-BE9A-4BD9-BE0B-40618F7E28B0}" type="pres">
      <dgm:prSet presAssocID="{D00AC8B8-AC73-47E1-84E0-BB136F4BF242}" presName="txShp" presStyleLbl="node1" presStyleIdx="0" presStyleCnt="1" custScaleX="122507" custLinFactNeighborX="5081" custLinFactNeighborY="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BECD3-D98E-431A-BC79-96D585CF2576}" type="presOf" srcId="{D00AC8B8-AC73-47E1-84E0-BB136F4BF242}" destId="{17C0B74C-BE9A-4BD9-BE0B-40618F7E28B0}" srcOrd="0" destOrd="0" presId="urn:microsoft.com/office/officeart/2005/8/layout/vList3"/>
    <dgm:cxn modelId="{BD36A2AB-92AA-4C06-9432-2E763BDAE6CE}" srcId="{E0E0FDE2-92AC-4969-B6E1-2DD02ACCF600}" destId="{D00AC8B8-AC73-47E1-84E0-BB136F4BF242}" srcOrd="0" destOrd="0" parTransId="{4C00F13E-E926-4AC8-BB99-8BB92CFEF57F}" sibTransId="{EB95B7D3-9305-4C24-A550-E42EA9747ADF}"/>
    <dgm:cxn modelId="{391F0F87-5133-4F95-B0FA-58E009340681}" type="presOf" srcId="{E0E0FDE2-92AC-4969-B6E1-2DD02ACCF600}" destId="{4F23F229-3502-4053-9511-15E69B1F6846}" srcOrd="0" destOrd="0" presId="urn:microsoft.com/office/officeart/2005/8/layout/vList3"/>
    <dgm:cxn modelId="{DFE4CF83-C294-4CE6-B434-737DFDD07182}" type="presParOf" srcId="{4F23F229-3502-4053-9511-15E69B1F6846}" destId="{FC541848-58FC-4769-B51D-F24C03392F94}" srcOrd="0" destOrd="0" presId="urn:microsoft.com/office/officeart/2005/8/layout/vList3"/>
    <dgm:cxn modelId="{62693789-B61B-4E8B-A361-32E31E56A766}" type="presParOf" srcId="{FC541848-58FC-4769-B51D-F24C03392F94}" destId="{9978A1B8-0240-4239-9710-7041F1905D3B}" srcOrd="0" destOrd="0" presId="urn:microsoft.com/office/officeart/2005/8/layout/vList3"/>
    <dgm:cxn modelId="{B6A5F90F-CDB2-4BCF-B523-EFE6AEFEF640}" type="presParOf" srcId="{FC541848-58FC-4769-B51D-F24C03392F94}" destId="{17C0B74C-BE9A-4BD9-BE0B-40618F7E28B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0B74C-BE9A-4BD9-BE0B-40618F7E28B0}">
      <dsp:nvSpPr>
        <dsp:cNvPr id="0" name=""/>
        <dsp:cNvSpPr/>
      </dsp:nvSpPr>
      <dsp:spPr>
        <a:xfrm rot="10800000">
          <a:off x="1800176" y="121334"/>
          <a:ext cx="8491749" cy="348847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83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МОНИТОРИНГА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</a:t>
          </a:r>
          <a:r>
            <a:rPr lang="ru-RU" sz="2400" b="1" i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ВЛИЯНИЯ МЕРОПРИЯТИЙ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адресных программ поддержки школ с низкими результатами обучения и школ, функционирующих в неблагоприятных социальных условиях, </a:t>
          </a:r>
          <a:r>
            <a:rPr lang="ru-RU" sz="2400" b="1" i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ВЫРАВНИВАНИЕ ВОЗМОЖНОСТЕЙ</a:t>
          </a:r>
          <a:r>
            <a:rPr lang="ru-RU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получения учащимися в указанных школах качественного образования </a:t>
          </a:r>
          <a:r>
            <a:rPr lang="ru-RU" sz="2400" b="1" i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ТОЧКИ ЗРЕНИЯ ДОСТИЖЕНИЯ КРИТЕРИЕВ ИДЕНТИФИКАЦИИ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10800000">
        <a:off x="2672293" y="121334"/>
        <a:ext cx="7619632" cy="3488470"/>
      </dsp:txXfrm>
    </dsp:sp>
    <dsp:sp modelId="{9978A1B8-0240-4239-9710-7041F1905D3B}">
      <dsp:nvSpPr>
        <dsp:cNvPr id="0" name=""/>
        <dsp:cNvSpPr/>
      </dsp:nvSpPr>
      <dsp:spPr>
        <a:xfrm>
          <a:off x="0" y="121334"/>
          <a:ext cx="3488470" cy="3488470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6E9E-0F4A-4148-BD05-77A72054D949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A7C53-5950-4D80-A146-FFCC21A7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A7C53-5950-4D80-A146-FFCC21A7A6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9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479864"/>
            <a:ext cx="987552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2466752"/>
            <a:ext cx="9875520" cy="2336800"/>
          </a:xfrm>
        </p:spPr>
        <p:txBody>
          <a:bodyPr tIns="0"/>
          <a:lstStyle>
            <a:lvl1pPr marL="48769" indent="0" algn="l">
              <a:buNone/>
              <a:defRPr sz="4622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812810" indent="0" algn="ctr">
              <a:buNone/>
            </a:lvl2pPr>
            <a:lvl3pPr marL="1625620" indent="0" algn="ctr">
              <a:buNone/>
            </a:lvl3pPr>
            <a:lvl4pPr marL="2438430" indent="0" algn="ctr">
              <a:buNone/>
            </a:lvl4pPr>
            <a:lvl5pPr marL="3251241" indent="0" algn="ctr">
              <a:buNone/>
            </a:lvl5pPr>
            <a:lvl6pPr marL="4064051" indent="0" algn="ctr">
              <a:buNone/>
            </a:lvl6pPr>
            <a:lvl7pPr marL="4876861" indent="0" algn="ctr">
              <a:buNone/>
            </a:lvl7pPr>
            <a:lvl8pPr marL="5689671" indent="0" algn="ctr">
              <a:buNone/>
            </a:lvl8pPr>
            <a:lvl9pPr marL="6502481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8" y="1885069"/>
            <a:ext cx="280416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  <p:sp>
        <p:nvSpPr>
          <p:cNvPr id="9" name="Овал 8"/>
          <p:cNvSpPr/>
          <p:nvPr/>
        </p:nvSpPr>
        <p:spPr>
          <a:xfrm>
            <a:off x="1542901" y="1793355"/>
            <a:ext cx="85344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366187"/>
            <a:ext cx="2438400" cy="780203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6189"/>
            <a:ext cx="7416800" cy="780203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4" y="-72"/>
            <a:ext cx="91440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3467100"/>
            <a:ext cx="8534400" cy="3048000"/>
          </a:xfrm>
        </p:spPr>
        <p:txBody>
          <a:bodyPr anchor="t"/>
          <a:lstStyle>
            <a:lvl1pPr algn="l">
              <a:lnSpc>
                <a:spcPts val="8000"/>
              </a:lnSpc>
              <a:buNone/>
              <a:defRPr sz="7111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422401"/>
            <a:ext cx="8534400" cy="2012949"/>
          </a:xfrm>
        </p:spPr>
        <p:txBody>
          <a:bodyPr anchor="b"/>
          <a:lstStyle>
            <a:lvl1pPr marL="32512" indent="0">
              <a:lnSpc>
                <a:spcPts val="4089"/>
              </a:lnSpc>
              <a:spcBef>
                <a:spcPts val="0"/>
              </a:spcBef>
              <a:buNone/>
              <a:defRPr sz="3556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  <p:sp>
        <p:nvSpPr>
          <p:cNvPr id="8" name="Овал 7"/>
          <p:cNvSpPr/>
          <p:nvPr/>
        </p:nvSpPr>
        <p:spPr>
          <a:xfrm>
            <a:off x="2896428" y="3752875"/>
            <a:ext cx="280416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  <p:sp>
        <p:nvSpPr>
          <p:cNvPr id="9" name="Овал 8"/>
          <p:cNvSpPr/>
          <p:nvPr/>
        </p:nvSpPr>
        <p:spPr>
          <a:xfrm>
            <a:off x="3210752" y="3661160"/>
            <a:ext cx="85344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365760"/>
            <a:ext cx="9997440" cy="1524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2032000"/>
            <a:ext cx="4876800" cy="6217920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2032000"/>
            <a:ext cx="4876800" cy="6217920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80448"/>
            <a:ext cx="10972800" cy="1524000"/>
          </a:xfrm>
        </p:spPr>
        <p:txBody>
          <a:bodyPr anchor="ctr"/>
          <a:lstStyle>
            <a:lvl1pPr algn="ctr">
              <a:defRPr sz="80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437704"/>
            <a:ext cx="536448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113793" indent="0" algn="l">
              <a:lnSpc>
                <a:spcPct val="100000"/>
              </a:lnSpc>
              <a:spcBef>
                <a:spcPts val="178"/>
              </a:spcBef>
              <a:buNone/>
              <a:defRPr sz="3378" b="0">
                <a:solidFill>
                  <a:schemeClr val="tx1"/>
                </a:solidFill>
              </a:defRPr>
            </a:lvl1pPr>
            <a:lvl2pPr>
              <a:buNone/>
              <a:defRPr sz="3556" b="1"/>
            </a:lvl2pPr>
            <a:lvl3pPr>
              <a:buNone/>
              <a:defRPr sz="3200" b="1"/>
            </a:lvl3pPr>
            <a:lvl4pPr>
              <a:buNone/>
              <a:defRPr sz="2844" b="1"/>
            </a:lvl4pPr>
            <a:lvl5pPr>
              <a:buNone/>
              <a:defRPr sz="2844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437704"/>
            <a:ext cx="536448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113793" indent="0" algn="l">
              <a:lnSpc>
                <a:spcPct val="100000"/>
              </a:lnSpc>
              <a:spcBef>
                <a:spcPts val="178"/>
              </a:spcBef>
              <a:buNone/>
              <a:defRPr sz="3378" b="0">
                <a:solidFill>
                  <a:schemeClr val="tx1"/>
                </a:solidFill>
              </a:defRPr>
            </a:lvl1pPr>
            <a:lvl2pPr>
              <a:buNone/>
              <a:defRPr sz="3556" b="1"/>
            </a:lvl2pPr>
            <a:lvl3pPr>
              <a:buNone/>
              <a:defRPr sz="3200" b="1"/>
            </a:lvl3pPr>
            <a:lvl4pPr>
              <a:buNone/>
              <a:defRPr sz="2844" b="1"/>
            </a:lvl4pPr>
            <a:lvl5pPr>
              <a:buNone/>
              <a:defRPr sz="2844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292448"/>
            <a:ext cx="536448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699017" indent="-487686">
              <a:lnSpc>
                <a:spcPct val="100000"/>
              </a:lnSpc>
              <a:spcBef>
                <a:spcPts val="1244"/>
              </a:spcBef>
              <a:defRPr sz="4267"/>
            </a:lvl1pPr>
            <a:lvl2pPr>
              <a:lnSpc>
                <a:spcPct val="100000"/>
              </a:lnSpc>
              <a:spcBef>
                <a:spcPts val="1244"/>
              </a:spcBef>
              <a:defRPr sz="3556"/>
            </a:lvl2pPr>
            <a:lvl3pPr>
              <a:lnSpc>
                <a:spcPct val="100000"/>
              </a:lnSpc>
              <a:spcBef>
                <a:spcPts val="1244"/>
              </a:spcBef>
              <a:defRPr sz="3200"/>
            </a:lvl3pPr>
            <a:lvl4pPr>
              <a:lnSpc>
                <a:spcPct val="100000"/>
              </a:lnSpc>
              <a:spcBef>
                <a:spcPts val="1244"/>
              </a:spcBef>
              <a:defRPr sz="2844"/>
            </a:lvl4pPr>
            <a:lvl5pPr>
              <a:lnSpc>
                <a:spcPct val="100000"/>
              </a:lnSpc>
              <a:spcBef>
                <a:spcPts val="1244"/>
              </a:spcBef>
              <a:defRPr sz="2844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1292448"/>
            <a:ext cx="536448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699017" indent="-487686">
              <a:lnSpc>
                <a:spcPct val="100000"/>
              </a:lnSpc>
              <a:spcBef>
                <a:spcPts val="1244"/>
              </a:spcBef>
              <a:defRPr sz="4267"/>
            </a:lvl1pPr>
            <a:lvl2pPr>
              <a:lnSpc>
                <a:spcPct val="100000"/>
              </a:lnSpc>
              <a:spcBef>
                <a:spcPts val="1244"/>
              </a:spcBef>
              <a:defRPr sz="3556"/>
            </a:lvl2pPr>
            <a:lvl3pPr>
              <a:lnSpc>
                <a:spcPct val="100000"/>
              </a:lnSpc>
              <a:spcBef>
                <a:spcPts val="1244"/>
              </a:spcBef>
              <a:defRPr sz="3200"/>
            </a:lvl3pPr>
            <a:lvl4pPr>
              <a:lnSpc>
                <a:spcPct val="100000"/>
              </a:lnSpc>
              <a:spcBef>
                <a:spcPts val="1244"/>
              </a:spcBef>
              <a:defRPr sz="2844"/>
            </a:lvl4pPr>
            <a:lvl5pPr>
              <a:lnSpc>
                <a:spcPct val="100000"/>
              </a:lnSpc>
              <a:spcBef>
                <a:spcPts val="1244"/>
              </a:spcBef>
              <a:defRPr sz="2844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365760"/>
            <a:ext cx="9997440" cy="1524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72"/>
            <a:ext cx="97536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9037"/>
            <a:ext cx="5080000" cy="1549400"/>
          </a:xfrm>
          <a:ln>
            <a:noFill/>
          </a:ln>
        </p:spPr>
        <p:txBody>
          <a:bodyPr anchor="b"/>
          <a:lstStyle>
            <a:lvl1pPr algn="l">
              <a:lnSpc>
                <a:spcPts val="3556"/>
              </a:lnSpc>
              <a:buNone/>
              <a:defRPr sz="3911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875953"/>
            <a:ext cx="5080000" cy="931333"/>
          </a:xfrm>
        </p:spPr>
        <p:txBody>
          <a:bodyPr/>
          <a:lstStyle>
            <a:lvl1pPr marL="81281" indent="0">
              <a:lnSpc>
                <a:spcPct val="100000"/>
              </a:lnSpc>
              <a:spcBef>
                <a:spcPts val="0"/>
              </a:spcBef>
              <a:buNone/>
              <a:defRPr sz="2489"/>
            </a:lvl1pPr>
            <a:lvl2pPr>
              <a:buNone/>
              <a:defRPr sz="2133"/>
            </a:lvl2pPr>
            <a:lvl3pPr>
              <a:buNone/>
              <a:defRPr sz="1778"/>
            </a:lvl3pPr>
            <a:lvl4pPr>
              <a:buNone/>
              <a:defRPr sz="1600"/>
            </a:lvl4pPr>
            <a:lvl5pPr>
              <a:buNone/>
              <a:defRPr sz="16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844802"/>
            <a:ext cx="10871200" cy="5323417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422400"/>
            <a:ext cx="3657600" cy="2641600"/>
          </a:xfrm>
        </p:spPr>
        <p:txBody>
          <a:bodyPr anchor="b">
            <a:noAutofit/>
          </a:bodyPr>
          <a:lstStyle>
            <a:lvl1pPr algn="l">
              <a:buNone/>
              <a:defRPr sz="3733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422400"/>
            <a:ext cx="6096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62560" tIns="487680" rtlCol="0" anchor="t">
            <a:normAutofit/>
          </a:bodyPr>
          <a:lstStyle/>
          <a:p>
            <a:pPr marL="0" indent="-503942" algn="l" rtl="0" eaLnBrk="1" latinLnBrk="0" hangingPunct="1">
              <a:lnSpc>
                <a:spcPts val="5333"/>
              </a:lnSpc>
              <a:spcBef>
                <a:spcPts val="1067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5689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524006"/>
            <a:ext cx="58928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5689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1272456"/>
            <a:ext cx="91440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1249049"/>
            <a:ext cx="865632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6400800"/>
            <a:ext cx="5892800" cy="1016000"/>
          </a:xfrm>
        </p:spPr>
        <p:txBody>
          <a:bodyPr anchor="ctr"/>
          <a:lstStyle>
            <a:lvl1pPr marL="0" indent="0" algn="l">
              <a:lnSpc>
                <a:spcPts val="2844"/>
              </a:lnSpc>
              <a:spcBef>
                <a:spcPts val="0"/>
              </a:spcBef>
              <a:buNone/>
              <a:defRPr sz="2489">
                <a:solidFill>
                  <a:srgbClr val="777777"/>
                </a:solidFill>
              </a:defRPr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1" y="-1087896"/>
            <a:ext cx="2185182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  <p:sp>
        <p:nvSpPr>
          <p:cNvPr id="8" name="Овал 7"/>
          <p:cNvSpPr/>
          <p:nvPr/>
        </p:nvSpPr>
        <p:spPr>
          <a:xfrm>
            <a:off x="225090" y="28137"/>
            <a:ext cx="2269588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406771"/>
            <a:ext cx="1500956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9" y="-72"/>
            <a:ext cx="10841502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366184"/>
            <a:ext cx="999744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930400"/>
            <a:ext cx="9997440" cy="6400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8407400"/>
            <a:ext cx="28448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2133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8407400"/>
            <a:ext cx="38608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2133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8407400"/>
            <a:ext cx="6096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2133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72"/>
            <a:ext cx="97536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7645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650248" indent="-503942" algn="l" rtl="0" eaLnBrk="1" latinLnBrk="0" hangingPunct="1">
        <a:lnSpc>
          <a:spcPct val="100000"/>
        </a:lnSpc>
        <a:spcBef>
          <a:spcPts val="1067"/>
        </a:spcBef>
        <a:buClr>
          <a:schemeClr val="accent1"/>
        </a:buClr>
        <a:buSzPct val="80000"/>
        <a:buFont typeface="Wingdings 2"/>
        <a:buChar char=""/>
        <a:defRPr kumimoji="0"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137934" indent="-422661" algn="l" rtl="0" eaLnBrk="1" latinLnBrk="0" hangingPunct="1">
        <a:lnSpc>
          <a:spcPct val="100000"/>
        </a:lnSpc>
        <a:spcBef>
          <a:spcPts val="978"/>
        </a:spcBef>
        <a:buClr>
          <a:schemeClr val="accent1"/>
        </a:buClr>
        <a:buFont typeface="Verdana"/>
        <a:buChar char="◦"/>
        <a:defRPr kumimoji="0" sz="4978" kern="1200">
          <a:solidFill>
            <a:schemeClr val="tx1"/>
          </a:solidFill>
          <a:latin typeface="+mn-lt"/>
          <a:ea typeface="+mn-ea"/>
          <a:cs typeface="+mn-cs"/>
        </a:defRPr>
      </a:lvl2pPr>
      <a:lvl3pPr marL="1576852" indent="-406405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1950744" indent="-308868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2308381" indent="-325124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2682274" indent="-325124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3056166" indent="-32512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3413803" indent="-32512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3787695" indent="-32512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3556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18.png"/><Relationship Id="rId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4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16.png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488" y="539552"/>
            <a:ext cx="10328550" cy="34563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ПРОМЕЖУТОЧНЫХ РЕЗУЛЬТАТАХ МОНИТОРИНГА РЕАЛИЗАЦИИ АДРЕСНЫХ ПРОГРАММ ПОДДЕРЖКИ ШКОЛ С НИЗКИМИ РЕЗУЛЬТАТАМИ ОБУЧЕНИЯ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488" y="6588224"/>
            <a:ext cx="10328550" cy="2232248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Ильина Анна Владимировна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Центром учебно-методического и научного сопровождения обучения детей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особыми образовательными потребностями ГБУ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ДПО ЧИППКРО,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член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учебно-методического объединения в сфере общего образования Челябинской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855253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4C2D745-3CCE-4032-B64E-A9F3E3ABB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" y="0"/>
            <a:ext cx="1457846" cy="1457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5">
            <a:extLst>
              <a:ext uri="{FF2B5EF4-FFF2-40B4-BE49-F238E27FC236}">
                <a16:creationId xmlns:a16="http://schemas.microsoft.com/office/drawing/2014/main" xmlns="" id="{4C8142BD-5EF7-4844-8AF1-CA045028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366184"/>
            <a:ext cx="9997440" cy="1524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ПРОМЕЖУТОЧНЫХ РЕЗУЛЬТАТАХ МОНИТОРИНГА РЕАЛИЗАЦИИ АДРЕСНЫХ ПРОГРАММ ПОДДЕРЖКИ ШКОЛ С НИЗКИМИ РЕЗУЛЬТАТАМИ ОБУЧЕНИЯ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112223" y="2055547"/>
            <a:ext cx="375272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13. Распределение ответов участников проекта на вопрос «Укажите, какую позицию занимает Ваша образовательная организация при обсуждении размещенных в сети НПП информационно-методических материалов (методические материалы, в том числе разработанные совместно со школой-лидером, информацию о мероприятиях* и пр.)?»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1878" y="1907704"/>
            <a:ext cx="6212333" cy="2850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1505" y="5220072"/>
            <a:ext cx="6201000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264623" y="5220072"/>
            <a:ext cx="375272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14. Распределение ответов участников проекта на вопрос «Укажите, в какой степени Ваша образовательная организация удовлетворена качеством краткосрочных мероприятий (</a:t>
            </a:r>
            <a:r>
              <a:rPr lang="ru-RU" altLang="ru-RU" sz="16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вебинаров</a:t>
            </a:r>
            <a:r>
              <a:rPr lang="ru-RU" altLang="ru-RU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семинаров, консультаций, практикумов и пр.), которые проходят в рамках реализации адресной программы поддержки?»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5F41CBA-2318-457A-9F3D-B696A7217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47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1623B4-EB42-4AF3-8EA8-284A3749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779" y="2999977"/>
            <a:ext cx="3898133" cy="4596359"/>
          </a:xfr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ПО ОБЕСПЕЧИВАЮЩИМ ПОКАЗАТЕЛЯМ: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 – участников проекта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организаций, которые оказывают поддержку участникам проекта (школы-лидеры)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B5BDE416-6C55-4657-9E4D-CF1AABD78022}"/>
              </a:ext>
            </a:extLst>
          </p:cNvPr>
          <p:cNvGrpSpPr/>
          <p:nvPr/>
        </p:nvGrpSpPr>
        <p:grpSpPr>
          <a:xfrm>
            <a:off x="5303912" y="2051720"/>
            <a:ext cx="6408712" cy="6768752"/>
            <a:chOff x="1453146" y="184734"/>
            <a:chExt cx="14940135" cy="8707746"/>
          </a:xfrm>
        </p:grpSpPr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99FEEDF0-AC8E-4253-951A-D554054DD1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3146" y="184734"/>
              <a:ext cx="9035343" cy="87077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121D33C5-8D9B-4F61-9FF6-BC521223C3BB}"/>
                </a:ext>
              </a:extLst>
            </p:cNvPr>
            <p:cNvSpPr/>
            <p:nvPr/>
          </p:nvSpPr>
          <p:spPr>
            <a:xfrm>
              <a:off x="1631504" y="184734"/>
              <a:ext cx="8712968" cy="244305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084DC5A-D46D-4475-B780-A413CBA0DE6D}"/>
                </a:ext>
              </a:extLst>
            </p:cNvPr>
            <p:cNvSpPr txBox="1"/>
            <p:nvPr/>
          </p:nvSpPr>
          <p:spPr>
            <a:xfrm>
              <a:off x="10754235" y="1781204"/>
              <a:ext cx="5252893" cy="529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ПРЕАМБУЛА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EB0F08C8-70F0-4540-A1F8-DE29A3007D44}"/>
                </a:ext>
              </a:extLst>
            </p:cNvPr>
            <p:cNvSpPr/>
            <p:nvPr/>
          </p:nvSpPr>
          <p:spPr>
            <a:xfrm>
              <a:off x="1624878" y="2742049"/>
              <a:ext cx="8719594" cy="6024263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E70D49A-AB14-4311-918E-2C5DCADCF6A9}"/>
                </a:ext>
              </a:extLst>
            </p:cNvPr>
            <p:cNvSpPr txBox="1"/>
            <p:nvPr/>
          </p:nvSpPr>
          <p:spPr>
            <a:xfrm>
              <a:off x="10754235" y="5508103"/>
              <a:ext cx="5639046" cy="22881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АНКЕТА СОДЕРЖИТ 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(11) </a:t>
              </a:r>
              <a:r>
                <a:rPr lang="ru-RU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ВОПРОСОВ </a:t>
              </a: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4C2D745-3CCE-4032-B64E-A9F3E3ABB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" y="0"/>
            <a:ext cx="1457846" cy="1457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Заголовок 5">
            <a:extLst>
              <a:ext uri="{FF2B5EF4-FFF2-40B4-BE49-F238E27FC236}">
                <a16:creationId xmlns:a16="http://schemas.microsoft.com/office/drawing/2014/main" xmlns="" id="{4C8142BD-5EF7-4844-8AF1-CA045028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366184"/>
            <a:ext cx="9997440" cy="1524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ПРОМЕЖУТОЧНЫХ РЕЗУЛЬТАТАХ МОНИТОРИНГА РЕАЛИЗАЦИИ АДРЕСНЫХ ПРОГРАММ ПОДДЕРЖКИ ШКОЛ С НИЗКИМИ РЕЗУЛЬТАТАМИ ОБУЧЕНИЯ </a:t>
            </a:r>
          </a:p>
        </p:txBody>
      </p:sp>
    </p:spTree>
    <p:extLst>
      <p:ext uri="{BB962C8B-B14F-4D97-AF65-F5344CB8AC3E}">
        <p14:creationId xmlns:p14="http://schemas.microsoft.com/office/powerpoint/2010/main" val="16147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FA9B6C87-94E0-4F78-9A81-ECBDD957D3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090814"/>
              </p:ext>
            </p:extLst>
          </p:nvPr>
        </p:nvGraphicFramePr>
        <p:xfrm>
          <a:off x="1487488" y="1930400"/>
          <a:ext cx="10423525" cy="372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4C8142BD-5EF7-4844-8AF1-CA0450286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ПРОМЕЖУТОЧНЫХ РЕЗУЛЬТАТАХ МОНИТОРИНГА РЕАЛИЗАЦИИ АДРЕСНЫХ ПРОГРАММ ПОДДЕРЖКИ ШКОЛ С НИЗКИМИ РЕЗУЛЬТАТАМИ ОБУЧЕНИЯ </a:t>
            </a: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662482" y="5868144"/>
            <a:ext cx="10122149" cy="292832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650248" indent="-503942" algn="l" rtl="0" eaLnBrk="1" latinLnBrk="0" hangingPunct="1">
              <a:lnSpc>
                <a:spcPct val="100000"/>
              </a:lnSpc>
              <a:spcBef>
                <a:spcPts val="1067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7934" indent="-422661" algn="l" rtl="0" eaLnBrk="1" latinLnBrk="0" hangingPunct="1">
              <a:lnSpc>
                <a:spcPct val="100000"/>
              </a:lnSpc>
              <a:spcBef>
                <a:spcPts val="978"/>
              </a:spcBef>
              <a:buClr>
                <a:schemeClr val="accent1"/>
              </a:buClr>
              <a:buFont typeface="Verdana"/>
              <a:buChar char="◦"/>
              <a:defRPr kumimoji="0" sz="4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76852" indent="-406405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744" indent="-30886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8381" indent="-325124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274" indent="-325124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166" indent="-325124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803" indent="-325124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7695" indent="-325124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Wingdings 2"/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ОБМЕНА ЗНАНИЯМИ :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краткосрочных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обучающих, информационно-методических и консалтинговых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(вебинаров, семинаров, практикумов и пр.), 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проводимых ГБУ ДПО ЧИППКРО и школами-лидерами </a:t>
            </a:r>
            <a:r>
              <a:rPr lang="ru-RU" sz="2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взаимодействии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участниками проекта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которых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школьных команд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проекта, в том числе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 интерактивных площадок института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2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4C2D745-3CCE-4032-B64E-A9F3E3ABB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" y="0"/>
            <a:ext cx="1457846" cy="1457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5">
            <a:extLst>
              <a:ext uri="{FF2B5EF4-FFF2-40B4-BE49-F238E27FC236}">
                <a16:creationId xmlns:a16="http://schemas.microsoft.com/office/drawing/2014/main" xmlns="" id="{4C8142BD-5EF7-4844-8AF1-CA045028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366184"/>
            <a:ext cx="9997440" cy="1524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ПРОМЕЖУТОЧНЫХ РЕЗУЛЬТАТАХ МОНИТОРИНГА РЕАЛИЗАЦИИ АДРЕСНЫХ ПРОГРАММ ПОДДЕРЖКИ ШКОЛ С НИЗКИМИ РЕЗУЛЬТАТАМИ ОБУЧЕНИЯ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8799" y="2051720"/>
            <a:ext cx="6263385" cy="295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08168" y="2254244"/>
            <a:ext cx="432047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1. Распределение ответов </a:t>
            </a:r>
            <a:r>
              <a:rPr kumimoji="0" lang="ru-RU" alt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учасников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проекта на вопрос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Укажите количество педагогических и руководящих работников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школы-лидера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которые в ходе реализации адресной программы поддержки оказывали Вашему образовательному учреждению консалтинговые услуги и осуществляли </a:t>
            </a:r>
            <a:r>
              <a:rPr kumimoji="0" lang="ru-RU" alt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тьюторское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сопровождение, в том числе проводили краткосрочные мероприятия (</a:t>
            </a:r>
            <a:r>
              <a:rPr kumimoji="0" lang="ru-RU" alt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вебинары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семинары, практикумы и пр.)?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3512" y="5011316"/>
            <a:ext cx="6182602" cy="3048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92042" y="5873955"/>
            <a:ext cx="43204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2. Распределение ответов участников проекта на вопрос «Учитываются ли возможности (инициативы) Вашей образовательной организации при реализации адресной программы поддержки?»</a:t>
            </a:r>
          </a:p>
        </p:txBody>
      </p:sp>
    </p:spTree>
    <p:extLst>
      <p:ext uri="{BB962C8B-B14F-4D97-AF65-F5344CB8AC3E}">
        <p14:creationId xmlns:p14="http://schemas.microsoft.com/office/powerpoint/2010/main" val="25274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4C2D745-3CCE-4032-B64E-A9F3E3ABB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" y="0"/>
            <a:ext cx="1457846" cy="1457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5">
            <a:extLst>
              <a:ext uri="{FF2B5EF4-FFF2-40B4-BE49-F238E27FC236}">
                <a16:creationId xmlns:a16="http://schemas.microsoft.com/office/drawing/2014/main" xmlns="" id="{4C8142BD-5EF7-4844-8AF1-CA045028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366184"/>
            <a:ext cx="9997440" cy="1524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ПРОМЕЖУТОЧНЫХ РЕЗУЛЬТАТАХ МОНИТОРИНГА РЕАЛИЗАЦИИ АДРЕСНЫХ ПРОГРАММ ПОДДЕРЖКИ ШКОЛ С НИЗКИМИ РЕЗУЛЬТАТАМИ ОБУЧЕНИЯ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08168" y="2623575"/>
            <a:ext cx="432047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3. Распределение ответов участников проекта на вопрос «Укажите, с какой целью Ваша образовательная организация использует ресурсы сетевого взаимодействия, потенциал социальных партнеров – «школ-лидеров» в ходе реализации адресной программы поддержки?»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80597" y="5580112"/>
            <a:ext cx="43204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4. Распределение ответов школ-лидеров на вопрос «Укажите, с какой целью Ваша образовательная организация использует ресурсы сетевого взаимодействия, потенциал социальных партнеров – «школ-лидеров» в ходе реализации адресной программы поддержки?»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3512" y="1763687"/>
            <a:ext cx="5760640" cy="30451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3512" y="4932040"/>
            <a:ext cx="5760640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43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4C2D745-3CCE-4032-B64E-A9F3E3ABB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" y="0"/>
            <a:ext cx="1457846" cy="1457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5">
            <a:extLst>
              <a:ext uri="{FF2B5EF4-FFF2-40B4-BE49-F238E27FC236}">
                <a16:creationId xmlns:a16="http://schemas.microsoft.com/office/drawing/2014/main" xmlns="" id="{4C8142BD-5EF7-4844-8AF1-CA045028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366184"/>
            <a:ext cx="9997440" cy="1524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ПРОМЕЖУТОЧНЫХ РЕЗУЛЬТАТАХ МОНИТОРИНГА РЕАЛИЗАЦИИ АДРЕСНЫХ ПРОГРАММ ПОДДЕРЖКИ ШКОЛ С НИЗКИМИ РЕЗУЛЬТАТАМИ ОБУЧЕНИЯ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08168" y="2623575"/>
            <a:ext cx="432047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5. Распределение ответов школ-лидеров на вопрос «Укажите, как часто Ваша образовательная организация размещает информацию о ходе реализации адресной программы поддержки в открытых источниках, в том числе на собственном официальном сайте?»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80597" y="5580112"/>
            <a:ext cx="43204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6. Распределение ответов участников проекта на вопрос «Укажите, как часто Ваша образовательная организация размещает информацию о ходе реализации адресной программы поддержки в открытых источниках, в том числе на собственном официальном сайте?»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7528" y="2043112"/>
            <a:ext cx="5544616" cy="2396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7528" y="5508104"/>
            <a:ext cx="5544616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39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4C2D745-3CCE-4032-B64E-A9F3E3ABB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" y="0"/>
            <a:ext cx="1457846" cy="1457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5">
            <a:extLst>
              <a:ext uri="{FF2B5EF4-FFF2-40B4-BE49-F238E27FC236}">
                <a16:creationId xmlns:a16="http://schemas.microsoft.com/office/drawing/2014/main" xmlns="" id="{4C8142BD-5EF7-4844-8AF1-CA045028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366184"/>
            <a:ext cx="9997440" cy="1524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ПРОМЕЖУТОЧНЫХ РЕЗУЛЬТАТАХ МОНИТОРИНГА РЕАЛИЗАЦИИ АДРЕСНЫХ ПРОГРАММ ПОДДЕРЖКИ ШКОЛ С НИЗКИМИ РЕЗУЛЬТАТАМИ ОБУЧЕНИЯ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08168" y="2623575"/>
            <a:ext cx="432047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7. Распределение ответов участников проекта на вопрос «Укажите, как часто Ваша образовательная организация обращается к информационно-методическим материалам, размещенным на интерактивной площадке - сети НПП при организации образовательной деятельности?»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80597" y="5580112"/>
            <a:ext cx="43204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8. Распределение ответов школ-лидеров на вопрос «Укажите, как часто Ваша образовательная организация использует ресурсы интерактивной площадки (сети НПП) для реализации адресных программ?»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3512" y="2123728"/>
            <a:ext cx="5400600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3511" y="5580113"/>
            <a:ext cx="5877085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69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4C2D745-3CCE-4032-B64E-A9F3E3ABB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" y="0"/>
            <a:ext cx="1457846" cy="1457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5">
            <a:extLst>
              <a:ext uri="{FF2B5EF4-FFF2-40B4-BE49-F238E27FC236}">
                <a16:creationId xmlns:a16="http://schemas.microsoft.com/office/drawing/2014/main" xmlns="" id="{4C8142BD-5EF7-4844-8AF1-CA045028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366184"/>
            <a:ext cx="9997440" cy="1524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ПРОМЕЖУТОЧНЫХ РЕЗУЛЬТАТАХ МОНИТОРИНГА РЕАЛИЗАЦИИ АДРЕСНЫХ ПРОГРАММ ПОДДЕРЖКИ ШКОЛ С НИЗКИМИ РЕЗУЛЬТАТАМИ ОБУЧЕНИЯ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08168" y="2377354"/>
            <a:ext cx="432047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9. Распределение ответов школ-лидеров на вопрос «Укажите, как часто Ваша образовательная организация размещает в сети НПП информационно-методические материалы (методические материалы, в том числе разработанные совместно со школой, которой оказывается поддержка, информацию о мероприятиях* и пр.) для профессионально-общественной экспертизы?»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80597" y="5580112"/>
            <a:ext cx="43204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10. Распределение ответов участников проекта на вопрос «Укажите, как часто Ваша образовательная организация размещает в сети НПП информационно-методические материалы (методические материалы, в том числе разработанные совместно со школой-лидером, информацию о мероприятиях* и пр.) для профессионально-общественной экспертизы?»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5520" y="2054542"/>
            <a:ext cx="5184576" cy="2384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5520" y="5351349"/>
            <a:ext cx="5184576" cy="21729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02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4C2D745-3CCE-4032-B64E-A9F3E3ABB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" y="0"/>
            <a:ext cx="1457846" cy="1457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5">
            <a:extLst>
              <a:ext uri="{FF2B5EF4-FFF2-40B4-BE49-F238E27FC236}">
                <a16:creationId xmlns:a16="http://schemas.microsoft.com/office/drawing/2014/main" xmlns="" id="{4C8142BD-5EF7-4844-8AF1-CA045028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366184"/>
            <a:ext cx="9997440" cy="1524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ПРОМЕЖУТОЧНЫХ РЕЗУЛЬТАТАХ МОНИТОРИНГА РЕАЛИЗАЦИИ АДРЕСНЫХ ПРОГРАММ ПОДДЕРЖКИ ШКОЛ С НИЗКИМИ РЕЗУЛЬТАТАМИ ОБУЧЕНИЯ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08168" y="2131133"/>
            <a:ext cx="4320479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11. Распределение ответов участников проекта на вопрос «Укажите, включает ли Ваша образовательная организация в свою реальную практическую деятельность методические материалы, размещенные на интерактивной площадке – в сети НПП, или знания (умения), полученные в ходе краткосрочных мероприятий (</a:t>
            </a:r>
            <a:r>
              <a:rPr lang="ru-RU" altLang="ru-RU" sz="16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вебинаров</a:t>
            </a:r>
            <a:r>
              <a:rPr lang="ru-RU" altLang="ru-RU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семинаров, консультаций, практикумов и пр.), которые проходят в рамках реализации адресной программы поддержки?»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80597" y="5580112"/>
            <a:ext cx="43204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12. Распределение ответов школ-лидеров на вопрос «Укажите, какую позицию занимает Ваша образовательная организация при обсуждении размещенных в сети НПП информационно-методических материалов (методических материалов, в том числе разработанных совместно со школой, которой оказывается поддержка, информации о мероприятиях* и пр.)?»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9536" y="2195736"/>
            <a:ext cx="5328592" cy="2489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5520" y="5364088"/>
            <a:ext cx="5616624" cy="2524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705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437</TotalTime>
  <Words>884</Words>
  <Application>Microsoft Office PowerPoint</Application>
  <PresentationFormat>Произвольный</PresentationFormat>
  <Paragraphs>39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О ПРОМЕЖУТОЧНЫХ РЕЗУЛЬТАТАХ МОНИТОРИНГА РЕАЛИЗАЦИИ АДРЕСНЫХ ПРОГРАММ ПОДДЕРЖКИ ШКОЛ С НИЗКИМИ РЕЗУЛЬТАТАМИ ОБУЧЕНИЯ </vt:lpstr>
      <vt:lpstr>О ПРОМЕЖУТОЧНЫХ РЕЗУЛЬТАТАХ МОНИТОРИНГА РЕАЛИЗАЦИИ АДРЕСНЫХ ПРОГРАММ ПОДДЕРЖКИ ШКОЛ С НИЗКИМИ РЕЗУЛЬТАТАМИ ОБУЧЕНИЯ </vt:lpstr>
      <vt:lpstr>О ПРОМЕЖУТОЧНЫХ РЕЗУЛЬТАТАХ МОНИТОРИНГА РЕАЛИЗАЦИИ АДРЕСНЫХ ПРОГРАММ ПОДДЕРЖКИ ШКОЛ С НИЗКИМИ РЕЗУЛЬТАТАМИ ОБУЧЕНИЯ </vt:lpstr>
      <vt:lpstr>О ПРОМЕЖУТОЧНЫХ РЕЗУЛЬТАТАХ МОНИТОРИНГА РЕАЛИЗАЦИИ АДРЕСНЫХ ПРОГРАММ ПОДДЕРЖКИ ШКОЛ С НИЗКИМИ РЕЗУЛЬТАТАМИ ОБУЧЕНИЯ </vt:lpstr>
      <vt:lpstr>О ПРОМЕЖУТОЧНЫХ РЕЗУЛЬТАТАХ МОНИТОРИНГА РЕАЛИЗАЦИИ АДРЕСНЫХ ПРОГРАММ ПОДДЕРЖКИ ШКОЛ С НИЗКИМИ РЕЗУЛЬТАТАМИ ОБУЧЕНИЯ </vt:lpstr>
      <vt:lpstr>О ПРОМЕЖУТОЧНЫХ РЕЗУЛЬТАТАХ МОНИТОРИНГА РЕАЛИЗАЦИИ АДРЕСНЫХ ПРОГРАММ ПОДДЕРЖКИ ШКОЛ С НИЗКИМИ РЕЗУЛЬТАТАМИ ОБУЧЕНИЯ </vt:lpstr>
      <vt:lpstr>О ПРОМЕЖУТОЧНЫХ РЕЗУЛЬТАТАХ МОНИТОРИНГА РЕАЛИЗАЦИИ АДРЕСНЫХ ПРОГРАММ ПОДДЕРЖКИ ШКОЛ С НИЗКИМИ РЕЗУЛЬТАТАМИ ОБУЧЕНИЯ </vt:lpstr>
      <vt:lpstr>О ПРОМЕЖУТОЧНЫХ РЕЗУЛЬТАТАХ МОНИТОРИНГА РЕАЛИЗАЦИИ АДРЕСНЫХ ПРОГРАММ ПОДДЕРЖКИ ШКОЛ С НИЗКИМИ РЕЗУЛЬТАТАМИ ОБУЧЕНИЯ </vt:lpstr>
      <vt:lpstr>О ПРОМЕЖУТОЧНЫХ РЕЗУЛЬТАТАХ МОНИТОРИНГА РЕАЛИЗАЦИИ АДРЕСНЫХ ПРОГРАММ ПОДДЕРЖКИ ШКОЛ С НИЗКИМИ РЕЗУЛЬТАТАМИ ОБУЧЕНИЯ </vt:lpstr>
      <vt:lpstr>О ПРОМЕЖУТОЧНЫХ РЕЗУЛЬТАТАХ МОНИТОРИНГА РЕАЛИЗАЦИИ АДРЕСНЫХ ПРОГРАММ ПОДДЕРЖКИ ШКОЛ С НИЗКИМИ РЕЗУЛЬТАТАМИ ОБУЧЕНИЯ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В. Ильина</dc:creator>
  <cp:lastModifiedBy>Александр Юрьевич Бессарабов</cp:lastModifiedBy>
  <cp:revision>65</cp:revision>
  <dcterms:created xsi:type="dcterms:W3CDTF">2017-09-01T10:33:37Z</dcterms:created>
  <dcterms:modified xsi:type="dcterms:W3CDTF">2018-11-23T10:18:23Z</dcterms:modified>
</cp:coreProperties>
</file>