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71" d="100"/>
          <a:sy n="71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87C4C0-1BA9-4A9A-8253-318C0F97E68C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FB811E-AD49-4AA4-B9DE-30C95FF636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406640" cy="27363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5"/>
                </a:solidFill>
              </a:rPr>
              <a:t>Программа</a:t>
            </a:r>
            <a:br>
              <a:rPr lang="ru-RU" sz="4800" b="1" dirty="0">
                <a:solidFill>
                  <a:schemeClr val="accent5"/>
                </a:solidFill>
              </a:rPr>
            </a:br>
            <a:r>
              <a:rPr lang="ru-RU" sz="4800" b="1" dirty="0">
                <a:solidFill>
                  <a:schemeClr val="accent5"/>
                </a:solidFill>
              </a:rPr>
              <a:t>Танцевального </a:t>
            </a:r>
            <a:r>
              <a:rPr lang="ru-RU" sz="4800" b="1" dirty="0" smtClean="0">
                <a:solidFill>
                  <a:schemeClr val="accent5"/>
                </a:solidFill>
              </a:rPr>
              <a:t>кружка</a:t>
            </a:r>
            <a:br>
              <a:rPr lang="ru-RU" sz="4800" b="1" dirty="0" smtClean="0">
                <a:solidFill>
                  <a:schemeClr val="accent5"/>
                </a:solidFill>
              </a:rPr>
            </a:br>
            <a:r>
              <a:rPr lang="ru-RU" sz="4800" b="1" dirty="0" smtClean="0">
                <a:solidFill>
                  <a:schemeClr val="accent5"/>
                </a:solidFill>
              </a:rPr>
              <a:t>«Настроение»</a:t>
            </a:r>
            <a:r>
              <a:rPr lang="ru-RU" sz="4800" b="1" dirty="0">
                <a:solidFill>
                  <a:schemeClr val="accent5"/>
                </a:solidFill>
              </a:rPr>
              <a:t/>
            </a:r>
            <a:br>
              <a:rPr lang="ru-RU" sz="4800" b="1" dirty="0">
                <a:solidFill>
                  <a:schemeClr val="accent5"/>
                </a:solidFill>
              </a:rPr>
            </a:br>
            <a:endParaRPr lang="ru-RU" sz="48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7406640" cy="36724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Технологии разработки программы и ее структура</a:t>
            </a:r>
          </a:p>
          <a:p>
            <a:pPr algn="ctr"/>
            <a:endParaRPr lang="ru-RU" sz="3200" b="1" dirty="0">
              <a:solidFill>
                <a:schemeClr val="accent5"/>
              </a:solidFill>
            </a:endParaRPr>
          </a:p>
          <a:p>
            <a:pPr algn="ctr"/>
            <a:endParaRPr lang="ru-RU" b="1" dirty="0" smtClean="0">
              <a:solidFill>
                <a:schemeClr val="accent5"/>
              </a:solidFill>
            </a:endParaRPr>
          </a:p>
          <a:p>
            <a:pPr algn="r"/>
            <a:r>
              <a:rPr lang="ru-RU" b="1" dirty="0" smtClean="0">
                <a:solidFill>
                  <a:schemeClr val="accent5"/>
                </a:solidFill>
              </a:rPr>
              <a:t>Разработка: Верчиновой Л.А.</a:t>
            </a:r>
          </a:p>
          <a:p>
            <a:pPr algn="r"/>
            <a:r>
              <a:rPr lang="ru-RU" b="1" dirty="0" smtClean="0">
                <a:solidFill>
                  <a:schemeClr val="accent5"/>
                </a:solidFill>
              </a:rPr>
              <a:t>Педагог-психолог </a:t>
            </a:r>
          </a:p>
          <a:p>
            <a:pPr algn="r"/>
            <a:r>
              <a:rPr lang="ru-RU" b="1" dirty="0" smtClean="0">
                <a:solidFill>
                  <a:schemeClr val="accent5"/>
                </a:solidFill>
              </a:rPr>
              <a:t>МС(к)ОУ С(к)ОШ №5</a:t>
            </a:r>
          </a:p>
          <a:p>
            <a:pPr algn="r"/>
            <a:r>
              <a:rPr lang="ru-RU" b="1" dirty="0" err="1" smtClean="0">
                <a:solidFill>
                  <a:schemeClr val="accent5"/>
                </a:solidFill>
              </a:rPr>
              <a:t>г.Кыштым</a:t>
            </a:r>
            <a:endParaRPr lang="ru-RU" b="1" dirty="0" smtClean="0">
              <a:solidFill>
                <a:schemeClr val="accent5"/>
              </a:solidFill>
            </a:endParaRPr>
          </a:p>
          <a:p>
            <a:pPr algn="r"/>
            <a:r>
              <a:rPr lang="ru-RU" b="1" dirty="0" smtClean="0">
                <a:solidFill>
                  <a:schemeClr val="accent5"/>
                </a:solidFill>
              </a:rPr>
              <a:t>2013г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88032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80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учебного времени по годам обучения: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618496"/>
              </p:ext>
            </p:extLst>
          </p:nvPr>
        </p:nvGraphicFramePr>
        <p:xfrm>
          <a:off x="1331640" y="1556792"/>
          <a:ext cx="6659879" cy="2553915"/>
        </p:xfrm>
        <a:graphic>
          <a:graphicData uri="http://schemas.openxmlformats.org/drawingml/2006/table">
            <a:tbl>
              <a:tblPr/>
              <a:tblGrid>
                <a:gridCol w="1233687"/>
                <a:gridCol w="2095935"/>
                <a:gridCol w="1998154"/>
                <a:gridCol w="1332103"/>
              </a:tblGrid>
              <a:tr h="1152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r>
                        <a:rPr lang="de-DE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Продолжительность </a:t>
                      </a: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занятий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de-DE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часов</a:t>
                      </a:r>
                      <a:r>
                        <a:rPr lang="de-DE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неделю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de-DE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часов</a:t>
                      </a:r>
                      <a:r>
                        <a:rPr lang="de-DE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de-DE" sz="18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de-DE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r>
                        <a:rPr lang="de-DE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de-DE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мин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ч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 ч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год обучения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45 мин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ч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6377577" cy="277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81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 концу обучения воспитанник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u="sng" dirty="0">
                <a:solidFill>
                  <a:schemeClr val="accent5"/>
                </a:solidFill>
              </a:rPr>
              <a:t>должен знать</a:t>
            </a:r>
            <a:r>
              <a:rPr lang="ru-RU" u="sng" dirty="0" smtClean="0">
                <a:solidFill>
                  <a:schemeClr val="accent5"/>
                </a:solidFill>
              </a:rPr>
              <a:t>:</a:t>
            </a:r>
          </a:p>
          <a:p>
            <a:r>
              <a:rPr lang="ru-RU" dirty="0">
                <a:solidFill>
                  <a:schemeClr val="accent5"/>
                </a:solidFill>
              </a:rPr>
              <a:t>элементы и движения </a:t>
            </a:r>
            <a:r>
              <a:rPr lang="ru-RU" dirty="0" smtClean="0">
                <a:solidFill>
                  <a:schemeClr val="accent5"/>
                </a:solidFill>
              </a:rPr>
              <a:t>классического </a:t>
            </a:r>
            <a:r>
              <a:rPr lang="ru-RU" dirty="0">
                <a:solidFill>
                  <a:schemeClr val="accent5"/>
                </a:solidFill>
              </a:rPr>
              <a:t>народного </a:t>
            </a:r>
            <a:r>
              <a:rPr lang="ru-RU" dirty="0" smtClean="0">
                <a:solidFill>
                  <a:schemeClr val="accent5"/>
                </a:solidFill>
              </a:rPr>
              <a:t>и современного танца.</a:t>
            </a:r>
          </a:p>
          <a:p>
            <a:r>
              <a:rPr lang="ru-RU" dirty="0">
                <a:solidFill>
                  <a:schemeClr val="accent5"/>
                </a:solidFill>
              </a:rPr>
              <a:t>н</a:t>
            </a:r>
            <a:r>
              <a:rPr lang="ru-RU" dirty="0" smtClean="0">
                <a:solidFill>
                  <a:schemeClr val="accent5"/>
                </a:solidFill>
              </a:rPr>
              <a:t>екоторую терминологию </a:t>
            </a:r>
            <a:r>
              <a:rPr lang="ru-RU" dirty="0">
                <a:solidFill>
                  <a:schemeClr val="accent5"/>
                </a:solidFill>
              </a:rPr>
              <a:t>танцев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ru-RU" dirty="0">
                <a:solidFill>
                  <a:schemeClr val="accent5"/>
                </a:solidFill>
              </a:rPr>
              <a:t>национальные особенности и характерные черты народного танца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u="sng" dirty="0">
                <a:solidFill>
                  <a:schemeClr val="accent5"/>
                </a:solidFill>
              </a:rPr>
              <a:t>должен </a:t>
            </a:r>
            <a:r>
              <a:rPr lang="ru-RU" u="sng" dirty="0" smtClean="0">
                <a:solidFill>
                  <a:schemeClr val="accent5"/>
                </a:solidFill>
              </a:rPr>
              <a:t>уметь:</a:t>
            </a:r>
          </a:p>
          <a:p>
            <a:r>
              <a:rPr lang="ru-RU" dirty="0">
                <a:solidFill>
                  <a:schemeClr val="accent5"/>
                </a:solidFill>
              </a:rPr>
              <a:t>владеть комплексом упражнений и элементов народного, классического и современного танца</a:t>
            </a:r>
            <a:r>
              <a:rPr lang="ru-RU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ru-RU" dirty="0">
                <a:solidFill>
                  <a:schemeClr val="accent5"/>
                </a:solidFill>
              </a:rPr>
              <a:t>следовать  правилам общественного поведения и танцевальному этикету в повседневной жизни. </a:t>
            </a:r>
          </a:p>
        </p:txBody>
      </p:sp>
    </p:spTree>
    <p:extLst>
      <p:ext uri="{BB962C8B-B14F-4D97-AF65-F5344CB8AC3E}">
        <p14:creationId xmlns="" xmlns:p14="http://schemas.microsoft.com/office/powerpoint/2010/main" val="13981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Формой </a:t>
            </a:r>
            <a:r>
              <a:rPr lang="ru-RU" dirty="0" smtClean="0"/>
              <a:t>подведения итогов: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219256" cy="698500"/>
          </a:xfrm>
        </p:spPr>
        <p:txBody>
          <a:bodyPr>
            <a:noAutofit/>
          </a:bodyPr>
          <a:lstStyle/>
          <a:p>
            <a:r>
              <a:rPr lang="ru-RU" sz="2400" dirty="0"/>
              <a:t>выступления на  концертах  школьного, городского и областного уровня.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024336" cy="276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G:\картинки\P1070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880320" cy="206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уз с флешки\снежинск\DSCN2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4129202"/>
            <a:ext cx="3168352" cy="289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5495"/>
            <a:ext cx="3096344" cy="27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741"/>
            <a:ext cx="3347864" cy="210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1"/>
            <a:ext cx="2653748" cy="308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D:\муз с флешки\снежинск\DSCN2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40" y="4281602"/>
            <a:ext cx="3168352" cy="289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16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81724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50233"/>
            <a:ext cx="496855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СПАСИБО ЗА ВНИМАНИЕ!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5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132856"/>
            <a:ext cx="6400800" cy="4248472"/>
          </a:xfrm>
        </p:spPr>
        <p:txBody>
          <a:bodyPr>
            <a:normAutofit fontScale="90000"/>
          </a:bodyPr>
          <a:lstStyle/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1.Тип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программы -  экспериментальная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Образовательная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область  -  музыкально-эстетическая 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Направленность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деятельности   - художественно-практическая 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Способ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освоения содержания образования   - творческая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5.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освоения содержания образования   - общекультурный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6.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Возрастной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уровень реализации программы  – 10-15 лет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7.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Форма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реализации программы   - групповая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8.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Продолжительность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реализации программы – двухгодичная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effectLst/>
                <a:latin typeface="Calibri"/>
                <a:ea typeface="Calibri"/>
                <a:cs typeface="Times New Roman"/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548680"/>
            <a:ext cx="6400800" cy="10081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5"/>
                </a:solidFill>
              </a:rPr>
              <a:t>Информационная карта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92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Пояснительная записка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Необходимость создания программы </a:t>
            </a:r>
            <a:r>
              <a:rPr lang="ru-RU" sz="1800" dirty="0"/>
              <a:t>обусловлена тем,  что способствует удовлетворению индивидуальных потребностей и запросов учащихся. Создаёт условия для развития личности аномального ребёнка, а так же условия для его творческой самореализации и  интеграции в социум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Педагогическая целесообразность </a:t>
            </a:r>
            <a:r>
              <a:rPr lang="ru-RU" sz="1800" dirty="0"/>
              <a:t>заключается в том, что бы помочь аномальному ребёнку усвоить моральные и нравственные нормы, научить преодолевать жизненные трудности, конфликты, решать проблемы социального взаимодействия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Актуальность программы </a:t>
            </a:r>
            <a:r>
              <a:rPr lang="ru-RU" sz="1800" dirty="0"/>
              <a:t>танцевального кружка состоит в том, что бы дети могли изучать национальные танцы нашего народа, знать современные танцы, лучше узнать  традиции друзей и одноклассников. Танец – не только источник движения под музыку, но и форма общения, причем и партнеров по танцу, и всех присутствующих в зале</a:t>
            </a:r>
          </a:p>
        </p:txBody>
      </p:sp>
    </p:spTree>
    <p:extLst>
      <p:ext uri="{BB962C8B-B14F-4D97-AF65-F5344CB8AC3E}">
        <p14:creationId xmlns="" xmlns:p14="http://schemas.microsoft.com/office/powerpoint/2010/main" val="14981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Пояснительная записка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Новизна. </a:t>
            </a:r>
            <a:r>
              <a:rPr lang="ru-RU" sz="2400" dirty="0"/>
              <a:t>Помимо народных танцев в программу включено изучение бальных и современных танцев, что стимулирует интерес воспитанников к танцевальному искусству и расширяет их кругозор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marL="82296" indent="0">
              <a:buNone/>
            </a:pPr>
            <a:endParaRPr lang="ru-RU" sz="2800" dirty="0" smtClean="0"/>
          </a:p>
          <a:p>
            <a:pPr marL="82296" indent="0">
              <a:buNone/>
            </a:pPr>
            <a:endParaRPr lang="ru-RU" sz="2800" dirty="0"/>
          </a:p>
          <a:p>
            <a:pPr marL="82296" indent="0">
              <a:buNone/>
            </a:pPr>
            <a:endParaRPr lang="ru-RU" sz="2800" dirty="0" smtClean="0"/>
          </a:p>
          <a:p>
            <a:pPr marL="82296" indent="0">
              <a:buNone/>
            </a:pPr>
            <a:r>
              <a:rPr lang="ru-RU" sz="2800" dirty="0" smtClean="0"/>
              <a:t>Продолжительность </a:t>
            </a:r>
            <a:r>
              <a:rPr lang="ru-RU" sz="2800" dirty="0"/>
              <a:t>занятия </a:t>
            </a:r>
            <a:r>
              <a:rPr lang="ru-RU" sz="2800" dirty="0" smtClean="0"/>
              <a:t>40-45 </a:t>
            </a:r>
            <a:r>
              <a:rPr lang="ru-RU" sz="2800" dirty="0"/>
              <a:t>минут, в зависимости от года обучения</a:t>
            </a:r>
            <a:r>
              <a:rPr lang="ru-RU" sz="1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58326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69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5080608" cy="4800600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 smtClean="0"/>
              <a:t>Создание </a:t>
            </a:r>
            <a:r>
              <a:rPr lang="ru-RU" sz="4000" dirty="0"/>
              <a:t>условий для развития и творческой самореализации личности обучающихся с проблемами в воспитании и обучении. Формирование творческой активности ребёнка посредством танца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14904"/>
            <a:ext cx="2448272" cy="303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3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7498080" cy="5904656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endParaRPr lang="ru-RU" sz="2400" dirty="0" smtClean="0"/>
          </a:p>
          <a:p>
            <a:r>
              <a:rPr lang="ru-RU" sz="2400" u="sng" dirty="0"/>
              <a:t>Развитие музыкальности</a:t>
            </a:r>
            <a:r>
              <a:rPr lang="ru-RU" sz="2400" dirty="0"/>
              <a:t>:</a:t>
            </a:r>
          </a:p>
          <a:p>
            <a:pPr marL="82296" indent="0">
              <a:buNone/>
            </a:pPr>
            <a:r>
              <a:rPr lang="ru-RU" sz="2400" dirty="0"/>
              <a:t>- развитие способности воспринимать музыку, т. е. чувствовать её настроение, характер, понимать её содержание.</a:t>
            </a:r>
          </a:p>
          <a:p>
            <a:pPr>
              <a:buFontTx/>
              <a:buChar char="-"/>
            </a:pPr>
            <a:r>
              <a:rPr lang="ru-RU" sz="2400" dirty="0" smtClean="0"/>
              <a:t>развитие </a:t>
            </a:r>
            <a:r>
              <a:rPr lang="ru-RU" sz="2400" dirty="0"/>
              <a:t>специальных музыкальных способностей: музыкального слуха, чувства ритма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 </a:t>
            </a:r>
            <a:r>
              <a:rPr lang="ru-RU" sz="2400" u="sng" dirty="0"/>
              <a:t>Развитие двигательных качеств и умений  </a:t>
            </a:r>
            <a:r>
              <a:rPr lang="ru-RU" sz="2400" dirty="0"/>
              <a:t>(ходьба, бег, прыжки и т. д.)</a:t>
            </a:r>
          </a:p>
          <a:p>
            <a:pPr marL="82296" indent="0">
              <a:buNone/>
            </a:pPr>
            <a:r>
              <a:rPr lang="ru-RU" sz="2400" dirty="0"/>
              <a:t>- развитие ловкости, точности, координации  движений.</a:t>
            </a:r>
          </a:p>
          <a:p>
            <a:pPr marL="82296" indent="0">
              <a:buNone/>
            </a:pPr>
            <a:r>
              <a:rPr lang="ru-RU" sz="2400" dirty="0"/>
              <a:t>- формирование правильной осанки.</a:t>
            </a:r>
          </a:p>
          <a:p>
            <a:pPr>
              <a:buFontTx/>
              <a:buChar char="-"/>
            </a:pPr>
            <a:r>
              <a:rPr lang="ru-RU" sz="2400" dirty="0" smtClean="0"/>
              <a:t>умения </a:t>
            </a:r>
            <a:r>
              <a:rPr lang="ru-RU" sz="2400" dirty="0"/>
              <a:t>ориентироваться в пространстве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 smtClean="0"/>
          </a:p>
          <a:p>
            <a:pPr marL="82296" indent="0">
              <a:buNone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09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472608"/>
          </a:xfrm>
        </p:spPr>
        <p:txBody>
          <a:bodyPr>
            <a:normAutofit fontScale="47500" lnSpcReduction="20000"/>
          </a:bodyPr>
          <a:lstStyle/>
          <a:p>
            <a:r>
              <a:rPr lang="ru-RU" sz="5100" u="sng" dirty="0"/>
              <a:t>Развитие творческих способностей,</a:t>
            </a:r>
            <a:r>
              <a:rPr lang="ru-RU" sz="5100" dirty="0"/>
              <a:t> потребности в самовыражении.</a:t>
            </a:r>
          </a:p>
          <a:p>
            <a:pPr marL="82296" indent="0">
              <a:buNone/>
            </a:pPr>
            <a:r>
              <a:rPr lang="ru-RU" sz="5100" dirty="0"/>
              <a:t>- развитие творческого воображения, раскрепощённости и творчества в движении.</a:t>
            </a:r>
          </a:p>
          <a:p>
            <a:pPr>
              <a:buFontTx/>
              <a:buChar char="-"/>
            </a:pPr>
            <a:r>
              <a:rPr lang="ru-RU" sz="5100" dirty="0" smtClean="0"/>
              <a:t>развитие </a:t>
            </a:r>
            <a:r>
              <a:rPr lang="ru-RU" sz="5100" dirty="0"/>
              <a:t>способности к импровизации, формирование навыков выразительности, пластичности, грациозности и изящества танцевальных движений и танцев</a:t>
            </a:r>
            <a:r>
              <a:rPr lang="ru-RU" sz="5100" dirty="0" smtClean="0"/>
              <a:t>.</a:t>
            </a:r>
          </a:p>
          <a:p>
            <a:r>
              <a:rPr lang="ru-RU" sz="3800" dirty="0"/>
              <a:t> </a:t>
            </a:r>
            <a:r>
              <a:rPr lang="ru-RU" sz="5100" u="sng" dirty="0"/>
              <a:t>Развитие и тренировка психических процессов:</a:t>
            </a:r>
          </a:p>
          <a:p>
            <a:pPr marL="82296" indent="0">
              <a:buNone/>
            </a:pPr>
            <a:r>
              <a:rPr lang="ru-RU" sz="5100" dirty="0"/>
              <a:t>- развитие эмоционально-волевой сферы.</a:t>
            </a:r>
          </a:p>
          <a:p>
            <a:pPr>
              <a:buFontTx/>
              <a:buChar char="-"/>
            </a:pPr>
            <a:r>
              <a:rPr lang="ru-RU" sz="5100" dirty="0" smtClean="0"/>
              <a:t>развитие </a:t>
            </a:r>
            <a:r>
              <a:rPr lang="ru-RU" sz="5100" dirty="0"/>
              <a:t>воли, внимания, восприятия, памяти (всех видов), мышления через движение</a:t>
            </a:r>
            <a:r>
              <a:rPr lang="ru-RU" sz="5100" dirty="0" smtClean="0"/>
              <a:t>.</a:t>
            </a:r>
          </a:p>
          <a:p>
            <a:r>
              <a:rPr lang="ru-RU" sz="5100" dirty="0"/>
              <a:t> </a:t>
            </a:r>
            <a:r>
              <a:rPr lang="ru-RU" sz="5100" u="sng" dirty="0"/>
              <a:t>Развитие нравственно-коммуникативных качеств личности:</a:t>
            </a:r>
          </a:p>
          <a:p>
            <a:pPr marL="82296" indent="0">
              <a:buNone/>
            </a:pPr>
            <a:r>
              <a:rPr lang="ru-RU" sz="5100" dirty="0"/>
              <a:t>- воспитание умения к сопереживанию.</a:t>
            </a:r>
          </a:p>
          <a:p>
            <a:pPr marL="82296" indent="0">
              <a:buNone/>
            </a:pPr>
            <a:r>
              <a:rPr lang="ru-RU" sz="5100" dirty="0"/>
              <a:t>- формирование чувства такта и культурных привычек.</a:t>
            </a:r>
          </a:p>
          <a:p>
            <a:endParaRPr lang="ru-RU" sz="5100" dirty="0"/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24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Организация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возраст детей 10-15 лет</a:t>
            </a:r>
          </a:p>
          <a:p>
            <a:r>
              <a:rPr lang="ru-RU" dirty="0"/>
              <a:t>- сроки реализации – 2 года</a:t>
            </a:r>
          </a:p>
          <a:p>
            <a:r>
              <a:rPr lang="ru-RU" dirty="0"/>
              <a:t>- количество занятий – 2раза в неделю </a:t>
            </a:r>
          </a:p>
          <a:p>
            <a:r>
              <a:rPr lang="ru-RU" dirty="0"/>
              <a:t>- Продолжительность занятия </a:t>
            </a:r>
            <a:r>
              <a:rPr lang="ru-RU" dirty="0" smtClean="0"/>
              <a:t>40-45 </a:t>
            </a:r>
            <a:r>
              <a:rPr lang="ru-RU" dirty="0"/>
              <a:t>минут, в зависимости от года обучения.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38164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07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Занятие состоит из  четырёх частей: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/>
              <a:t>Игровая</a:t>
            </a:r>
            <a:r>
              <a:rPr lang="ru-RU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/>
              <a:t>Экзерсис на середине зала(</a:t>
            </a:r>
            <a:r>
              <a:rPr lang="ru-RU" dirty="0" err="1"/>
              <a:t>Экзерси́с</a:t>
            </a:r>
            <a:r>
              <a:rPr lang="ru-RU" dirty="0"/>
              <a:t> (фр. </a:t>
            </a:r>
            <a:r>
              <a:rPr lang="ru-RU" dirty="0" err="1"/>
              <a:t>exercice</a:t>
            </a:r>
            <a:r>
              <a:rPr lang="ru-RU" dirty="0"/>
              <a:t> — «упражнение», от лат. </a:t>
            </a:r>
            <a:r>
              <a:rPr lang="ru-RU" dirty="0" err="1"/>
              <a:t>exercitium</a:t>
            </a:r>
            <a:r>
              <a:rPr lang="ru-RU" dirty="0"/>
              <a:t>) (также, в проф. жаргоне хореографов «станок», «классика») — комплекс тренировочных упражнений в классическом танце (балете), способствующий развитию мышц, связок, воспитанию координации движений у </a:t>
            </a:r>
            <a:r>
              <a:rPr lang="ru-RU" dirty="0" smtClean="0"/>
              <a:t>танцовщика.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/>
              <a:t>Упражнения на расслабление</a:t>
            </a:r>
            <a:r>
              <a:rPr lang="ru-RU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/>
              <a:t>Работа над этюдами и танцевальными композициями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Занятия </a:t>
            </a:r>
            <a:r>
              <a:rPr lang="ru-RU" dirty="0"/>
              <a:t>начинаются и заканчиваются поклоном. Это организует обучающихся и приучает к порядку проведения занятий, психологически и физически настраивает на дальнейшее усвоение материала.</a:t>
            </a:r>
          </a:p>
        </p:txBody>
      </p:sp>
    </p:spTree>
    <p:extLst>
      <p:ext uri="{BB962C8B-B14F-4D97-AF65-F5344CB8AC3E}">
        <p14:creationId xmlns="" xmlns:p14="http://schemas.microsoft.com/office/powerpoint/2010/main" val="27218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391</TotalTime>
  <Words>609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Программа Танцевального кружка «Настроение» </vt:lpstr>
      <vt:lpstr>1.Тип программы -  экспериментальная 2. Образовательная область  -  музыкально-эстетическая  3. Направленность деятельности   - художественно-практическая  4. Способ освоения содержания образования   - творческая 5. Уровень освоения содержания образования   - общекультурный 6. Возрастной уровень реализации программы  – 10-15 лет 7. Форма реализации программы   - групповая 8. Продолжительность реализации программы – двухгодичная </vt:lpstr>
      <vt:lpstr>Пояснительная записка</vt:lpstr>
      <vt:lpstr>Пояснительная записка</vt:lpstr>
      <vt:lpstr>Цель программы</vt:lpstr>
      <vt:lpstr>Задачи: </vt:lpstr>
      <vt:lpstr>Задачи:</vt:lpstr>
      <vt:lpstr>Организация образовательного процесса</vt:lpstr>
      <vt:lpstr>Занятие состоит из  четырёх частей:</vt:lpstr>
      <vt:lpstr>Распределение учебного времени по годам обучения:</vt:lpstr>
      <vt:lpstr>К концу обучения воспитанник </vt:lpstr>
      <vt:lpstr>Формой подведения итогов:</vt:lpstr>
      <vt:lpstr>Слайд 13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разработки программы и ее структура.</dc:title>
  <dc:creator>ksantippa</dc:creator>
  <cp:lastModifiedBy>пользователь</cp:lastModifiedBy>
  <cp:revision>44</cp:revision>
  <dcterms:created xsi:type="dcterms:W3CDTF">2013-04-21T03:38:29Z</dcterms:created>
  <dcterms:modified xsi:type="dcterms:W3CDTF">2014-09-25T18:17:45Z</dcterms:modified>
</cp:coreProperties>
</file>