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7" r:id="rId2"/>
    <p:sldId id="288" r:id="rId3"/>
    <p:sldId id="256" r:id="rId4"/>
    <p:sldId id="277" r:id="rId5"/>
    <p:sldId id="258" r:id="rId6"/>
    <p:sldId id="259" r:id="rId7"/>
    <p:sldId id="276" r:id="rId8"/>
    <p:sldId id="260" r:id="rId9"/>
    <p:sldId id="261" r:id="rId10"/>
    <p:sldId id="262" r:id="rId11"/>
    <p:sldId id="263" r:id="rId12"/>
    <p:sldId id="264" r:id="rId13"/>
    <p:sldId id="265" r:id="rId14"/>
    <p:sldId id="267" r:id="rId15"/>
    <p:sldId id="269" r:id="rId16"/>
    <p:sldId id="268" r:id="rId17"/>
    <p:sldId id="270" r:id="rId18"/>
    <p:sldId id="271" r:id="rId19"/>
    <p:sldId id="272" r:id="rId20"/>
    <p:sldId id="273" r:id="rId21"/>
    <p:sldId id="274" r:id="rId22"/>
    <p:sldId id="286" r:id="rId23"/>
    <p:sldId id="279" r:id="rId24"/>
    <p:sldId id="282" r:id="rId25"/>
    <p:sldId id="280" r:id="rId26"/>
    <p:sldId id="281" r:id="rId27"/>
    <p:sldId id="283" r:id="rId28"/>
    <p:sldId id="284" r:id="rId29"/>
    <p:sldId id="285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FF"/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40" autoAdjust="0"/>
    <p:restoredTop sz="94660"/>
  </p:normalViewPr>
  <p:slideViewPr>
    <p:cSldViewPr>
      <p:cViewPr>
        <p:scale>
          <a:sx n="66" d="100"/>
          <a:sy n="66" d="100"/>
        </p:scale>
        <p:origin x="-1974" y="-5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  <c:spPr>
        <a:solidFill>
          <a:prstClr val="white">
            <a:hueOff val="0"/>
            <a:satOff val="0"/>
            <a:lumOff val="0"/>
            <a:alpha val="50000"/>
          </a:prstClr>
        </a:solidFill>
      </c:spPr>
    </c:sideWall>
    <c:backWall>
      <c:thickness val="0"/>
      <c:spPr>
        <a:solidFill>
          <a:prstClr val="white">
            <a:hueOff val="0"/>
            <a:satOff val="0"/>
            <a:lumOff val="0"/>
            <a:alpha val="50000"/>
          </a:prstClr>
        </a:solidFill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Низкий 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50000"/>
                    <a:satMod val="300000"/>
                  </a:schemeClr>
                </a:gs>
                <a:gs pos="35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1 курс</c:v>
                </c:pt>
                <c:pt idx="1">
                  <c:v>4 курс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0.19000000000000003</c:v>
                </c:pt>
                <c:pt idx="1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 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50000"/>
                    <a:satMod val="300000"/>
                  </a:schemeClr>
                </a:gs>
                <a:gs pos="35000">
                  <a:schemeClr val="accent2">
                    <a:tint val="37000"/>
                    <a:satMod val="300000"/>
                  </a:schemeClr>
                </a:gs>
                <a:gs pos="100000">
                  <a:schemeClr val="accent2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2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1 курс</c:v>
                </c:pt>
                <c:pt idx="1">
                  <c:v>4 курс</c:v>
                </c:pt>
              </c:strCache>
            </c:strRef>
          </c:cat>
          <c:val>
            <c:numRef>
              <c:f>Лист1!$C$2:$C$3</c:f>
              <c:numCache>
                <c:formatCode>0%</c:formatCode>
                <c:ptCount val="2"/>
                <c:pt idx="0">
                  <c:v>0.45</c:v>
                </c:pt>
                <c:pt idx="1">
                  <c:v>0.6100000000000001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Высокий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50000"/>
                    <a:satMod val="300000"/>
                  </a:schemeClr>
                </a:gs>
                <a:gs pos="35000">
                  <a:schemeClr val="accent3">
                    <a:tint val="37000"/>
                    <a:satMod val="300000"/>
                  </a:schemeClr>
                </a:gs>
                <a:gs pos="100000">
                  <a:schemeClr val="accent3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3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1 курс</c:v>
                </c:pt>
                <c:pt idx="1">
                  <c:v>4 курс</c:v>
                </c:pt>
              </c:strCache>
            </c:strRef>
          </c:cat>
          <c:val>
            <c:numRef>
              <c:f>Лист1!$D$2:$D$3</c:f>
              <c:numCache>
                <c:formatCode>0%</c:formatCode>
                <c:ptCount val="2"/>
                <c:pt idx="0">
                  <c:v>0.35000000000000003</c:v>
                </c:pt>
                <c:pt idx="1">
                  <c:v>0.38000000000000006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2959616"/>
        <c:axId val="22961152"/>
        <c:axId val="0"/>
      </c:bar3DChart>
      <c:catAx>
        <c:axId val="22959616"/>
        <c:scaling>
          <c:orientation val="minMax"/>
        </c:scaling>
        <c:delete val="0"/>
        <c:axPos val="b"/>
        <c:majorTickMark val="out"/>
        <c:minorTickMark val="none"/>
        <c:tickLblPos val="nextTo"/>
        <c:crossAx val="22961152"/>
        <c:crosses val="autoZero"/>
        <c:auto val="1"/>
        <c:lblAlgn val="ctr"/>
        <c:lblOffset val="100"/>
        <c:noMultiLvlLbl val="0"/>
      </c:catAx>
      <c:valAx>
        <c:axId val="2296115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295961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solidFill>
      <a:srgbClr val="FFFFFF">
        <a:alpha val="49804"/>
      </a:srgbClr>
    </a:solidFill>
  </c:spPr>
  <c:txPr>
    <a:bodyPr/>
    <a:lstStyle/>
    <a:p>
      <a:pPr>
        <a:defRPr sz="2500">
          <a:latin typeface="Times New Roman" pitchFamily="18" charset="0"/>
          <a:cs typeface="Times New Roman" pitchFamily="18" charset="0"/>
        </a:defRPr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  <c:spPr>
        <a:solidFill>
          <a:prstClr val="white">
            <a:hueOff val="0"/>
            <a:satOff val="0"/>
            <a:lumOff val="0"/>
            <a:alpha val="50000"/>
          </a:prstClr>
        </a:solidFill>
      </c:spPr>
    </c:sideWall>
    <c:backWall>
      <c:thickness val="0"/>
      <c:spPr>
        <a:solidFill>
          <a:prstClr val="white">
            <a:hueOff val="0"/>
            <a:satOff val="0"/>
            <a:lumOff val="0"/>
            <a:alpha val="50000"/>
          </a:prstClr>
        </a:solidFill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Низкий 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50000"/>
                    <a:satMod val="300000"/>
                  </a:schemeClr>
                </a:gs>
                <a:gs pos="35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1 курс</c:v>
                </c:pt>
                <c:pt idx="1">
                  <c:v>4 курс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1.0000000000000005E-2</c:v>
                </c:pt>
                <c:pt idx="1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 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50000"/>
                    <a:satMod val="300000"/>
                  </a:schemeClr>
                </a:gs>
                <a:gs pos="35000">
                  <a:schemeClr val="accent2">
                    <a:tint val="37000"/>
                    <a:satMod val="300000"/>
                  </a:schemeClr>
                </a:gs>
                <a:gs pos="100000">
                  <a:schemeClr val="accent2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2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1 курс</c:v>
                </c:pt>
                <c:pt idx="1">
                  <c:v>4 курс</c:v>
                </c:pt>
              </c:strCache>
            </c:strRef>
          </c:cat>
          <c:val>
            <c:numRef>
              <c:f>Лист1!$C$2:$C$3</c:f>
              <c:numCache>
                <c:formatCode>0%</c:formatCode>
                <c:ptCount val="2"/>
                <c:pt idx="0">
                  <c:v>0.60000000000000031</c:v>
                </c:pt>
                <c:pt idx="1">
                  <c:v>0.45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Высокий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50000"/>
                    <a:satMod val="300000"/>
                  </a:schemeClr>
                </a:gs>
                <a:gs pos="35000">
                  <a:schemeClr val="accent3">
                    <a:tint val="37000"/>
                    <a:satMod val="300000"/>
                  </a:schemeClr>
                </a:gs>
                <a:gs pos="100000">
                  <a:schemeClr val="accent3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3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1 курс</c:v>
                </c:pt>
                <c:pt idx="1">
                  <c:v>4 курс</c:v>
                </c:pt>
              </c:strCache>
            </c:strRef>
          </c:cat>
          <c:val>
            <c:numRef>
              <c:f>Лист1!$D$2:$D$3</c:f>
              <c:numCache>
                <c:formatCode>0%</c:formatCode>
                <c:ptCount val="2"/>
                <c:pt idx="0">
                  <c:v>0.38000000000000017</c:v>
                </c:pt>
                <c:pt idx="1">
                  <c:v>0.54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0575104"/>
        <c:axId val="80580992"/>
        <c:axId val="0"/>
      </c:bar3DChart>
      <c:catAx>
        <c:axId val="80575104"/>
        <c:scaling>
          <c:orientation val="minMax"/>
        </c:scaling>
        <c:delete val="0"/>
        <c:axPos val="b"/>
        <c:majorTickMark val="out"/>
        <c:minorTickMark val="none"/>
        <c:tickLblPos val="nextTo"/>
        <c:crossAx val="80580992"/>
        <c:crosses val="autoZero"/>
        <c:auto val="1"/>
        <c:lblAlgn val="ctr"/>
        <c:lblOffset val="100"/>
        <c:noMultiLvlLbl val="0"/>
      </c:catAx>
      <c:valAx>
        <c:axId val="8058099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8057510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solidFill>
      <a:srgbClr val="FFFFFF">
        <a:alpha val="49804"/>
      </a:srgbClr>
    </a:solidFill>
  </c:spPr>
  <c:txPr>
    <a:bodyPr/>
    <a:lstStyle/>
    <a:p>
      <a:pPr>
        <a:defRPr sz="2500">
          <a:latin typeface="Times New Roman" pitchFamily="18" charset="0"/>
          <a:cs typeface="Times New Roman" pitchFamily="18" charset="0"/>
        </a:defRPr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  <c:spPr>
        <a:solidFill>
          <a:prstClr val="white">
            <a:hueOff val="0"/>
            <a:satOff val="0"/>
            <a:lumOff val="0"/>
            <a:alpha val="50000"/>
          </a:prstClr>
        </a:solidFill>
      </c:spPr>
    </c:sideWall>
    <c:backWall>
      <c:thickness val="0"/>
      <c:spPr>
        <a:solidFill>
          <a:prstClr val="white">
            <a:hueOff val="0"/>
            <a:satOff val="0"/>
            <a:lumOff val="0"/>
            <a:alpha val="50000"/>
          </a:prstClr>
        </a:solidFill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Низкий 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50000"/>
                    <a:satMod val="300000"/>
                  </a:schemeClr>
                </a:gs>
                <a:gs pos="35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1 курс</c:v>
                </c:pt>
                <c:pt idx="1">
                  <c:v>4 курс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0.16</c:v>
                </c:pt>
                <c:pt idx="1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 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50000"/>
                    <a:satMod val="300000"/>
                  </a:schemeClr>
                </a:gs>
                <a:gs pos="35000">
                  <a:schemeClr val="accent2">
                    <a:tint val="37000"/>
                    <a:satMod val="300000"/>
                  </a:schemeClr>
                </a:gs>
                <a:gs pos="100000">
                  <a:schemeClr val="accent2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2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1 курс</c:v>
                </c:pt>
                <c:pt idx="1">
                  <c:v>4 курс</c:v>
                </c:pt>
              </c:strCache>
            </c:strRef>
          </c:cat>
          <c:val>
            <c:numRef>
              <c:f>Лист1!$C$2:$C$3</c:f>
              <c:numCache>
                <c:formatCode>0%</c:formatCode>
                <c:ptCount val="2"/>
                <c:pt idx="0">
                  <c:v>0.33000000000000007</c:v>
                </c:pt>
                <c:pt idx="1">
                  <c:v>0.39000000000000007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Высокий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50000"/>
                    <a:satMod val="300000"/>
                  </a:schemeClr>
                </a:gs>
                <a:gs pos="35000">
                  <a:schemeClr val="accent3">
                    <a:tint val="37000"/>
                    <a:satMod val="300000"/>
                  </a:schemeClr>
                </a:gs>
                <a:gs pos="100000">
                  <a:schemeClr val="accent3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3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1 курс</c:v>
                </c:pt>
                <c:pt idx="1">
                  <c:v>4 курс</c:v>
                </c:pt>
              </c:strCache>
            </c:strRef>
          </c:cat>
          <c:val>
            <c:numRef>
              <c:f>Лист1!$D$2:$D$3</c:f>
              <c:numCache>
                <c:formatCode>0%</c:formatCode>
                <c:ptCount val="2"/>
                <c:pt idx="0">
                  <c:v>0.49000000000000005</c:v>
                </c:pt>
                <c:pt idx="1">
                  <c:v>0.6100000000000001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1326080"/>
        <c:axId val="81327616"/>
        <c:axId val="0"/>
      </c:bar3DChart>
      <c:catAx>
        <c:axId val="81326080"/>
        <c:scaling>
          <c:orientation val="minMax"/>
        </c:scaling>
        <c:delete val="0"/>
        <c:axPos val="b"/>
        <c:majorTickMark val="out"/>
        <c:minorTickMark val="none"/>
        <c:tickLblPos val="nextTo"/>
        <c:crossAx val="81327616"/>
        <c:crosses val="autoZero"/>
        <c:auto val="1"/>
        <c:lblAlgn val="ctr"/>
        <c:lblOffset val="100"/>
        <c:noMultiLvlLbl val="0"/>
      </c:catAx>
      <c:valAx>
        <c:axId val="8132761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8132608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solidFill>
      <a:srgbClr val="FFFFFF">
        <a:alpha val="49804"/>
      </a:srgbClr>
    </a:solidFill>
  </c:spPr>
  <c:txPr>
    <a:bodyPr/>
    <a:lstStyle/>
    <a:p>
      <a:pPr>
        <a:defRPr sz="2500">
          <a:latin typeface="Times New Roman" pitchFamily="18" charset="0"/>
          <a:cs typeface="Times New Roman" pitchFamily="18" charset="0"/>
        </a:defRPr>
      </a:pPr>
      <a:endParaRPr lang="ru-RU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  <c:spPr>
        <a:solidFill>
          <a:prstClr val="white">
            <a:hueOff val="0"/>
            <a:satOff val="0"/>
            <a:lumOff val="0"/>
            <a:alpha val="50000"/>
          </a:prstClr>
        </a:solidFill>
      </c:spPr>
    </c:sideWall>
    <c:backWall>
      <c:thickness val="0"/>
      <c:spPr>
        <a:solidFill>
          <a:prstClr val="white">
            <a:hueOff val="0"/>
            <a:satOff val="0"/>
            <a:lumOff val="0"/>
            <a:alpha val="50000"/>
          </a:prstClr>
        </a:solidFill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Низкий 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50000"/>
                    <a:satMod val="300000"/>
                  </a:schemeClr>
                </a:gs>
                <a:gs pos="35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1 курс</c:v>
                </c:pt>
                <c:pt idx="1">
                  <c:v>4 курс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0.23</c:v>
                </c:pt>
                <c:pt idx="1">
                  <c:v>1.0000000000000002E-2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 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50000"/>
                    <a:satMod val="300000"/>
                  </a:schemeClr>
                </a:gs>
                <a:gs pos="35000">
                  <a:schemeClr val="accent2">
                    <a:tint val="37000"/>
                    <a:satMod val="300000"/>
                  </a:schemeClr>
                </a:gs>
                <a:gs pos="100000">
                  <a:schemeClr val="accent2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2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1 курс</c:v>
                </c:pt>
                <c:pt idx="1">
                  <c:v>4 курс</c:v>
                </c:pt>
              </c:strCache>
            </c:strRef>
          </c:cat>
          <c:val>
            <c:numRef>
              <c:f>Лист1!$C$2:$C$3</c:f>
              <c:numCache>
                <c:formatCode>0%</c:formatCode>
                <c:ptCount val="2"/>
                <c:pt idx="0">
                  <c:v>0.45</c:v>
                </c:pt>
                <c:pt idx="1">
                  <c:v>0.53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Высокий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50000"/>
                    <a:satMod val="300000"/>
                  </a:schemeClr>
                </a:gs>
                <a:gs pos="35000">
                  <a:schemeClr val="accent3">
                    <a:tint val="37000"/>
                    <a:satMod val="300000"/>
                  </a:schemeClr>
                </a:gs>
                <a:gs pos="100000">
                  <a:schemeClr val="accent3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3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1 курс</c:v>
                </c:pt>
                <c:pt idx="1">
                  <c:v>4 курс</c:v>
                </c:pt>
              </c:strCache>
            </c:strRef>
          </c:cat>
          <c:val>
            <c:numRef>
              <c:f>Лист1!$D$2:$D$3</c:f>
              <c:numCache>
                <c:formatCode>0%</c:formatCode>
                <c:ptCount val="2"/>
                <c:pt idx="0">
                  <c:v>0.31000000000000005</c:v>
                </c:pt>
                <c:pt idx="1">
                  <c:v>0.45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9729792"/>
        <c:axId val="79731328"/>
        <c:axId val="0"/>
      </c:bar3DChart>
      <c:catAx>
        <c:axId val="79729792"/>
        <c:scaling>
          <c:orientation val="minMax"/>
        </c:scaling>
        <c:delete val="0"/>
        <c:axPos val="b"/>
        <c:majorTickMark val="out"/>
        <c:minorTickMark val="none"/>
        <c:tickLblPos val="nextTo"/>
        <c:crossAx val="79731328"/>
        <c:crosses val="autoZero"/>
        <c:auto val="1"/>
        <c:lblAlgn val="ctr"/>
        <c:lblOffset val="100"/>
        <c:noMultiLvlLbl val="0"/>
      </c:catAx>
      <c:valAx>
        <c:axId val="7973132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7972979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solidFill>
      <a:srgbClr val="FFFFFF">
        <a:alpha val="49804"/>
      </a:srgbClr>
    </a:solidFill>
  </c:spPr>
  <c:txPr>
    <a:bodyPr/>
    <a:lstStyle/>
    <a:p>
      <a:pPr>
        <a:defRPr sz="2500">
          <a:latin typeface="Times New Roman" pitchFamily="18" charset="0"/>
          <a:cs typeface="Times New Roman" pitchFamily="18" charset="0"/>
        </a:defRPr>
      </a:pPr>
      <a:endParaRPr lang="ru-RU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  <c:spPr>
        <a:solidFill>
          <a:prstClr val="white">
            <a:hueOff val="0"/>
            <a:satOff val="0"/>
            <a:lumOff val="0"/>
            <a:alpha val="50000"/>
          </a:prstClr>
        </a:solidFill>
      </c:spPr>
    </c:sideWall>
    <c:backWall>
      <c:thickness val="0"/>
      <c:spPr>
        <a:solidFill>
          <a:prstClr val="white">
            <a:hueOff val="0"/>
            <a:satOff val="0"/>
            <a:lumOff val="0"/>
            <a:alpha val="50000"/>
          </a:prstClr>
        </a:solidFill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Низкий 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50000"/>
                    <a:satMod val="300000"/>
                  </a:schemeClr>
                </a:gs>
                <a:gs pos="35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1 курс</c:v>
                </c:pt>
                <c:pt idx="1">
                  <c:v>4 курс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0.13</c:v>
                </c:pt>
                <c:pt idx="1">
                  <c:v>3.0000000000000002E-2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 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50000"/>
                    <a:satMod val="300000"/>
                  </a:schemeClr>
                </a:gs>
                <a:gs pos="35000">
                  <a:schemeClr val="accent2">
                    <a:tint val="37000"/>
                    <a:satMod val="300000"/>
                  </a:schemeClr>
                </a:gs>
                <a:gs pos="100000">
                  <a:schemeClr val="accent2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2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1 курс</c:v>
                </c:pt>
                <c:pt idx="1">
                  <c:v>4 курс</c:v>
                </c:pt>
              </c:strCache>
            </c:strRef>
          </c:cat>
          <c:val>
            <c:numRef>
              <c:f>Лист1!$C$2:$C$3</c:f>
              <c:numCache>
                <c:formatCode>0%</c:formatCode>
                <c:ptCount val="2"/>
                <c:pt idx="0">
                  <c:v>0.41000000000000003</c:v>
                </c:pt>
                <c:pt idx="1">
                  <c:v>0.49000000000000005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Высокий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50000"/>
                    <a:satMod val="300000"/>
                  </a:schemeClr>
                </a:gs>
                <a:gs pos="35000">
                  <a:schemeClr val="accent3">
                    <a:tint val="37000"/>
                    <a:satMod val="300000"/>
                  </a:schemeClr>
                </a:gs>
                <a:gs pos="100000">
                  <a:schemeClr val="accent3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3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1 курс</c:v>
                </c:pt>
                <c:pt idx="1">
                  <c:v>4 курс</c:v>
                </c:pt>
              </c:strCache>
            </c:strRef>
          </c:cat>
          <c:val>
            <c:numRef>
              <c:f>Лист1!$D$2:$D$3</c:f>
              <c:numCache>
                <c:formatCode>0%</c:formatCode>
                <c:ptCount val="2"/>
                <c:pt idx="0">
                  <c:v>0.38000000000000006</c:v>
                </c:pt>
                <c:pt idx="1">
                  <c:v>0.46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1055488"/>
        <c:axId val="121073664"/>
        <c:axId val="0"/>
      </c:bar3DChart>
      <c:catAx>
        <c:axId val="121055488"/>
        <c:scaling>
          <c:orientation val="minMax"/>
        </c:scaling>
        <c:delete val="0"/>
        <c:axPos val="b"/>
        <c:majorTickMark val="out"/>
        <c:minorTickMark val="none"/>
        <c:tickLblPos val="nextTo"/>
        <c:crossAx val="121073664"/>
        <c:crosses val="autoZero"/>
        <c:auto val="1"/>
        <c:lblAlgn val="ctr"/>
        <c:lblOffset val="100"/>
        <c:noMultiLvlLbl val="0"/>
      </c:catAx>
      <c:valAx>
        <c:axId val="12107366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2105548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solidFill>
      <a:srgbClr val="FFFFFF">
        <a:alpha val="49804"/>
      </a:srgbClr>
    </a:solidFill>
  </c:spPr>
  <c:txPr>
    <a:bodyPr/>
    <a:lstStyle/>
    <a:p>
      <a:pPr>
        <a:defRPr sz="2500">
          <a:latin typeface="Times New Roman" pitchFamily="18" charset="0"/>
          <a:cs typeface="Times New Roman" pitchFamily="18" charset="0"/>
        </a:defRPr>
      </a:pPr>
      <a:endParaRPr lang="ru-RU"/>
    </a:p>
  </c:tx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EAFA0C-10B0-425D-8DAC-F1C6FF0924A9}" type="doc">
      <dgm:prSet loTypeId="urn:microsoft.com/office/officeart/2005/8/layout/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41BCF36-69B5-4AD0-8333-5583A83791F5}">
      <dgm:prSet phldrT="[Текст]" custT="1"/>
      <dgm:spPr>
        <a:gradFill rotWithShape="0">
          <a:gsLst>
            <a:gs pos="17000">
              <a:schemeClr val="accent1">
                <a:hueOff val="0"/>
                <a:satOff val="0"/>
                <a:lumOff val="0"/>
                <a:tint val="50000"/>
                <a:satMod val="300000"/>
                <a:alpha val="83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</a:gradFill>
      </dgm:spPr>
      <dgm:t>
        <a:bodyPr/>
        <a:lstStyle/>
        <a:p>
          <a:r>
            <a:rPr 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Times New Roman" pitchFamily="18" charset="0"/>
            </a:rPr>
            <a:t>Инновационной метод</a:t>
          </a:r>
          <a:endParaRPr lang="ru-RU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itchFamily="18" charset="0"/>
          </a:endParaRPr>
        </a:p>
      </dgm:t>
    </dgm:pt>
    <dgm:pt modelId="{F85C7876-19FD-4D29-8DA8-9BA3D7095D9D}" type="parTrans" cxnId="{534B0A0B-8361-4C92-BF15-2D356D4E2CED}">
      <dgm:prSet/>
      <dgm:spPr/>
      <dgm:t>
        <a:bodyPr/>
        <a:lstStyle/>
        <a:p>
          <a:endParaRPr lang="ru-RU" sz="3200"/>
        </a:p>
      </dgm:t>
    </dgm:pt>
    <dgm:pt modelId="{CF2990B7-846A-4961-8F7D-700A8D898A24}" type="sibTrans" cxnId="{534B0A0B-8361-4C92-BF15-2D356D4E2CED}">
      <dgm:prSet/>
      <dgm:spPr/>
      <dgm:t>
        <a:bodyPr/>
        <a:lstStyle/>
        <a:p>
          <a:endParaRPr lang="ru-RU" sz="3200"/>
        </a:p>
      </dgm:t>
    </dgm:pt>
    <dgm:pt modelId="{48C82301-7D78-400D-AA3B-53F94E443C04}">
      <dgm:prSet phldrT="[Текст]" custT="1"/>
      <dgm:spPr>
        <a:solidFill>
          <a:schemeClr val="lt1">
            <a:hueOff val="0"/>
            <a:satOff val="0"/>
            <a:lumOff val="0"/>
            <a:alpha val="83000"/>
          </a:schemeClr>
        </a:solidFill>
      </dgm:spPr>
      <dgm:t>
        <a:bodyPr/>
        <a:lstStyle/>
        <a:p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“делай по-своему, исходя из своих способностей, интересов и личного опыта, корректируй сам себя”</a:t>
          </a:r>
          <a:endParaRPr lang="ru-RU" sz="2800" dirty="0"/>
        </a:p>
      </dgm:t>
    </dgm:pt>
    <dgm:pt modelId="{8FE53E6C-644B-42FD-AFA0-8268DC00A88C}" type="parTrans" cxnId="{DADB1942-12DC-48A3-92AA-7823611D4420}">
      <dgm:prSet/>
      <dgm:spPr/>
      <dgm:t>
        <a:bodyPr/>
        <a:lstStyle/>
        <a:p>
          <a:endParaRPr lang="ru-RU" sz="3200"/>
        </a:p>
      </dgm:t>
    </dgm:pt>
    <dgm:pt modelId="{908ACE26-D37B-40E7-A8A4-262D7C2DEA28}" type="sibTrans" cxnId="{DADB1942-12DC-48A3-92AA-7823611D4420}">
      <dgm:prSet/>
      <dgm:spPr/>
      <dgm:t>
        <a:bodyPr/>
        <a:lstStyle/>
        <a:p>
          <a:endParaRPr lang="ru-RU" sz="3200"/>
        </a:p>
      </dgm:t>
    </dgm:pt>
    <dgm:pt modelId="{20A2D52F-302B-4B21-9486-A1F7E238FD7F}">
      <dgm:prSet phldrT="[Текст]" custT="1"/>
      <dgm:spPr>
        <a:gradFill rotWithShape="0">
          <a:gsLst>
            <a:gs pos="17000">
              <a:schemeClr val="accent1">
                <a:hueOff val="0"/>
                <a:satOff val="0"/>
                <a:lumOff val="0"/>
                <a:tint val="50000"/>
                <a:satMod val="300000"/>
                <a:alpha val="83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</a:gradFill>
      </dgm:spPr>
      <dgm:t>
        <a:bodyPr/>
        <a:lstStyle/>
        <a:p>
          <a:r>
            <a:rPr 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Times New Roman" pitchFamily="18" charset="0"/>
            </a:rPr>
            <a:t>Традиционный метод</a:t>
          </a:r>
          <a:endParaRPr lang="ru-RU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itchFamily="18" charset="0"/>
          </a:endParaRPr>
        </a:p>
      </dgm:t>
    </dgm:pt>
    <dgm:pt modelId="{47CCD1EE-7291-40FF-8748-561DBF81BB85}" type="parTrans" cxnId="{F344F97E-2886-43B6-A473-9AC67A50DE10}">
      <dgm:prSet/>
      <dgm:spPr/>
      <dgm:t>
        <a:bodyPr/>
        <a:lstStyle/>
        <a:p>
          <a:endParaRPr lang="ru-RU" sz="3200"/>
        </a:p>
      </dgm:t>
    </dgm:pt>
    <dgm:pt modelId="{6891FEEE-5608-4721-91A4-E1FAC81DE675}" type="sibTrans" cxnId="{F344F97E-2886-43B6-A473-9AC67A50DE10}">
      <dgm:prSet/>
      <dgm:spPr/>
      <dgm:t>
        <a:bodyPr/>
        <a:lstStyle/>
        <a:p>
          <a:endParaRPr lang="ru-RU" sz="3200"/>
        </a:p>
      </dgm:t>
    </dgm:pt>
    <dgm:pt modelId="{17985EFB-AD3B-4FC3-A63C-7EC250D27540}">
      <dgm:prSet phldrT="[Текст]" custT="1"/>
      <dgm:spPr>
        <a:solidFill>
          <a:schemeClr val="lt1">
            <a:hueOff val="0"/>
            <a:satOff val="0"/>
            <a:lumOff val="0"/>
            <a:alpha val="83000"/>
          </a:schemeClr>
        </a:solidFill>
      </dgm:spPr>
      <dgm:t>
        <a:bodyPr/>
        <a:lstStyle/>
        <a:p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“делай, как я, делай лучше, чем я”</a:t>
          </a:r>
          <a:endParaRPr lang="ru-RU" sz="2800" dirty="0"/>
        </a:p>
      </dgm:t>
    </dgm:pt>
    <dgm:pt modelId="{3A15E82E-A177-42CC-B883-94FB2D81DAB9}" type="parTrans" cxnId="{07871DDE-694B-4332-9082-59EBBBF10B49}">
      <dgm:prSet/>
      <dgm:spPr/>
      <dgm:t>
        <a:bodyPr/>
        <a:lstStyle/>
        <a:p>
          <a:endParaRPr lang="ru-RU" sz="3200"/>
        </a:p>
      </dgm:t>
    </dgm:pt>
    <dgm:pt modelId="{C20904F4-A076-4B4D-9F7E-BCF3562B308E}" type="sibTrans" cxnId="{07871DDE-694B-4332-9082-59EBBBF10B49}">
      <dgm:prSet/>
      <dgm:spPr/>
      <dgm:t>
        <a:bodyPr/>
        <a:lstStyle/>
        <a:p>
          <a:endParaRPr lang="ru-RU" sz="3200"/>
        </a:p>
      </dgm:t>
    </dgm:pt>
    <dgm:pt modelId="{F07B6F25-69C3-4FCF-85EE-35E1B3290C8A}" type="pres">
      <dgm:prSet presAssocID="{88EAFA0C-10B0-425D-8DAC-F1C6FF0924A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32047E4-AB4B-499D-8A6B-EDE33DEA18BD}" type="pres">
      <dgm:prSet presAssocID="{141BCF36-69B5-4AD0-8333-5583A83791F5}" presName="parentLin" presStyleCnt="0"/>
      <dgm:spPr/>
    </dgm:pt>
    <dgm:pt modelId="{A3CD1DAF-1894-4443-BECE-E5A1B71267DD}" type="pres">
      <dgm:prSet presAssocID="{141BCF36-69B5-4AD0-8333-5583A83791F5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82B37209-05D2-4D0B-A3C5-1BF109A13D80}" type="pres">
      <dgm:prSet presAssocID="{141BCF36-69B5-4AD0-8333-5583A83791F5}" presName="parentText" presStyleLbl="node1" presStyleIdx="0" presStyleCnt="2" custScaleX="105139" custScaleY="4907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4B3949-FC9B-40A5-A718-A4CB9165B92E}" type="pres">
      <dgm:prSet presAssocID="{141BCF36-69B5-4AD0-8333-5583A83791F5}" presName="negativeSpace" presStyleCnt="0"/>
      <dgm:spPr/>
    </dgm:pt>
    <dgm:pt modelId="{18D25A90-C081-41EC-99A5-F9490F29CE0E}" type="pres">
      <dgm:prSet presAssocID="{141BCF36-69B5-4AD0-8333-5583A83791F5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C99D90-1D33-4188-8D31-6B80468CDDA5}" type="pres">
      <dgm:prSet presAssocID="{CF2990B7-846A-4961-8F7D-700A8D898A24}" presName="spaceBetweenRectangles" presStyleCnt="0"/>
      <dgm:spPr/>
    </dgm:pt>
    <dgm:pt modelId="{CBCB4710-4C8C-45DF-9411-85AA2063EA22}" type="pres">
      <dgm:prSet presAssocID="{20A2D52F-302B-4B21-9486-A1F7E238FD7F}" presName="parentLin" presStyleCnt="0"/>
      <dgm:spPr/>
    </dgm:pt>
    <dgm:pt modelId="{BC28EFFA-3EC7-4C3A-BCCC-A08EF49DFDE1}" type="pres">
      <dgm:prSet presAssocID="{20A2D52F-302B-4B21-9486-A1F7E238FD7F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A030AC12-F5E6-414F-9D69-A1073CFC1159}" type="pres">
      <dgm:prSet presAssocID="{20A2D52F-302B-4B21-9486-A1F7E238FD7F}" presName="parentText" presStyleLbl="node1" presStyleIdx="1" presStyleCnt="2" custScaleX="105139" custScaleY="4907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DCE191-3AE2-453F-8520-63E5C7038497}" type="pres">
      <dgm:prSet presAssocID="{20A2D52F-302B-4B21-9486-A1F7E238FD7F}" presName="negativeSpace" presStyleCnt="0"/>
      <dgm:spPr/>
    </dgm:pt>
    <dgm:pt modelId="{6DCB357C-E497-4BF9-BCA9-85413539C853}" type="pres">
      <dgm:prSet presAssocID="{20A2D52F-302B-4B21-9486-A1F7E238FD7F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E330807-4860-4675-809F-16516B130B32}" type="presOf" srcId="{17985EFB-AD3B-4FC3-A63C-7EC250D27540}" destId="{6DCB357C-E497-4BF9-BCA9-85413539C853}" srcOrd="0" destOrd="0" presId="urn:microsoft.com/office/officeart/2005/8/layout/list1"/>
    <dgm:cxn modelId="{07871DDE-694B-4332-9082-59EBBBF10B49}" srcId="{20A2D52F-302B-4B21-9486-A1F7E238FD7F}" destId="{17985EFB-AD3B-4FC3-A63C-7EC250D27540}" srcOrd="0" destOrd="0" parTransId="{3A15E82E-A177-42CC-B883-94FB2D81DAB9}" sibTransId="{C20904F4-A076-4B4D-9F7E-BCF3562B308E}"/>
    <dgm:cxn modelId="{DADB1942-12DC-48A3-92AA-7823611D4420}" srcId="{141BCF36-69B5-4AD0-8333-5583A83791F5}" destId="{48C82301-7D78-400D-AA3B-53F94E443C04}" srcOrd="0" destOrd="0" parTransId="{8FE53E6C-644B-42FD-AFA0-8268DC00A88C}" sibTransId="{908ACE26-D37B-40E7-A8A4-262D7C2DEA28}"/>
    <dgm:cxn modelId="{7D4710C5-D168-463A-9862-526F36405632}" type="presOf" srcId="{141BCF36-69B5-4AD0-8333-5583A83791F5}" destId="{82B37209-05D2-4D0B-A3C5-1BF109A13D80}" srcOrd="1" destOrd="0" presId="urn:microsoft.com/office/officeart/2005/8/layout/list1"/>
    <dgm:cxn modelId="{252C1F14-B1BE-48F5-A466-03933B4EBE68}" type="presOf" srcId="{48C82301-7D78-400D-AA3B-53F94E443C04}" destId="{18D25A90-C081-41EC-99A5-F9490F29CE0E}" srcOrd="0" destOrd="0" presId="urn:microsoft.com/office/officeart/2005/8/layout/list1"/>
    <dgm:cxn modelId="{534B0A0B-8361-4C92-BF15-2D356D4E2CED}" srcId="{88EAFA0C-10B0-425D-8DAC-F1C6FF0924A9}" destId="{141BCF36-69B5-4AD0-8333-5583A83791F5}" srcOrd="0" destOrd="0" parTransId="{F85C7876-19FD-4D29-8DA8-9BA3D7095D9D}" sibTransId="{CF2990B7-846A-4961-8F7D-700A8D898A24}"/>
    <dgm:cxn modelId="{F344F97E-2886-43B6-A473-9AC67A50DE10}" srcId="{88EAFA0C-10B0-425D-8DAC-F1C6FF0924A9}" destId="{20A2D52F-302B-4B21-9486-A1F7E238FD7F}" srcOrd="1" destOrd="0" parTransId="{47CCD1EE-7291-40FF-8748-561DBF81BB85}" sibTransId="{6891FEEE-5608-4721-91A4-E1FAC81DE675}"/>
    <dgm:cxn modelId="{63B116BF-D684-4DDD-AEC3-4F404436D1B2}" type="presOf" srcId="{20A2D52F-302B-4B21-9486-A1F7E238FD7F}" destId="{BC28EFFA-3EC7-4C3A-BCCC-A08EF49DFDE1}" srcOrd="0" destOrd="0" presId="urn:microsoft.com/office/officeart/2005/8/layout/list1"/>
    <dgm:cxn modelId="{5E548F7F-07D6-4CDA-9CFA-9412EEBA2690}" type="presOf" srcId="{88EAFA0C-10B0-425D-8DAC-F1C6FF0924A9}" destId="{F07B6F25-69C3-4FCF-85EE-35E1B3290C8A}" srcOrd="0" destOrd="0" presId="urn:microsoft.com/office/officeart/2005/8/layout/list1"/>
    <dgm:cxn modelId="{EFDC4B8A-9E7F-42BE-BC9F-E65FB8A2CC21}" type="presOf" srcId="{141BCF36-69B5-4AD0-8333-5583A83791F5}" destId="{A3CD1DAF-1894-4443-BECE-E5A1B71267DD}" srcOrd="0" destOrd="0" presId="urn:microsoft.com/office/officeart/2005/8/layout/list1"/>
    <dgm:cxn modelId="{BB0C3D8E-AC8F-44F5-BC7D-A9756949D5F1}" type="presOf" srcId="{20A2D52F-302B-4B21-9486-A1F7E238FD7F}" destId="{A030AC12-F5E6-414F-9D69-A1073CFC1159}" srcOrd="1" destOrd="0" presId="urn:microsoft.com/office/officeart/2005/8/layout/list1"/>
    <dgm:cxn modelId="{B3FC2301-BE03-42B3-9136-2FCE1B165193}" type="presParOf" srcId="{F07B6F25-69C3-4FCF-85EE-35E1B3290C8A}" destId="{F32047E4-AB4B-499D-8A6B-EDE33DEA18BD}" srcOrd="0" destOrd="0" presId="urn:microsoft.com/office/officeart/2005/8/layout/list1"/>
    <dgm:cxn modelId="{7197219F-65A0-461C-8905-9F08252DBD83}" type="presParOf" srcId="{F32047E4-AB4B-499D-8A6B-EDE33DEA18BD}" destId="{A3CD1DAF-1894-4443-BECE-E5A1B71267DD}" srcOrd="0" destOrd="0" presId="urn:microsoft.com/office/officeart/2005/8/layout/list1"/>
    <dgm:cxn modelId="{E8666AE2-61B3-459B-BB29-E2BB80159117}" type="presParOf" srcId="{F32047E4-AB4B-499D-8A6B-EDE33DEA18BD}" destId="{82B37209-05D2-4D0B-A3C5-1BF109A13D80}" srcOrd="1" destOrd="0" presId="urn:microsoft.com/office/officeart/2005/8/layout/list1"/>
    <dgm:cxn modelId="{1989FF74-512E-4FA9-B242-15D0C24FE2C9}" type="presParOf" srcId="{F07B6F25-69C3-4FCF-85EE-35E1B3290C8A}" destId="{464B3949-FC9B-40A5-A718-A4CB9165B92E}" srcOrd="1" destOrd="0" presId="urn:microsoft.com/office/officeart/2005/8/layout/list1"/>
    <dgm:cxn modelId="{76DB9FC8-1D8D-42B7-88BE-29AD5966641E}" type="presParOf" srcId="{F07B6F25-69C3-4FCF-85EE-35E1B3290C8A}" destId="{18D25A90-C081-41EC-99A5-F9490F29CE0E}" srcOrd="2" destOrd="0" presId="urn:microsoft.com/office/officeart/2005/8/layout/list1"/>
    <dgm:cxn modelId="{7018D70B-1914-4E88-A17E-03B6F128CC59}" type="presParOf" srcId="{F07B6F25-69C3-4FCF-85EE-35E1B3290C8A}" destId="{F5C99D90-1D33-4188-8D31-6B80468CDDA5}" srcOrd="3" destOrd="0" presId="urn:microsoft.com/office/officeart/2005/8/layout/list1"/>
    <dgm:cxn modelId="{5529B2B2-BE19-4D51-9296-38D138A148A9}" type="presParOf" srcId="{F07B6F25-69C3-4FCF-85EE-35E1B3290C8A}" destId="{CBCB4710-4C8C-45DF-9411-85AA2063EA22}" srcOrd="4" destOrd="0" presId="urn:microsoft.com/office/officeart/2005/8/layout/list1"/>
    <dgm:cxn modelId="{F8BA46B8-C162-4477-9869-A6347BE0535C}" type="presParOf" srcId="{CBCB4710-4C8C-45DF-9411-85AA2063EA22}" destId="{BC28EFFA-3EC7-4C3A-BCCC-A08EF49DFDE1}" srcOrd="0" destOrd="0" presId="urn:microsoft.com/office/officeart/2005/8/layout/list1"/>
    <dgm:cxn modelId="{300849ED-0E01-4795-A4DA-4675010A8483}" type="presParOf" srcId="{CBCB4710-4C8C-45DF-9411-85AA2063EA22}" destId="{A030AC12-F5E6-414F-9D69-A1073CFC1159}" srcOrd="1" destOrd="0" presId="urn:microsoft.com/office/officeart/2005/8/layout/list1"/>
    <dgm:cxn modelId="{91738C24-2D61-45D0-ABE3-96F3504451D2}" type="presParOf" srcId="{F07B6F25-69C3-4FCF-85EE-35E1B3290C8A}" destId="{52DCE191-3AE2-453F-8520-63E5C7038497}" srcOrd="5" destOrd="0" presId="urn:microsoft.com/office/officeart/2005/8/layout/list1"/>
    <dgm:cxn modelId="{0014F893-47B2-4CCC-96F8-25196FF72C7B}" type="presParOf" srcId="{F07B6F25-69C3-4FCF-85EE-35E1B3290C8A}" destId="{6DCB357C-E497-4BF9-BCA9-85413539C853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332EEEB-B3F1-47E5-9837-4CF13D00B164}" type="doc">
      <dgm:prSet loTypeId="urn:microsoft.com/office/officeart/2005/8/layout/hierarchy3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3B99FB5-812C-417A-BCA5-699E1B03DFB4}">
      <dgm:prSet phldrT="[Текст]" custT="1"/>
      <dgm:spPr>
        <a:solidFill>
          <a:schemeClr val="lt1">
            <a:hueOff val="0"/>
            <a:satOff val="0"/>
            <a:lumOff val="0"/>
            <a:alpha val="83000"/>
          </a:schemeClr>
        </a:solidFill>
      </dgm:spPr>
      <dgm:t>
        <a:bodyPr/>
        <a:lstStyle/>
        <a:p>
          <a:pPr algn="l"/>
          <a:r>
            <a:rPr lang="ru-RU" sz="2500" dirty="0" err="1" smtClean="0">
              <a:latin typeface="Times New Roman" pitchFamily="18" charset="0"/>
              <a:cs typeface="Times New Roman" pitchFamily="18" charset="0"/>
            </a:rPr>
            <a:t>Общеучебные</a:t>
          </a:r>
          <a:r>
            <a:rPr lang="ru-RU" sz="2500" dirty="0" smtClean="0">
              <a:latin typeface="Times New Roman" pitchFamily="18" charset="0"/>
              <a:cs typeface="Times New Roman" pitchFamily="18" charset="0"/>
            </a:rPr>
            <a:t> умения (систематизация, обобщение, сравнение, классификация)</a:t>
          </a:r>
          <a:endParaRPr lang="ru-RU" sz="2500" dirty="0">
            <a:latin typeface="Times New Roman" pitchFamily="18" charset="0"/>
            <a:cs typeface="Times New Roman" pitchFamily="18" charset="0"/>
          </a:endParaRPr>
        </a:p>
      </dgm:t>
    </dgm:pt>
    <dgm:pt modelId="{FB308694-1C22-4CC0-A5ED-BD01F8E93DF2}" type="sibTrans" cxnId="{83A666EB-EBDF-4D86-BD0B-702177E96070}">
      <dgm:prSet/>
      <dgm:spPr/>
      <dgm:t>
        <a:bodyPr/>
        <a:lstStyle/>
        <a:p>
          <a:endParaRPr lang="ru-RU"/>
        </a:p>
      </dgm:t>
    </dgm:pt>
    <dgm:pt modelId="{B309DAE0-F626-4F6D-91AB-3931DE28DDD5}" type="parTrans" cxnId="{83A666EB-EBDF-4D86-BD0B-702177E96070}">
      <dgm:prSet/>
      <dgm:spPr>
        <a:solidFill>
          <a:srgbClr val="FFFFFF"/>
        </a:solidFill>
        <a:ln>
          <a:solidFill>
            <a:schemeClr val="bg1"/>
          </a:solidFill>
        </a:ln>
      </dgm:spPr>
      <dgm:t>
        <a:bodyPr/>
        <a:lstStyle/>
        <a:p>
          <a:endParaRPr lang="ru-RU"/>
        </a:p>
      </dgm:t>
    </dgm:pt>
    <dgm:pt modelId="{DA10A084-2577-4144-81DC-F7B9BDB9C2CC}">
      <dgm:prSet phldrT="[Текст]" custT="1"/>
      <dgm:spPr>
        <a:gradFill rotWithShape="0">
          <a:gsLst>
            <a:gs pos="17000">
              <a:schemeClr val="accent1">
                <a:hueOff val="0"/>
                <a:satOff val="0"/>
                <a:lumOff val="0"/>
                <a:tint val="50000"/>
                <a:satMod val="300000"/>
                <a:alpha val="83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</a:gradFill>
      </dgm:spPr>
      <dgm:t>
        <a:bodyPr/>
        <a:lstStyle/>
        <a:p>
          <a:r>
            <a:rPr lang="ru-RU" sz="3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rPr>
            <a:t>В процессе работы над созданием портфолио у студента формируются: </a:t>
          </a:r>
          <a:endParaRPr lang="ru-RU" sz="3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itchFamily="18" charset="0"/>
          </a:endParaRPr>
        </a:p>
      </dgm:t>
    </dgm:pt>
    <dgm:pt modelId="{1DD74708-43B4-4EA3-88C7-604B52E77112}" type="sibTrans" cxnId="{1DD0AE41-61E1-4869-A73A-F2FECA7E66DF}">
      <dgm:prSet/>
      <dgm:spPr/>
      <dgm:t>
        <a:bodyPr/>
        <a:lstStyle/>
        <a:p>
          <a:endParaRPr lang="ru-RU"/>
        </a:p>
      </dgm:t>
    </dgm:pt>
    <dgm:pt modelId="{F09E729D-0015-4353-9B0B-5C99B237274B}" type="parTrans" cxnId="{1DD0AE41-61E1-4869-A73A-F2FECA7E66DF}">
      <dgm:prSet/>
      <dgm:spPr/>
      <dgm:t>
        <a:bodyPr/>
        <a:lstStyle/>
        <a:p>
          <a:endParaRPr lang="ru-RU"/>
        </a:p>
      </dgm:t>
    </dgm:pt>
    <dgm:pt modelId="{65FCC8BD-C53D-4FD3-9DF0-052D786B1A15}">
      <dgm:prSet custT="1"/>
      <dgm:spPr>
        <a:solidFill>
          <a:schemeClr val="lt1">
            <a:hueOff val="0"/>
            <a:satOff val="0"/>
            <a:lumOff val="0"/>
            <a:alpha val="83000"/>
          </a:schemeClr>
        </a:solidFill>
      </dgm:spPr>
      <dgm:t>
        <a:bodyPr/>
        <a:lstStyle/>
        <a:p>
          <a:pPr algn="l"/>
          <a:r>
            <a:rPr lang="ru-RU" sz="2500" dirty="0" smtClean="0">
              <a:latin typeface="Times New Roman" pitchFamily="18" charset="0"/>
              <a:cs typeface="Times New Roman" pitchFamily="18" charset="0"/>
            </a:rPr>
            <a:t>Прогностические и проектировочные умения (выбор и формулирование целей, определение последовательности и результатов деятельности, планирование, выбор способов деятельности)</a:t>
          </a:r>
          <a:endParaRPr lang="ru-RU" sz="2500" dirty="0">
            <a:latin typeface="Times New Roman" pitchFamily="18" charset="0"/>
            <a:cs typeface="Times New Roman" pitchFamily="18" charset="0"/>
          </a:endParaRPr>
        </a:p>
      </dgm:t>
    </dgm:pt>
    <dgm:pt modelId="{AC35131F-8294-459E-BDA2-99F97C75178E}" type="parTrans" cxnId="{2BE5E404-C3CA-4EF4-8748-CFEF2972722D}">
      <dgm:prSet/>
      <dgm:spPr>
        <a:solidFill>
          <a:srgbClr val="FFFFFF"/>
        </a:solidFill>
        <a:ln>
          <a:solidFill>
            <a:schemeClr val="bg1"/>
          </a:solidFill>
        </a:ln>
      </dgm:spPr>
      <dgm:t>
        <a:bodyPr/>
        <a:lstStyle/>
        <a:p>
          <a:endParaRPr lang="ru-RU"/>
        </a:p>
      </dgm:t>
    </dgm:pt>
    <dgm:pt modelId="{F467D615-C227-4E6E-BAAF-60F04A4CED26}" type="sibTrans" cxnId="{2BE5E404-C3CA-4EF4-8748-CFEF2972722D}">
      <dgm:prSet/>
      <dgm:spPr/>
      <dgm:t>
        <a:bodyPr/>
        <a:lstStyle/>
        <a:p>
          <a:endParaRPr lang="ru-RU"/>
        </a:p>
      </dgm:t>
    </dgm:pt>
    <dgm:pt modelId="{0164C3F0-252B-4C79-90D0-18D68F73B140}">
      <dgm:prSet custT="1"/>
      <dgm:spPr>
        <a:solidFill>
          <a:schemeClr val="lt1">
            <a:hueOff val="0"/>
            <a:satOff val="0"/>
            <a:lumOff val="0"/>
            <a:alpha val="83000"/>
          </a:schemeClr>
        </a:solidFill>
      </dgm:spPr>
      <dgm:t>
        <a:bodyPr/>
        <a:lstStyle/>
        <a:p>
          <a:pPr algn="l"/>
          <a:r>
            <a:rPr lang="ru-RU" sz="2500" dirty="0" smtClean="0">
              <a:latin typeface="Times New Roman" pitchFamily="18" charset="0"/>
              <a:cs typeface="Times New Roman" pitchFamily="18" charset="0"/>
            </a:rPr>
            <a:t>Организационные (умение вести деловые записи, находить необходимые данные, использовать различные способы работы с информацией и её источниками)</a:t>
          </a:r>
          <a:endParaRPr lang="ru-RU" sz="2500" dirty="0">
            <a:latin typeface="Times New Roman" pitchFamily="18" charset="0"/>
            <a:cs typeface="Times New Roman" pitchFamily="18" charset="0"/>
          </a:endParaRPr>
        </a:p>
      </dgm:t>
    </dgm:pt>
    <dgm:pt modelId="{5679EB0C-50C2-4B30-B47F-F47A689CBF72}" type="parTrans" cxnId="{3851E6CF-9537-43A4-A9FB-6DFB521D2DF9}">
      <dgm:prSet/>
      <dgm:spPr>
        <a:solidFill>
          <a:srgbClr val="FFFFFF"/>
        </a:solidFill>
        <a:ln>
          <a:solidFill>
            <a:schemeClr val="bg1"/>
          </a:solidFill>
        </a:ln>
      </dgm:spPr>
      <dgm:t>
        <a:bodyPr/>
        <a:lstStyle/>
        <a:p>
          <a:endParaRPr lang="ru-RU"/>
        </a:p>
      </dgm:t>
    </dgm:pt>
    <dgm:pt modelId="{DE8452AA-A74A-45D7-B110-E1AE213C81B2}" type="sibTrans" cxnId="{3851E6CF-9537-43A4-A9FB-6DFB521D2DF9}">
      <dgm:prSet/>
      <dgm:spPr/>
      <dgm:t>
        <a:bodyPr/>
        <a:lstStyle/>
        <a:p>
          <a:endParaRPr lang="ru-RU"/>
        </a:p>
      </dgm:t>
    </dgm:pt>
    <dgm:pt modelId="{144EF75A-8C48-4638-9C30-2A2B382D7F61}" type="pres">
      <dgm:prSet presAssocID="{A332EEEB-B3F1-47E5-9837-4CF13D00B164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B8AC75E-EB10-42D1-8700-5056F7A762D1}" type="pres">
      <dgm:prSet presAssocID="{DA10A084-2577-4144-81DC-F7B9BDB9C2CC}" presName="root" presStyleCnt="0"/>
      <dgm:spPr/>
    </dgm:pt>
    <dgm:pt modelId="{025BC408-038C-46BD-B1A8-89046F7F3756}" type="pres">
      <dgm:prSet presAssocID="{DA10A084-2577-4144-81DC-F7B9BDB9C2CC}" presName="rootComposite" presStyleCnt="0"/>
      <dgm:spPr/>
    </dgm:pt>
    <dgm:pt modelId="{D49DD77A-8994-4E3A-B732-91084B1FBD86}" type="pres">
      <dgm:prSet presAssocID="{DA10A084-2577-4144-81DC-F7B9BDB9C2CC}" presName="rootText" presStyleLbl="node1" presStyleIdx="0" presStyleCnt="1" custScaleX="324051"/>
      <dgm:spPr/>
      <dgm:t>
        <a:bodyPr/>
        <a:lstStyle/>
        <a:p>
          <a:endParaRPr lang="ru-RU"/>
        </a:p>
      </dgm:t>
    </dgm:pt>
    <dgm:pt modelId="{86818606-1A19-4DD8-834B-FA4E468333DF}" type="pres">
      <dgm:prSet presAssocID="{DA10A084-2577-4144-81DC-F7B9BDB9C2CC}" presName="rootConnector" presStyleLbl="node1" presStyleIdx="0" presStyleCnt="1"/>
      <dgm:spPr/>
      <dgm:t>
        <a:bodyPr/>
        <a:lstStyle/>
        <a:p>
          <a:endParaRPr lang="ru-RU"/>
        </a:p>
      </dgm:t>
    </dgm:pt>
    <dgm:pt modelId="{ABD9FF2C-4AE5-467C-8BB5-46B3ED542B6A}" type="pres">
      <dgm:prSet presAssocID="{DA10A084-2577-4144-81DC-F7B9BDB9C2CC}" presName="childShape" presStyleCnt="0"/>
      <dgm:spPr/>
    </dgm:pt>
    <dgm:pt modelId="{36695BFF-5749-4100-B0F2-8B5F64D15BC0}" type="pres">
      <dgm:prSet presAssocID="{B309DAE0-F626-4F6D-91AB-3931DE28DDD5}" presName="Name13" presStyleLbl="parChTrans1D2" presStyleIdx="0" presStyleCnt="3"/>
      <dgm:spPr/>
      <dgm:t>
        <a:bodyPr/>
        <a:lstStyle/>
        <a:p>
          <a:endParaRPr lang="ru-RU"/>
        </a:p>
      </dgm:t>
    </dgm:pt>
    <dgm:pt modelId="{9EEFD5DD-D03E-485B-A325-51F7DA07D57A}" type="pres">
      <dgm:prSet presAssocID="{F3B99FB5-812C-417A-BCA5-699E1B03DFB4}" presName="childText" presStyleLbl="bgAcc1" presStyleIdx="0" presStyleCnt="3" custScaleX="359810" custScaleY="1160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2FE810-6812-4531-B7CF-F77FA3E7F94B}" type="pres">
      <dgm:prSet presAssocID="{AC35131F-8294-459E-BDA2-99F97C75178E}" presName="Name13" presStyleLbl="parChTrans1D2" presStyleIdx="1" presStyleCnt="3"/>
      <dgm:spPr/>
      <dgm:t>
        <a:bodyPr/>
        <a:lstStyle/>
        <a:p>
          <a:endParaRPr lang="ru-RU"/>
        </a:p>
      </dgm:t>
    </dgm:pt>
    <dgm:pt modelId="{8C133699-182C-42CC-AEB0-85E43E13B698}" type="pres">
      <dgm:prSet presAssocID="{65FCC8BD-C53D-4FD3-9DF0-052D786B1A15}" presName="childText" presStyleLbl="bgAcc1" presStyleIdx="1" presStyleCnt="3" custScaleX="359810" custScaleY="1160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DD9D37-D093-417C-AD60-8E5C9608DFF6}" type="pres">
      <dgm:prSet presAssocID="{5679EB0C-50C2-4B30-B47F-F47A689CBF72}" presName="Name13" presStyleLbl="parChTrans1D2" presStyleIdx="2" presStyleCnt="3"/>
      <dgm:spPr/>
      <dgm:t>
        <a:bodyPr/>
        <a:lstStyle/>
        <a:p>
          <a:endParaRPr lang="ru-RU"/>
        </a:p>
      </dgm:t>
    </dgm:pt>
    <dgm:pt modelId="{02AE78C5-E081-4ECE-A24F-379CEB3F1C38}" type="pres">
      <dgm:prSet presAssocID="{0164C3F0-252B-4C79-90D0-18D68F73B140}" presName="childText" presStyleLbl="bgAcc1" presStyleIdx="2" presStyleCnt="3" custScaleX="359810" custScaleY="1160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985E827-784B-4AF9-B62E-26E81D64E66E}" type="presOf" srcId="{65FCC8BD-C53D-4FD3-9DF0-052D786B1A15}" destId="{8C133699-182C-42CC-AEB0-85E43E13B698}" srcOrd="0" destOrd="0" presId="urn:microsoft.com/office/officeart/2005/8/layout/hierarchy3"/>
    <dgm:cxn modelId="{3851E6CF-9537-43A4-A9FB-6DFB521D2DF9}" srcId="{DA10A084-2577-4144-81DC-F7B9BDB9C2CC}" destId="{0164C3F0-252B-4C79-90D0-18D68F73B140}" srcOrd="2" destOrd="0" parTransId="{5679EB0C-50C2-4B30-B47F-F47A689CBF72}" sibTransId="{DE8452AA-A74A-45D7-B110-E1AE213C81B2}"/>
    <dgm:cxn modelId="{1DD0AE41-61E1-4869-A73A-F2FECA7E66DF}" srcId="{A332EEEB-B3F1-47E5-9837-4CF13D00B164}" destId="{DA10A084-2577-4144-81DC-F7B9BDB9C2CC}" srcOrd="0" destOrd="0" parTransId="{F09E729D-0015-4353-9B0B-5C99B237274B}" sibTransId="{1DD74708-43B4-4EA3-88C7-604B52E77112}"/>
    <dgm:cxn modelId="{E0DDDE25-5821-495D-A14F-284F072B54CB}" type="presOf" srcId="{AC35131F-8294-459E-BDA2-99F97C75178E}" destId="{EE2FE810-6812-4531-B7CF-F77FA3E7F94B}" srcOrd="0" destOrd="0" presId="urn:microsoft.com/office/officeart/2005/8/layout/hierarchy3"/>
    <dgm:cxn modelId="{A0A62AA1-01F6-4A8F-BCF9-920D4F712ADA}" type="presOf" srcId="{DA10A084-2577-4144-81DC-F7B9BDB9C2CC}" destId="{86818606-1A19-4DD8-834B-FA4E468333DF}" srcOrd="1" destOrd="0" presId="urn:microsoft.com/office/officeart/2005/8/layout/hierarchy3"/>
    <dgm:cxn modelId="{0A2E4C1A-653A-4A9F-9280-4218ABF8583A}" type="presOf" srcId="{5679EB0C-50C2-4B30-B47F-F47A689CBF72}" destId="{52DD9D37-D093-417C-AD60-8E5C9608DFF6}" srcOrd="0" destOrd="0" presId="urn:microsoft.com/office/officeart/2005/8/layout/hierarchy3"/>
    <dgm:cxn modelId="{4790548B-95F6-4CA3-AC12-7BF7293043AE}" type="presOf" srcId="{0164C3F0-252B-4C79-90D0-18D68F73B140}" destId="{02AE78C5-E081-4ECE-A24F-379CEB3F1C38}" srcOrd="0" destOrd="0" presId="urn:microsoft.com/office/officeart/2005/8/layout/hierarchy3"/>
    <dgm:cxn modelId="{9A412275-74AE-4430-B80D-F8E90969BADB}" type="presOf" srcId="{F3B99FB5-812C-417A-BCA5-699E1B03DFB4}" destId="{9EEFD5DD-D03E-485B-A325-51F7DA07D57A}" srcOrd="0" destOrd="0" presId="urn:microsoft.com/office/officeart/2005/8/layout/hierarchy3"/>
    <dgm:cxn modelId="{6C7F80A3-DE19-4C20-88CA-F6A1501CA459}" type="presOf" srcId="{B309DAE0-F626-4F6D-91AB-3931DE28DDD5}" destId="{36695BFF-5749-4100-B0F2-8B5F64D15BC0}" srcOrd="0" destOrd="0" presId="urn:microsoft.com/office/officeart/2005/8/layout/hierarchy3"/>
    <dgm:cxn modelId="{2BE5E404-C3CA-4EF4-8748-CFEF2972722D}" srcId="{DA10A084-2577-4144-81DC-F7B9BDB9C2CC}" destId="{65FCC8BD-C53D-4FD3-9DF0-052D786B1A15}" srcOrd="1" destOrd="0" parTransId="{AC35131F-8294-459E-BDA2-99F97C75178E}" sibTransId="{F467D615-C227-4E6E-BAAF-60F04A4CED26}"/>
    <dgm:cxn modelId="{83A666EB-EBDF-4D86-BD0B-702177E96070}" srcId="{DA10A084-2577-4144-81DC-F7B9BDB9C2CC}" destId="{F3B99FB5-812C-417A-BCA5-699E1B03DFB4}" srcOrd="0" destOrd="0" parTransId="{B309DAE0-F626-4F6D-91AB-3931DE28DDD5}" sibTransId="{FB308694-1C22-4CC0-A5ED-BD01F8E93DF2}"/>
    <dgm:cxn modelId="{FA44137D-B4E4-40BD-A25D-823351338812}" type="presOf" srcId="{DA10A084-2577-4144-81DC-F7B9BDB9C2CC}" destId="{D49DD77A-8994-4E3A-B732-91084B1FBD86}" srcOrd="0" destOrd="0" presId="urn:microsoft.com/office/officeart/2005/8/layout/hierarchy3"/>
    <dgm:cxn modelId="{9B179AA1-52C5-4B94-BEB3-202C01643556}" type="presOf" srcId="{A332EEEB-B3F1-47E5-9837-4CF13D00B164}" destId="{144EF75A-8C48-4638-9C30-2A2B382D7F61}" srcOrd="0" destOrd="0" presId="urn:microsoft.com/office/officeart/2005/8/layout/hierarchy3"/>
    <dgm:cxn modelId="{E88C0AD1-AE76-422A-A894-FDCFD7639075}" type="presParOf" srcId="{144EF75A-8C48-4638-9C30-2A2B382D7F61}" destId="{CB8AC75E-EB10-42D1-8700-5056F7A762D1}" srcOrd="0" destOrd="0" presId="urn:microsoft.com/office/officeart/2005/8/layout/hierarchy3"/>
    <dgm:cxn modelId="{03E8BB09-0CB6-4F6F-928D-3EB9A633E8E4}" type="presParOf" srcId="{CB8AC75E-EB10-42D1-8700-5056F7A762D1}" destId="{025BC408-038C-46BD-B1A8-89046F7F3756}" srcOrd="0" destOrd="0" presId="urn:microsoft.com/office/officeart/2005/8/layout/hierarchy3"/>
    <dgm:cxn modelId="{68756B46-C4A2-435A-9D55-51C99D258C9C}" type="presParOf" srcId="{025BC408-038C-46BD-B1A8-89046F7F3756}" destId="{D49DD77A-8994-4E3A-B732-91084B1FBD86}" srcOrd="0" destOrd="0" presId="urn:microsoft.com/office/officeart/2005/8/layout/hierarchy3"/>
    <dgm:cxn modelId="{4CF4E495-9910-49FB-B882-C950BF8E9F78}" type="presParOf" srcId="{025BC408-038C-46BD-B1A8-89046F7F3756}" destId="{86818606-1A19-4DD8-834B-FA4E468333DF}" srcOrd="1" destOrd="0" presId="urn:microsoft.com/office/officeart/2005/8/layout/hierarchy3"/>
    <dgm:cxn modelId="{9FE88439-61FD-49AC-91AB-2904F48C51BE}" type="presParOf" srcId="{CB8AC75E-EB10-42D1-8700-5056F7A762D1}" destId="{ABD9FF2C-4AE5-467C-8BB5-46B3ED542B6A}" srcOrd="1" destOrd="0" presId="urn:microsoft.com/office/officeart/2005/8/layout/hierarchy3"/>
    <dgm:cxn modelId="{A498161F-B0B0-4617-A553-5A2D50FC8A34}" type="presParOf" srcId="{ABD9FF2C-4AE5-467C-8BB5-46B3ED542B6A}" destId="{36695BFF-5749-4100-B0F2-8B5F64D15BC0}" srcOrd="0" destOrd="0" presId="urn:microsoft.com/office/officeart/2005/8/layout/hierarchy3"/>
    <dgm:cxn modelId="{EFC87D6D-919A-4720-B671-9E6C9493DAC5}" type="presParOf" srcId="{ABD9FF2C-4AE5-467C-8BB5-46B3ED542B6A}" destId="{9EEFD5DD-D03E-485B-A325-51F7DA07D57A}" srcOrd="1" destOrd="0" presId="urn:microsoft.com/office/officeart/2005/8/layout/hierarchy3"/>
    <dgm:cxn modelId="{BA856D56-0EB5-4776-8D28-69C3446C97E0}" type="presParOf" srcId="{ABD9FF2C-4AE5-467C-8BB5-46B3ED542B6A}" destId="{EE2FE810-6812-4531-B7CF-F77FA3E7F94B}" srcOrd="2" destOrd="0" presId="urn:microsoft.com/office/officeart/2005/8/layout/hierarchy3"/>
    <dgm:cxn modelId="{7A51D186-2D93-4EEE-8EB9-81CAAF596FF9}" type="presParOf" srcId="{ABD9FF2C-4AE5-467C-8BB5-46B3ED542B6A}" destId="{8C133699-182C-42CC-AEB0-85E43E13B698}" srcOrd="3" destOrd="0" presId="urn:microsoft.com/office/officeart/2005/8/layout/hierarchy3"/>
    <dgm:cxn modelId="{644F9093-85C3-4BB3-B570-5D86C2337A6E}" type="presParOf" srcId="{ABD9FF2C-4AE5-467C-8BB5-46B3ED542B6A}" destId="{52DD9D37-D093-417C-AD60-8E5C9608DFF6}" srcOrd="4" destOrd="0" presId="urn:microsoft.com/office/officeart/2005/8/layout/hierarchy3"/>
    <dgm:cxn modelId="{983CED7E-FE7E-49FD-A9DD-6EF46CA730B9}" type="presParOf" srcId="{ABD9FF2C-4AE5-467C-8BB5-46B3ED542B6A}" destId="{02AE78C5-E081-4ECE-A24F-379CEB3F1C38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D25A90-C081-41EC-99A5-F9490F29CE0E}">
      <dsp:nvSpPr>
        <dsp:cNvPr id="0" name=""/>
        <dsp:cNvSpPr/>
      </dsp:nvSpPr>
      <dsp:spPr>
        <a:xfrm>
          <a:off x="0" y="744751"/>
          <a:ext cx="8640960" cy="2712937"/>
        </a:xfrm>
        <a:prstGeom prst="rect">
          <a:avLst/>
        </a:prstGeom>
        <a:solidFill>
          <a:schemeClr val="lt1">
            <a:hueOff val="0"/>
            <a:satOff val="0"/>
            <a:lumOff val="0"/>
            <a:alpha val="83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0635" tIns="1353820" rIns="670635" bIns="199136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“делай по-своему, исходя из своих способностей, интересов и личного опыта, корректируй сам себя”</a:t>
          </a:r>
          <a:endParaRPr lang="ru-RU" sz="2800" kern="1200" dirty="0"/>
        </a:p>
      </dsp:txBody>
      <dsp:txXfrm>
        <a:off x="0" y="744751"/>
        <a:ext cx="8640960" cy="2712937"/>
      </dsp:txXfrm>
    </dsp:sp>
    <dsp:sp modelId="{82B37209-05D2-4D0B-A3C5-1BF109A13D80}">
      <dsp:nvSpPr>
        <dsp:cNvPr id="0" name=""/>
        <dsp:cNvSpPr/>
      </dsp:nvSpPr>
      <dsp:spPr>
        <a:xfrm>
          <a:off x="432048" y="762596"/>
          <a:ext cx="6359513" cy="941555"/>
        </a:xfrm>
        <a:prstGeom prst="roundRect">
          <a:avLst/>
        </a:prstGeom>
        <a:gradFill rotWithShape="0">
          <a:gsLst>
            <a:gs pos="17000">
              <a:schemeClr val="accent1">
                <a:hueOff val="0"/>
                <a:satOff val="0"/>
                <a:lumOff val="0"/>
                <a:tint val="50000"/>
                <a:satMod val="300000"/>
                <a:alpha val="83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25" tIns="0" rIns="228625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Times New Roman" pitchFamily="18" charset="0"/>
            </a:rPr>
            <a:t>Инновационной метод</a:t>
          </a:r>
          <a:endParaRPr lang="ru-RU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itchFamily="18" charset="0"/>
          </a:endParaRPr>
        </a:p>
      </dsp:txBody>
      <dsp:txXfrm>
        <a:off x="478011" y="808559"/>
        <a:ext cx="6267587" cy="849629"/>
      </dsp:txXfrm>
    </dsp:sp>
    <dsp:sp modelId="{6DCB357C-E497-4BF9-BCA9-85413539C853}">
      <dsp:nvSpPr>
        <dsp:cNvPr id="0" name=""/>
        <dsp:cNvSpPr/>
      </dsp:nvSpPr>
      <dsp:spPr>
        <a:xfrm>
          <a:off x="0" y="3790843"/>
          <a:ext cx="8640960" cy="1945125"/>
        </a:xfrm>
        <a:prstGeom prst="rect">
          <a:avLst/>
        </a:prstGeom>
        <a:solidFill>
          <a:schemeClr val="lt1">
            <a:hueOff val="0"/>
            <a:satOff val="0"/>
            <a:lumOff val="0"/>
            <a:alpha val="83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0635" tIns="1353820" rIns="670635" bIns="199136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“делай, как я, делай лучше, чем я”</a:t>
          </a:r>
          <a:endParaRPr lang="ru-RU" sz="2800" kern="1200" dirty="0"/>
        </a:p>
      </dsp:txBody>
      <dsp:txXfrm>
        <a:off x="0" y="3790843"/>
        <a:ext cx="8640960" cy="1945125"/>
      </dsp:txXfrm>
    </dsp:sp>
    <dsp:sp modelId="{A030AC12-F5E6-414F-9D69-A1073CFC1159}">
      <dsp:nvSpPr>
        <dsp:cNvPr id="0" name=""/>
        <dsp:cNvSpPr/>
      </dsp:nvSpPr>
      <dsp:spPr>
        <a:xfrm>
          <a:off x="432048" y="3808688"/>
          <a:ext cx="6359513" cy="941555"/>
        </a:xfrm>
        <a:prstGeom prst="roundRect">
          <a:avLst/>
        </a:prstGeom>
        <a:gradFill rotWithShape="0">
          <a:gsLst>
            <a:gs pos="17000">
              <a:schemeClr val="accent1">
                <a:hueOff val="0"/>
                <a:satOff val="0"/>
                <a:lumOff val="0"/>
                <a:tint val="50000"/>
                <a:satMod val="300000"/>
                <a:alpha val="83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25" tIns="0" rIns="228625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Times New Roman" pitchFamily="18" charset="0"/>
            </a:rPr>
            <a:t>Традиционный метод</a:t>
          </a:r>
          <a:endParaRPr lang="ru-RU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itchFamily="18" charset="0"/>
          </a:endParaRPr>
        </a:p>
      </dsp:txBody>
      <dsp:txXfrm>
        <a:off x="478011" y="3854651"/>
        <a:ext cx="6267587" cy="8496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9DD77A-8994-4E3A-B732-91084B1FBD86}">
      <dsp:nvSpPr>
        <dsp:cNvPr id="0" name=""/>
        <dsp:cNvSpPr/>
      </dsp:nvSpPr>
      <dsp:spPr>
        <a:xfrm>
          <a:off x="50086" y="771"/>
          <a:ext cx="7847969" cy="1210915"/>
        </a:xfrm>
        <a:prstGeom prst="roundRect">
          <a:avLst>
            <a:gd name="adj" fmla="val 10000"/>
          </a:avLst>
        </a:prstGeom>
        <a:gradFill rotWithShape="0">
          <a:gsLst>
            <a:gs pos="17000">
              <a:schemeClr val="accent1">
                <a:hueOff val="0"/>
                <a:satOff val="0"/>
                <a:lumOff val="0"/>
                <a:tint val="50000"/>
                <a:satMod val="300000"/>
                <a:alpha val="83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rPr>
            <a:t>В процессе работы над созданием портфолио у студента формируются: </a:t>
          </a:r>
          <a:endParaRPr lang="ru-RU" sz="3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itchFamily="18" charset="0"/>
          </a:endParaRPr>
        </a:p>
      </dsp:txBody>
      <dsp:txXfrm>
        <a:off x="85552" y="36237"/>
        <a:ext cx="7777037" cy="1139983"/>
      </dsp:txXfrm>
    </dsp:sp>
    <dsp:sp modelId="{36695BFF-5749-4100-B0F2-8B5F64D15BC0}">
      <dsp:nvSpPr>
        <dsp:cNvPr id="0" name=""/>
        <dsp:cNvSpPr/>
      </dsp:nvSpPr>
      <dsp:spPr>
        <a:xfrm>
          <a:off x="834883" y="1211687"/>
          <a:ext cx="784796" cy="10054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05405"/>
              </a:lnTo>
              <a:lnTo>
                <a:pt x="784796" y="1005405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EFD5DD-D03E-485B-A325-51F7DA07D57A}">
      <dsp:nvSpPr>
        <dsp:cNvPr id="0" name=""/>
        <dsp:cNvSpPr/>
      </dsp:nvSpPr>
      <dsp:spPr>
        <a:xfrm>
          <a:off x="1619680" y="1514416"/>
          <a:ext cx="6971193" cy="140535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 val="83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err="1" smtClean="0">
              <a:latin typeface="Times New Roman" pitchFamily="18" charset="0"/>
              <a:cs typeface="Times New Roman" pitchFamily="18" charset="0"/>
            </a:rPr>
            <a:t>Общеучебные</a:t>
          </a:r>
          <a:r>
            <a:rPr lang="ru-RU" sz="2500" kern="1200" dirty="0" smtClean="0">
              <a:latin typeface="Times New Roman" pitchFamily="18" charset="0"/>
              <a:cs typeface="Times New Roman" pitchFamily="18" charset="0"/>
            </a:rPr>
            <a:t> умения (систематизация, обобщение, сравнение, классификация)</a:t>
          </a:r>
          <a:endParaRPr lang="ru-RU" sz="2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660841" y="1555577"/>
        <a:ext cx="6888871" cy="1323030"/>
      </dsp:txXfrm>
    </dsp:sp>
    <dsp:sp modelId="{EE2FE810-6812-4531-B7CF-F77FA3E7F94B}">
      <dsp:nvSpPr>
        <dsp:cNvPr id="0" name=""/>
        <dsp:cNvSpPr/>
      </dsp:nvSpPr>
      <dsp:spPr>
        <a:xfrm>
          <a:off x="834883" y="1211687"/>
          <a:ext cx="784796" cy="27134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13486"/>
              </a:lnTo>
              <a:lnTo>
                <a:pt x="784796" y="2713486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133699-182C-42CC-AEB0-85E43E13B698}">
      <dsp:nvSpPr>
        <dsp:cNvPr id="0" name=""/>
        <dsp:cNvSpPr/>
      </dsp:nvSpPr>
      <dsp:spPr>
        <a:xfrm>
          <a:off x="1619680" y="3222498"/>
          <a:ext cx="6971193" cy="140535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 val="83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latin typeface="Times New Roman" pitchFamily="18" charset="0"/>
              <a:cs typeface="Times New Roman" pitchFamily="18" charset="0"/>
            </a:rPr>
            <a:t>Прогностические и проектировочные умения (выбор и формулирование целей, определение последовательности и результатов деятельности, планирование, выбор способов деятельности)</a:t>
          </a:r>
          <a:endParaRPr lang="ru-RU" sz="2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660841" y="3263659"/>
        <a:ext cx="6888871" cy="1323030"/>
      </dsp:txXfrm>
    </dsp:sp>
    <dsp:sp modelId="{52DD9D37-D093-417C-AD60-8E5C9608DFF6}">
      <dsp:nvSpPr>
        <dsp:cNvPr id="0" name=""/>
        <dsp:cNvSpPr/>
      </dsp:nvSpPr>
      <dsp:spPr>
        <a:xfrm>
          <a:off x="834883" y="1211687"/>
          <a:ext cx="784796" cy="44215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21568"/>
              </a:lnTo>
              <a:lnTo>
                <a:pt x="784796" y="4421568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AE78C5-E081-4ECE-A24F-379CEB3F1C38}">
      <dsp:nvSpPr>
        <dsp:cNvPr id="0" name=""/>
        <dsp:cNvSpPr/>
      </dsp:nvSpPr>
      <dsp:spPr>
        <a:xfrm>
          <a:off x="1619680" y="4930579"/>
          <a:ext cx="6971193" cy="140535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 val="83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latin typeface="Times New Roman" pitchFamily="18" charset="0"/>
              <a:cs typeface="Times New Roman" pitchFamily="18" charset="0"/>
            </a:rPr>
            <a:t>Организационные (умение вести деловые записи, находить необходимые данные, использовать различные способы работы с информацией и её источниками)</a:t>
          </a:r>
          <a:endParaRPr lang="ru-RU" sz="2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660841" y="4971740"/>
        <a:ext cx="6888871" cy="13230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B90AA-4694-485C-A451-ECDFC9DA96A8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785E2-5E2C-4E44-8632-890EA3A9AE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B90AA-4694-485C-A451-ECDFC9DA96A8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785E2-5E2C-4E44-8632-890EA3A9AE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B90AA-4694-485C-A451-ECDFC9DA96A8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785E2-5E2C-4E44-8632-890EA3A9AE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B90AA-4694-485C-A451-ECDFC9DA96A8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785E2-5E2C-4E44-8632-890EA3A9AE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B90AA-4694-485C-A451-ECDFC9DA96A8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785E2-5E2C-4E44-8632-890EA3A9AE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B90AA-4694-485C-A451-ECDFC9DA96A8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785E2-5E2C-4E44-8632-890EA3A9AE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B90AA-4694-485C-A451-ECDFC9DA96A8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785E2-5E2C-4E44-8632-890EA3A9AE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B90AA-4694-485C-A451-ECDFC9DA96A8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785E2-5E2C-4E44-8632-890EA3A9AE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B90AA-4694-485C-A451-ECDFC9DA96A8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785E2-5E2C-4E44-8632-890EA3A9AE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B90AA-4694-485C-A451-ECDFC9DA96A8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785E2-5E2C-4E44-8632-890EA3A9AE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B90AA-4694-485C-A451-ECDFC9DA96A8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785E2-5E2C-4E44-8632-890EA3A9AE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BB90AA-4694-485C-A451-ECDFC9DA96A8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785E2-5E2C-4E44-8632-890EA3A9AE6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099751"/>
            <a:ext cx="9144000" cy="2985433"/>
          </a:xfrm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r>
              <a:rPr lang="ru-RU" sz="47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«Портфолио студентов как фактор развития профессиональной культуры»</a:t>
            </a:r>
            <a:endParaRPr lang="ru-RU" sz="4700" b="1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 l="16196" t="25374" r="15534" b="10115"/>
          <a:stretch>
            <a:fillRect/>
          </a:stretch>
        </p:blipFill>
        <p:spPr bwMode="auto">
          <a:xfrm>
            <a:off x="1165097" y="1018641"/>
            <a:ext cx="6813806" cy="4820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38500" dist="50800" dir="5400000" sy="-100000" algn="bl" rotWithShape="0"/>
          </a:effec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72008" y="74965"/>
            <a:ext cx="7380312" cy="707886"/>
          </a:xfrm>
          <a:prstGeom prst="rect">
            <a:avLst/>
          </a:prstGeom>
          <a:effectLst>
            <a:reflection blurRad="6350" stA="50000" endA="300" endPos="38500" dist="50800" dir="5400000" sy="-100000" algn="bl" rotWithShape="0"/>
          </a:effec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smtClean="0">
                <a:ln w="18415" cmpd="sng">
                  <a:solidFill>
                    <a:srgbClr val="6699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0000" endA="300" endPos="50000" dist="29997" dir="5400000" sy="-100000" algn="bl" rotWithShape="0"/>
                </a:effectLst>
                <a:uLnTx/>
                <a:uFillTx/>
                <a:latin typeface="Georgia" pitchFamily="18" charset="0"/>
                <a:ea typeface="+mj-ea"/>
                <a:cs typeface="+mj-cs"/>
              </a:rPr>
              <a:t>1 блок «Мой портрет»</a:t>
            </a:r>
            <a:endParaRPr kumimoji="0" lang="ru-RU" sz="4000" b="1" i="0" u="none" strike="noStrike" kern="1200" cap="none" spc="0" normalizeH="0" baseline="0" noProof="0" dirty="0">
              <a:ln w="18415" cmpd="sng">
                <a:solidFill>
                  <a:srgbClr val="6699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0000" endA="300" endPos="50000" dist="29997" dir="5400000" sy="-100000" algn="bl" rotWithShape="0"/>
              </a:effectLst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print"/>
          <a:srcRect l="16212" t="25682" r="15558" b="9729"/>
          <a:stretch>
            <a:fillRect/>
          </a:stretch>
        </p:blipFill>
        <p:spPr bwMode="auto">
          <a:xfrm>
            <a:off x="1170415" y="1015779"/>
            <a:ext cx="6803169" cy="4826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38500" dist="50800" dir="5400000" sy="-100000" algn="bl" rotWithShape="0"/>
          </a:effec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72008" y="74965"/>
            <a:ext cx="7380312" cy="707886"/>
          </a:xfrm>
          <a:prstGeom prst="rect">
            <a:avLst/>
          </a:prstGeom>
          <a:effectLst>
            <a:reflection blurRad="6350" stA="50000" endA="300" endPos="38500" dist="50800" dir="5400000" sy="-100000" algn="bl" rotWithShape="0"/>
          </a:effec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smtClean="0">
                <a:ln w="18415" cmpd="sng">
                  <a:solidFill>
                    <a:srgbClr val="6699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0000" endA="300" endPos="50000" dist="29997" dir="5400000" sy="-100000" algn="bl" rotWithShape="0"/>
                </a:effectLst>
                <a:uLnTx/>
                <a:uFillTx/>
                <a:latin typeface="Georgia" pitchFamily="18" charset="0"/>
                <a:ea typeface="+mj-ea"/>
                <a:cs typeface="+mj-cs"/>
              </a:rPr>
              <a:t>1 блок «Мой портрет»</a:t>
            </a:r>
            <a:endParaRPr kumimoji="0" lang="ru-RU" sz="4000" b="1" i="0" u="none" strike="noStrike" kern="1200" cap="none" spc="0" normalizeH="0" baseline="0" noProof="0" dirty="0">
              <a:ln w="18415" cmpd="sng">
                <a:solidFill>
                  <a:srgbClr val="6699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0000" endA="300" endPos="50000" dist="29997" dir="5400000" sy="-100000" algn="bl" rotWithShape="0"/>
              </a:effectLst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print"/>
          <a:srcRect l="16241" t="26139" r="15595" b="9457"/>
          <a:stretch>
            <a:fillRect/>
          </a:stretch>
        </p:blipFill>
        <p:spPr bwMode="auto">
          <a:xfrm>
            <a:off x="1175159" y="1020778"/>
            <a:ext cx="6793682" cy="4816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38500" dist="50800" dir="5400000" sy="-100000" algn="bl" rotWithShape="0"/>
          </a:effec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07504" y="61754"/>
            <a:ext cx="9036496" cy="707886"/>
          </a:xfrm>
          <a:prstGeom prst="rect">
            <a:avLst/>
          </a:prstGeom>
          <a:effectLst>
            <a:reflection blurRad="6350" stA="50000" endA="300" endPos="38500" dist="50800" dir="5400000" sy="-100000" algn="bl" rotWithShape="0"/>
          </a:effectLst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dirty="0" smtClean="0">
                <a:ln w="18415" cmpd="sng">
                  <a:solidFill>
                    <a:srgbClr val="6699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Georgia" pitchFamily="18" charset="0"/>
                <a:ea typeface="+mj-ea"/>
                <a:cs typeface="+mj-cs"/>
              </a:rPr>
              <a:t>2</a:t>
            </a:r>
            <a:r>
              <a:rPr kumimoji="0" lang="ru-RU" sz="4000" b="1" i="0" u="none" strike="noStrike" kern="1200" cap="none" spc="0" normalizeH="0" baseline="0" noProof="0" dirty="0" smtClean="0">
                <a:ln w="18415" cmpd="sng">
                  <a:solidFill>
                    <a:srgbClr val="6699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0000" endA="300" endPos="50000" dist="29997" dir="5400000" sy="-100000" algn="bl" rotWithShape="0"/>
                </a:effectLst>
                <a:uLnTx/>
                <a:uFillTx/>
                <a:latin typeface="Georgia" pitchFamily="18" charset="0"/>
                <a:ea typeface="+mj-ea"/>
                <a:cs typeface="+mj-cs"/>
              </a:rPr>
              <a:t> блок «Мои</a:t>
            </a:r>
            <a:r>
              <a:rPr kumimoji="0" lang="ru-RU" sz="4000" b="1" i="0" u="none" strike="noStrike" kern="1200" cap="none" spc="0" normalizeH="0" noProof="0" dirty="0" smtClean="0">
                <a:ln w="18415" cmpd="sng">
                  <a:solidFill>
                    <a:srgbClr val="6699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0000" endA="300" endPos="50000" dist="29997" dir="5400000" sy="-100000" algn="bl" rotWithShape="0"/>
                </a:effectLst>
                <a:uLnTx/>
                <a:uFillTx/>
                <a:latin typeface="Georgia" pitchFamily="18" charset="0"/>
                <a:ea typeface="+mj-ea"/>
                <a:cs typeface="+mj-cs"/>
              </a:rPr>
              <a:t> успехи в учёбе</a:t>
            </a:r>
            <a:r>
              <a:rPr kumimoji="0" lang="ru-RU" sz="4000" b="1" i="0" u="none" strike="noStrike" kern="1200" cap="none" spc="0" normalizeH="0" baseline="0" noProof="0" dirty="0" smtClean="0">
                <a:ln w="18415" cmpd="sng">
                  <a:solidFill>
                    <a:srgbClr val="6699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0000" endA="300" endPos="50000" dist="29997" dir="5400000" sy="-100000" algn="bl" rotWithShape="0"/>
                </a:effectLst>
                <a:uLnTx/>
                <a:uFillTx/>
                <a:latin typeface="Georgia" pitchFamily="18" charset="0"/>
                <a:ea typeface="+mj-ea"/>
                <a:cs typeface="+mj-cs"/>
              </a:rPr>
              <a:t>»</a:t>
            </a:r>
            <a:endParaRPr kumimoji="0" lang="ru-RU" sz="4000" b="1" i="0" u="none" strike="noStrike" kern="1200" cap="none" spc="0" normalizeH="0" baseline="0" noProof="0" dirty="0">
              <a:ln w="18415" cmpd="sng">
                <a:solidFill>
                  <a:srgbClr val="6699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0000" endA="300" endPos="50000" dist="29997" dir="5400000" sy="-100000" algn="bl" rotWithShape="0"/>
              </a:effectLst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 l="16205" t="27473" r="15560" b="8068"/>
          <a:stretch>
            <a:fillRect/>
          </a:stretch>
        </p:blipFill>
        <p:spPr bwMode="auto">
          <a:xfrm>
            <a:off x="1168761" y="1019754"/>
            <a:ext cx="6806478" cy="4818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38500" dist="50800" dir="5400000" sy="-100000" algn="bl" rotWithShape="0"/>
          </a:effec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07504" y="61754"/>
            <a:ext cx="9036496" cy="707886"/>
          </a:xfrm>
          <a:prstGeom prst="rect">
            <a:avLst/>
          </a:prstGeom>
          <a:effectLst>
            <a:reflection blurRad="6350" stA="50000" endA="300" endPos="38500" dist="50800" dir="5400000" sy="-100000" algn="bl" rotWithShape="0"/>
          </a:effectLst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dirty="0" smtClean="0">
                <a:ln w="18415" cmpd="sng">
                  <a:solidFill>
                    <a:srgbClr val="6699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Georgia" pitchFamily="18" charset="0"/>
                <a:ea typeface="+mj-ea"/>
                <a:cs typeface="+mj-cs"/>
              </a:rPr>
              <a:t>2</a:t>
            </a:r>
            <a:r>
              <a:rPr kumimoji="0" lang="ru-RU" sz="4000" b="1" i="0" u="none" strike="noStrike" kern="1200" cap="none" spc="0" normalizeH="0" baseline="0" noProof="0" dirty="0" smtClean="0">
                <a:ln w="18415" cmpd="sng">
                  <a:solidFill>
                    <a:srgbClr val="6699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0000" endA="300" endPos="50000" dist="29997" dir="5400000" sy="-100000" algn="bl" rotWithShape="0"/>
                </a:effectLst>
                <a:uLnTx/>
                <a:uFillTx/>
                <a:latin typeface="Georgia" pitchFamily="18" charset="0"/>
                <a:ea typeface="+mj-ea"/>
                <a:cs typeface="+mj-cs"/>
              </a:rPr>
              <a:t> блок «Мои</a:t>
            </a:r>
            <a:r>
              <a:rPr kumimoji="0" lang="ru-RU" sz="4000" b="1" i="0" u="none" strike="noStrike" kern="1200" cap="none" spc="0" normalizeH="0" noProof="0" dirty="0" smtClean="0">
                <a:ln w="18415" cmpd="sng">
                  <a:solidFill>
                    <a:srgbClr val="6699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0000" endA="300" endPos="50000" dist="29997" dir="5400000" sy="-100000" algn="bl" rotWithShape="0"/>
                </a:effectLst>
                <a:uLnTx/>
                <a:uFillTx/>
                <a:latin typeface="Georgia" pitchFamily="18" charset="0"/>
                <a:ea typeface="+mj-ea"/>
                <a:cs typeface="+mj-cs"/>
              </a:rPr>
              <a:t> успехи в учёбе</a:t>
            </a:r>
            <a:r>
              <a:rPr kumimoji="0" lang="ru-RU" sz="4000" b="1" i="0" u="none" strike="noStrike" kern="1200" cap="none" spc="0" normalizeH="0" baseline="0" noProof="0" dirty="0" smtClean="0">
                <a:ln w="18415" cmpd="sng">
                  <a:solidFill>
                    <a:srgbClr val="6699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0000" endA="300" endPos="50000" dist="29997" dir="5400000" sy="-100000" algn="bl" rotWithShape="0"/>
                </a:effectLst>
                <a:uLnTx/>
                <a:uFillTx/>
                <a:latin typeface="Georgia" pitchFamily="18" charset="0"/>
                <a:ea typeface="+mj-ea"/>
                <a:cs typeface="+mj-cs"/>
              </a:rPr>
              <a:t>»</a:t>
            </a:r>
            <a:endParaRPr kumimoji="0" lang="ru-RU" sz="4000" b="1" i="0" u="none" strike="noStrike" kern="1200" cap="none" spc="0" normalizeH="0" baseline="0" noProof="0" dirty="0">
              <a:ln w="18415" cmpd="sng">
                <a:solidFill>
                  <a:srgbClr val="6699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0000" endA="300" endPos="50000" dist="29997" dir="5400000" sy="-100000" algn="bl" rotWithShape="0"/>
              </a:effectLst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 l="16218" t="24377" r="15590" b="11153"/>
          <a:stretch>
            <a:fillRect/>
          </a:stretch>
        </p:blipFill>
        <p:spPr bwMode="auto">
          <a:xfrm>
            <a:off x="1170957" y="1020942"/>
            <a:ext cx="6802086" cy="4816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38500" dist="50800" dir="5400000" sy="-100000" algn="bl" rotWithShape="0"/>
          </a:effec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07504" y="61754"/>
            <a:ext cx="9036496" cy="1323439"/>
          </a:xfrm>
          <a:prstGeom prst="rect">
            <a:avLst/>
          </a:prstGeom>
          <a:effectLst>
            <a:reflection blurRad="6350" stA="50000" endA="300" endPos="38500" dist="50800" dir="5400000" sy="-100000" algn="bl" rotWithShape="0"/>
          </a:effectLst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noProof="0" dirty="0" smtClean="0">
                <a:ln w="18415" cmpd="sng">
                  <a:solidFill>
                    <a:srgbClr val="6699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Georgia" pitchFamily="18" charset="0"/>
                <a:ea typeface="+mj-ea"/>
                <a:cs typeface="+mj-cs"/>
              </a:rPr>
              <a:t>3</a:t>
            </a:r>
            <a:r>
              <a:rPr kumimoji="0" lang="ru-RU" sz="4000" b="1" i="0" u="none" strike="noStrike" kern="1200" cap="none" spc="0" normalizeH="0" baseline="0" noProof="0" dirty="0" smtClean="0">
                <a:ln w="18415" cmpd="sng">
                  <a:solidFill>
                    <a:srgbClr val="6699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0000" endA="300" endPos="50000" dist="29997" dir="5400000" sy="-100000" algn="bl" rotWithShape="0"/>
                </a:effectLst>
                <a:uLnTx/>
                <a:uFillTx/>
                <a:latin typeface="Georgia" pitchFamily="18" charset="0"/>
                <a:ea typeface="+mj-ea"/>
                <a:cs typeface="+mj-cs"/>
              </a:rPr>
              <a:t> блок «Социальная активность студента»</a:t>
            </a:r>
            <a:endParaRPr kumimoji="0" lang="ru-RU" sz="4000" b="1" i="0" u="none" strike="noStrike" kern="1200" cap="none" spc="0" normalizeH="0" baseline="0" noProof="0" dirty="0">
              <a:ln w="18415" cmpd="sng">
                <a:solidFill>
                  <a:srgbClr val="6699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0000" endA="300" endPos="50000" dist="29997" dir="5400000" sy="-100000" algn="bl" rotWithShape="0"/>
              </a:effectLst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 l="16178" t="28540" r="15641" b="7052"/>
          <a:stretch>
            <a:fillRect/>
          </a:stretch>
        </p:blipFill>
        <p:spPr bwMode="auto">
          <a:xfrm>
            <a:off x="1171296" y="1019908"/>
            <a:ext cx="6801408" cy="4818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38500" dist="50800" dir="5400000" sy="-100000" algn="bl" rotWithShape="0"/>
          </a:effec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07504" y="61754"/>
            <a:ext cx="9036496" cy="1323439"/>
          </a:xfrm>
          <a:prstGeom prst="rect">
            <a:avLst/>
          </a:prstGeom>
          <a:effectLst>
            <a:reflection blurRad="6350" stA="50000" endA="300" endPos="38500" dist="50800" dir="5400000" sy="-100000" algn="bl" rotWithShape="0"/>
          </a:effectLst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noProof="0" dirty="0" smtClean="0">
                <a:ln w="18415" cmpd="sng">
                  <a:solidFill>
                    <a:srgbClr val="6699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Georgia" pitchFamily="18" charset="0"/>
                <a:ea typeface="+mj-ea"/>
                <a:cs typeface="+mj-cs"/>
              </a:rPr>
              <a:t>3</a:t>
            </a:r>
            <a:r>
              <a:rPr kumimoji="0" lang="ru-RU" sz="4000" b="1" i="0" u="none" strike="noStrike" kern="1200" cap="none" spc="0" normalizeH="0" baseline="0" noProof="0" dirty="0" smtClean="0">
                <a:ln w="18415" cmpd="sng">
                  <a:solidFill>
                    <a:srgbClr val="6699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0000" endA="300" endPos="50000" dist="29997" dir="5400000" sy="-100000" algn="bl" rotWithShape="0"/>
                </a:effectLst>
                <a:uLnTx/>
                <a:uFillTx/>
                <a:latin typeface="Georgia" pitchFamily="18" charset="0"/>
                <a:ea typeface="+mj-ea"/>
                <a:cs typeface="+mj-cs"/>
              </a:rPr>
              <a:t> блок «Социальная активность студента»</a:t>
            </a:r>
            <a:endParaRPr kumimoji="0" lang="ru-RU" sz="4000" b="1" i="0" u="none" strike="noStrike" kern="1200" cap="none" spc="0" normalizeH="0" baseline="0" noProof="0" dirty="0">
              <a:ln w="18415" cmpd="sng">
                <a:solidFill>
                  <a:srgbClr val="6699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0000" endA="300" endPos="50000" dist="29997" dir="5400000" sy="-100000" algn="bl" rotWithShape="0"/>
              </a:effectLst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print"/>
          <a:srcRect l="16220" t="28891" r="15610" b="6702"/>
          <a:stretch>
            <a:fillRect/>
          </a:stretch>
        </p:blipFill>
        <p:spPr bwMode="auto">
          <a:xfrm>
            <a:off x="1171748" y="1018873"/>
            <a:ext cx="6800504" cy="4820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38500" dist="50800" dir="5400000" sy="-100000" algn="bl" rotWithShape="0"/>
          </a:effec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07504" y="61754"/>
            <a:ext cx="9036496" cy="1323439"/>
          </a:xfrm>
          <a:prstGeom prst="rect">
            <a:avLst/>
          </a:prstGeom>
          <a:effectLst>
            <a:reflection blurRad="6350" stA="50000" endA="300" endPos="38500" dist="50800" dir="5400000" sy="-100000" algn="bl" rotWithShape="0"/>
          </a:effectLst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noProof="0" dirty="0" smtClean="0">
                <a:ln w="18415" cmpd="sng">
                  <a:solidFill>
                    <a:srgbClr val="6699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Georgia" pitchFamily="18" charset="0"/>
                <a:ea typeface="+mj-ea"/>
                <a:cs typeface="+mj-cs"/>
              </a:rPr>
              <a:t>3</a:t>
            </a:r>
            <a:r>
              <a:rPr kumimoji="0" lang="ru-RU" sz="4000" b="1" i="0" u="none" strike="noStrike" kern="1200" cap="none" spc="0" normalizeH="0" baseline="0" noProof="0" dirty="0" smtClean="0">
                <a:ln w="18415" cmpd="sng">
                  <a:solidFill>
                    <a:srgbClr val="6699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0000" endA="300" endPos="50000" dist="29997" dir="5400000" sy="-100000" algn="bl" rotWithShape="0"/>
                </a:effectLst>
                <a:uLnTx/>
                <a:uFillTx/>
                <a:latin typeface="Georgia" pitchFamily="18" charset="0"/>
                <a:ea typeface="+mj-ea"/>
                <a:cs typeface="+mj-cs"/>
              </a:rPr>
              <a:t> блок «Социальная активность студента»</a:t>
            </a:r>
            <a:endParaRPr kumimoji="0" lang="ru-RU" sz="4000" b="1" i="0" u="none" strike="noStrike" kern="1200" cap="none" spc="0" normalizeH="0" baseline="0" noProof="0" dirty="0">
              <a:ln w="18415" cmpd="sng">
                <a:solidFill>
                  <a:srgbClr val="6699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0000" endA="300" endPos="50000" dist="29997" dir="5400000" sy="-100000" algn="bl" rotWithShape="0"/>
              </a:effectLst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print"/>
          <a:srcRect l="16184" t="29186" r="15559" b="6313"/>
          <a:stretch>
            <a:fillRect/>
          </a:stretch>
        </p:blipFill>
        <p:spPr bwMode="auto">
          <a:xfrm>
            <a:off x="1169295" y="1017179"/>
            <a:ext cx="6805410" cy="4823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38500" dist="50800" dir="5400000" sy="-100000" algn="bl" rotWithShape="0"/>
          </a:effec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07504" y="61754"/>
            <a:ext cx="9036496" cy="1323439"/>
          </a:xfrm>
          <a:prstGeom prst="rect">
            <a:avLst/>
          </a:prstGeom>
          <a:effectLst>
            <a:reflection blurRad="6350" stA="50000" endA="300" endPos="38500" dist="50800" dir="5400000" sy="-100000" algn="bl" rotWithShape="0"/>
          </a:effectLst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noProof="0" dirty="0" smtClean="0">
                <a:ln w="18415" cmpd="sng">
                  <a:solidFill>
                    <a:srgbClr val="6699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Georgia" pitchFamily="18" charset="0"/>
                <a:ea typeface="+mj-ea"/>
                <a:cs typeface="+mj-cs"/>
              </a:rPr>
              <a:t>3</a:t>
            </a:r>
            <a:r>
              <a:rPr kumimoji="0" lang="ru-RU" sz="4000" b="1" i="0" u="none" strike="noStrike" kern="1200" cap="none" spc="0" normalizeH="0" baseline="0" noProof="0" dirty="0" smtClean="0">
                <a:ln w="18415" cmpd="sng">
                  <a:solidFill>
                    <a:srgbClr val="6699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0000" endA="300" endPos="50000" dist="29997" dir="5400000" sy="-100000" algn="bl" rotWithShape="0"/>
                </a:effectLst>
                <a:uLnTx/>
                <a:uFillTx/>
                <a:latin typeface="Georgia" pitchFamily="18" charset="0"/>
                <a:ea typeface="+mj-ea"/>
                <a:cs typeface="+mj-cs"/>
              </a:rPr>
              <a:t> блок «Социальная активность студента»</a:t>
            </a:r>
            <a:endParaRPr kumimoji="0" lang="ru-RU" sz="4000" b="1" i="0" u="none" strike="noStrike" kern="1200" cap="none" spc="0" normalizeH="0" baseline="0" noProof="0" dirty="0">
              <a:ln w="18415" cmpd="sng">
                <a:solidFill>
                  <a:srgbClr val="6699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0000" endA="300" endPos="50000" dist="29997" dir="5400000" sy="-100000" algn="bl" rotWithShape="0"/>
              </a:effectLst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print"/>
          <a:srcRect l="16139" t="25745" r="15596" b="9798"/>
          <a:stretch>
            <a:fillRect/>
          </a:stretch>
        </p:blipFill>
        <p:spPr bwMode="auto">
          <a:xfrm>
            <a:off x="1167597" y="1017248"/>
            <a:ext cx="6808805" cy="4823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38500" dist="50800" dir="5400000" sy="-100000" algn="bl" rotWithShape="0"/>
          </a:effec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07504" y="61754"/>
            <a:ext cx="9036496" cy="1323439"/>
          </a:xfrm>
          <a:prstGeom prst="rect">
            <a:avLst/>
          </a:prstGeom>
          <a:effectLst>
            <a:reflection blurRad="6350" stA="50000" endA="300" endPos="38500" dist="50800" dir="5400000" sy="-100000" algn="bl" rotWithShape="0"/>
          </a:effectLst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noProof="0" dirty="0" smtClean="0">
                <a:ln w="18415" cmpd="sng">
                  <a:solidFill>
                    <a:srgbClr val="6699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Georgia" pitchFamily="18" charset="0"/>
                <a:ea typeface="+mj-ea"/>
                <a:cs typeface="+mj-cs"/>
              </a:rPr>
              <a:t>3</a:t>
            </a:r>
            <a:r>
              <a:rPr kumimoji="0" lang="ru-RU" sz="4000" b="1" i="0" u="none" strike="noStrike" kern="1200" cap="none" spc="0" normalizeH="0" baseline="0" noProof="0" dirty="0" smtClean="0">
                <a:ln w="18415" cmpd="sng">
                  <a:solidFill>
                    <a:srgbClr val="6699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0000" endA="300" endPos="50000" dist="29997" dir="5400000" sy="-100000" algn="bl" rotWithShape="0"/>
                </a:effectLst>
                <a:uLnTx/>
                <a:uFillTx/>
                <a:latin typeface="Georgia" pitchFamily="18" charset="0"/>
                <a:ea typeface="+mj-ea"/>
                <a:cs typeface="+mj-cs"/>
              </a:rPr>
              <a:t> блок «Социальная активность студента»</a:t>
            </a:r>
            <a:endParaRPr kumimoji="0" lang="ru-RU" sz="4000" b="1" i="0" u="none" strike="noStrike" kern="1200" cap="none" spc="0" normalizeH="0" baseline="0" noProof="0" dirty="0">
              <a:ln w="18415" cmpd="sng">
                <a:solidFill>
                  <a:srgbClr val="6699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0000" endA="300" endPos="50000" dist="29997" dir="5400000" sy="-100000" algn="bl" rotWithShape="0"/>
              </a:effectLst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 l="16230" t="26125" r="15650" b="9483"/>
          <a:stretch>
            <a:fillRect/>
          </a:stretch>
        </p:blipFill>
        <p:spPr bwMode="auto">
          <a:xfrm>
            <a:off x="1175988" y="1020942"/>
            <a:ext cx="6792024" cy="4816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38500" dist="50800" dir="5400000" sy="-100000" algn="bl" rotWithShape="0"/>
          </a:effec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07504" y="61754"/>
            <a:ext cx="9036496" cy="707886"/>
          </a:xfrm>
          <a:prstGeom prst="rect">
            <a:avLst/>
          </a:prstGeom>
          <a:effectLst>
            <a:reflection blurRad="6350" stA="50000" endA="300" endPos="38500" dist="50800" dir="5400000" sy="-100000" algn="bl" rotWithShape="0"/>
          </a:effectLst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noProof="0" dirty="0" smtClean="0">
                <a:ln w="18415" cmpd="sng">
                  <a:solidFill>
                    <a:srgbClr val="6699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Georgia" pitchFamily="18" charset="0"/>
                <a:ea typeface="+mj-ea"/>
                <a:cs typeface="+mj-cs"/>
              </a:rPr>
              <a:t>4</a:t>
            </a:r>
            <a:r>
              <a:rPr kumimoji="0" lang="ru-RU" sz="4000" b="1" i="0" u="none" strike="noStrike" kern="1200" cap="none" spc="0" normalizeH="0" baseline="0" noProof="0" dirty="0" smtClean="0">
                <a:ln w="18415" cmpd="sng">
                  <a:solidFill>
                    <a:srgbClr val="6699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0000" endA="300" endPos="50000" dist="29997" dir="5400000" sy="-100000" algn="bl" rotWithShape="0"/>
                </a:effectLst>
                <a:uLnTx/>
                <a:uFillTx/>
                <a:latin typeface="Georgia" pitchFamily="18" charset="0"/>
                <a:ea typeface="+mj-ea"/>
                <a:cs typeface="+mj-cs"/>
              </a:rPr>
              <a:t> блок «Мои</a:t>
            </a:r>
            <a:r>
              <a:rPr kumimoji="0" lang="ru-RU" sz="4000" b="1" i="0" u="none" strike="noStrike" kern="1200" cap="none" spc="0" normalizeH="0" noProof="0" dirty="0" smtClean="0">
                <a:ln w="18415" cmpd="sng">
                  <a:solidFill>
                    <a:srgbClr val="6699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0000" endA="300" endPos="50000" dist="29997" dir="5400000" sy="-100000" algn="bl" rotWithShape="0"/>
                </a:effectLst>
                <a:uLnTx/>
                <a:uFillTx/>
                <a:latin typeface="Georgia" pitchFamily="18" charset="0"/>
                <a:ea typeface="+mj-ea"/>
                <a:cs typeface="+mj-cs"/>
              </a:rPr>
              <a:t> результаты</a:t>
            </a:r>
            <a:r>
              <a:rPr kumimoji="0" lang="ru-RU" sz="4000" b="1" i="0" u="none" strike="noStrike" kern="1200" cap="none" spc="0" normalizeH="0" baseline="0" noProof="0" dirty="0" smtClean="0">
                <a:ln w="18415" cmpd="sng">
                  <a:solidFill>
                    <a:srgbClr val="6699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0000" endA="300" endPos="50000" dist="29997" dir="5400000" sy="-100000" algn="bl" rotWithShape="0"/>
                </a:effectLst>
                <a:uLnTx/>
                <a:uFillTx/>
                <a:latin typeface="Georgia" pitchFamily="18" charset="0"/>
                <a:ea typeface="+mj-ea"/>
                <a:cs typeface="+mj-cs"/>
              </a:rPr>
              <a:t>»</a:t>
            </a:r>
            <a:endParaRPr kumimoji="0" lang="ru-RU" sz="4000" b="1" i="0" u="none" strike="noStrike" kern="1200" cap="none" spc="0" normalizeH="0" baseline="0" noProof="0" dirty="0">
              <a:ln w="18415" cmpd="sng">
                <a:solidFill>
                  <a:srgbClr val="6699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0000" endA="300" endPos="50000" dist="29997" dir="5400000" sy="-100000" algn="bl" rotWithShape="0"/>
              </a:effectLst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2492896"/>
            <a:ext cx="8640960" cy="2554545"/>
          </a:xfrm>
          <a:prstGeom prst="rect">
            <a:avLst/>
          </a:prstGeom>
          <a:solidFill>
            <a:schemeClr val="bg1">
              <a:alpha val="70000"/>
            </a:schemeClr>
          </a:solidFill>
          <a:effectLst>
            <a:reflection blurRad="6350" stA="50000" endA="275" endPos="40000" dist="101600" dir="5400000" sy="-100000" algn="bl" rotWithShape="0"/>
          </a:effectLst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Основная задача современного образовательного учреждения –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подготовка </a:t>
            </a:r>
            <a:r>
              <a:rPr lang="ru-RU" sz="2500" dirty="0" err="1" smtClean="0">
                <a:latin typeface="Times New Roman" pitchFamily="18" charset="0"/>
                <a:cs typeface="Times New Roman" pitchFamily="18" charset="0"/>
              </a:rPr>
              <a:t>конкурентноспособного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специалиста, обладающего такими качествами как мобильность, готовность к профессиональному и личностному саморазвитию, стремление к творческому самовыражению.</a:t>
            </a:r>
            <a:endParaRPr lang="ru-RU" sz="25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print"/>
          <a:srcRect l="16183" t="26429" r="15597" b="9116"/>
          <a:stretch>
            <a:fillRect/>
          </a:stretch>
        </p:blipFill>
        <p:spPr bwMode="auto">
          <a:xfrm>
            <a:off x="1170354" y="1017893"/>
            <a:ext cx="6803291" cy="482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38500" dist="50800" dir="5400000" sy="-100000" algn="bl" rotWithShape="0"/>
          </a:effec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07504" y="61754"/>
            <a:ext cx="9036496" cy="707886"/>
          </a:xfrm>
          <a:prstGeom prst="rect">
            <a:avLst/>
          </a:prstGeom>
          <a:effectLst>
            <a:reflection blurRad="6350" stA="50000" endA="300" endPos="38500" dist="50800" dir="5400000" sy="-100000" algn="bl" rotWithShape="0"/>
          </a:effectLst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noProof="0" dirty="0" smtClean="0">
                <a:ln w="18415" cmpd="sng">
                  <a:solidFill>
                    <a:srgbClr val="6699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Georgia" pitchFamily="18" charset="0"/>
                <a:ea typeface="+mj-ea"/>
                <a:cs typeface="+mj-cs"/>
              </a:rPr>
              <a:t>4</a:t>
            </a:r>
            <a:r>
              <a:rPr kumimoji="0" lang="ru-RU" sz="4000" b="1" i="0" u="none" strike="noStrike" kern="1200" cap="none" spc="0" normalizeH="0" baseline="0" noProof="0" dirty="0" smtClean="0">
                <a:ln w="18415" cmpd="sng">
                  <a:solidFill>
                    <a:srgbClr val="6699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0000" endA="300" endPos="50000" dist="29997" dir="5400000" sy="-100000" algn="bl" rotWithShape="0"/>
                </a:effectLst>
                <a:uLnTx/>
                <a:uFillTx/>
                <a:latin typeface="Georgia" pitchFamily="18" charset="0"/>
                <a:ea typeface="+mj-ea"/>
                <a:cs typeface="+mj-cs"/>
              </a:rPr>
              <a:t> блок «Мои</a:t>
            </a:r>
            <a:r>
              <a:rPr kumimoji="0" lang="ru-RU" sz="4000" b="1" i="0" u="none" strike="noStrike" kern="1200" cap="none" spc="0" normalizeH="0" noProof="0" dirty="0" smtClean="0">
                <a:ln w="18415" cmpd="sng">
                  <a:solidFill>
                    <a:srgbClr val="6699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0000" endA="300" endPos="50000" dist="29997" dir="5400000" sy="-100000" algn="bl" rotWithShape="0"/>
                </a:effectLst>
                <a:uLnTx/>
                <a:uFillTx/>
                <a:latin typeface="Georgia" pitchFamily="18" charset="0"/>
                <a:ea typeface="+mj-ea"/>
                <a:cs typeface="+mj-cs"/>
              </a:rPr>
              <a:t> результаты</a:t>
            </a:r>
            <a:r>
              <a:rPr kumimoji="0" lang="ru-RU" sz="4000" b="1" i="0" u="none" strike="noStrike" kern="1200" cap="none" spc="0" normalizeH="0" baseline="0" noProof="0" dirty="0" smtClean="0">
                <a:ln w="18415" cmpd="sng">
                  <a:solidFill>
                    <a:srgbClr val="6699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0000" endA="300" endPos="50000" dist="29997" dir="5400000" sy="-100000" algn="bl" rotWithShape="0"/>
                </a:effectLst>
                <a:uLnTx/>
                <a:uFillTx/>
                <a:latin typeface="Georgia" pitchFamily="18" charset="0"/>
                <a:ea typeface="+mj-ea"/>
                <a:cs typeface="+mj-cs"/>
              </a:rPr>
              <a:t>»</a:t>
            </a:r>
            <a:endParaRPr kumimoji="0" lang="ru-RU" sz="4000" b="1" i="0" u="none" strike="noStrike" kern="1200" cap="none" spc="0" normalizeH="0" baseline="0" noProof="0" dirty="0">
              <a:ln w="18415" cmpd="sng">
                <a:solidFill>
                  <a:srgbClr val="6699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0000" endA="300" endPos="50000" dist="29997" dir="5400000" sy="-100000" algn="bl" rotWithShape="0"/>
              </a:effectLst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print"/>
          <a:srcRect l="16205" t="22944" r="15522" b="12480"/>
          <a:stretch>
            <a:fillRect/>
          </a:stretch>
        </p:blipFill>
        <p:spPr bwMode="auto">
          <a:xfrm>
            <a:off x="1165701" y="1015659"/>
            <a:ext cx="6812598" cy="4826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38500" dist="50800" dir="5400000" sy="-100000" algn="bl" rotWithShape="0"/>
          </a:effec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07504" y="61754"/>
            <a:ext cx="9036496" cy="707886"/>
          </a:xfrm>
          <a:prstGeom prst="rect">
            <a:avLst/>
          </a:prstGeom>
          <a:effectLst>
            <a:reflection blurRad="6350" stA="50000" endA="300" endPos="38500" dist="50800" dir="5400000" sy="-100000" algn="bl" rotWithShape="0"/>
          </a:effectLst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noProof="0" dirty="0" smtClean="0">
                <a:ln w="18415" cmpd="sng">
                  <a:solidFill>
                    <a:srgbClr val="6699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Georgia" pitchFamily="18" charset="0"/>
                <a:ea typeface="+mj-ea"/>
                <a:cs typeface="+mj-cs"/>
              </a:rPr>
              <a:t>4</a:t>
            </a:r>
            <a:r>
              <a:rPr kumimoji="0" lang="ru-RU" sz="4000" b="1" i="0" u="none" strike="noStrike" kern="1200" cap="none" spc="0" normalizeH="0" baseline="0" noProof="0" dirty="0" smtClean="0">
                <a:ln w="18415" cmpd="sng">
                  <a:solidFill>
                    <a:srgbClr val="6699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0000" endA="300" endPos="50000" dist="29997" dir="5400000" sy="-100000" algn="bl" rotWithShape="0"/>
                </a:effectLst>
                <a:uLnTx/>
                <a:uFillTx/>
                <a:latin typeface="Georgia" pitchFamily="18" charset="0"/>
                <a:ea typeface="+mj-ea"/>
                <a:cs typeface="+mj-cs"/>
              </a:rPr>
              <a:t> блок «Мои</a:t>
            </a:r>
            <a:r>
              <a:rPr kumimoji="0" lang="ru-RU" sz="4000" b="1" i="0" u="none" strike="noStrike" kern="1200" cap="none" spc="0" normalizeH="0" noProof="0" dirty="0" smtClean="0">
                <a:ln w="18415" cmpd="sng">
                  <a:solidFill>
                    <a:srgbClr val="6699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0000" endA="300" endPos="50000" dist="29997" dir="5400000" sy="-100000" algn="bl" rotWithShape="0"/>
                </a:effectLst>
                <a:uLnTx/>
                <a:uFillTx/>
                <a:latin typeface="Georgia" pitchFamily="18" charset="0"/>
                <a:ea typeface="+mj-ea"/>
                <a:cs typeface="+mj-cs"/>
              </a:rPr>
              <a:t> результаты</a:t>
            </a:r>
            <a:r>
              <a:rPr kumimoji="0" lang="ru-RU" sz="4000" b="1" i="0" u="none" strike="noStrike" kern="1200" cap="none" spc="0" normalizeH="0" baseline="0" noProof="0" dirty="0" smtClean="0">
                <a:ln w="18415" cmpd="sng">
                  <a:solidFill>
                    <a:srgbClr val="6699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0000" endA="300" endPos="50000" dist="29997" dir="5400000" sy="-100000" algn="bl" rotWithShape="0"/>
                </a:effectLst>
                <a:uLnTx/>
                <a:uFillTx/>
                <a:latin typeface="Georgia" pitchFamily="18" charset="0"/>
                <a:ea typeface="+mj-ea"/>
                <a:cs typeface="+mj-cs"/>
              </a:rPr>
              <a:t>»</a:t>
            </a:r>
            <a:endParaRPr kumimoji="0" lang="ru-RU" sz="4000" b="1" i="0" u="none" strike="noStrike" kern="1200" cap="none" spc="0" normalizeH="0" baseline="0" noProof="0" dirty="0">
              <a:ln w="18415" cmpd="sng">
                <a:solidFill>
                  <a:srgbClr val="6699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0000" endA="300" endPos="50000" dist="29997" dir="5400000" sy="-100000" algn="bl" rotWithShape="0"/>
              </a:effectLst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print"/>
          <a:srcRect l="10197" t="18515" r="11365" b="7386"/>
          <a:stretch>
            <a:fillRect/>
          </a:stretch>
        </p:blipFill>
        <p:spPr bwMode="auto">
          <a:xfrm>
            <a:off x="659532" y="659080"/>
            <a:ext cx="7824935" cy="5539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38500" dist="50800" dir="5400000" sy="-100000" algn="bl" rotWithShape="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/>
          <p:nvPr/>
        </p:nvGraphicFramePr>
        <p:xfrm>
          <a:off x="251520" y="1268760"/>
          <a:ext cx="8640960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51520" y="138698"/>
            <a:ext cx="8640960" cy="1015663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	Информационно-познавательная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компетенция </a:t>
            </a:r>
            <a:endParaRPr lang="ru-RU" sz="3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/>
          <p:nvPr/>
        </p:nvGraphicFramePr>
        <p:xfrm>
          <a:off x="251520" y="1268760"/>
          <a:ext cx="8640960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51520" y="138698"/>
            <a:ext cx="8640960" cy="1015663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Управленческо-профессиональная</a:t>
            </a:r>
            <a:endParaRPr lang="ru-RU" sz="30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компетенция </a:t>
            </a:r>
            <a:endParaRPr lang="ru-RU" sz="3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/>
          <p:nvPr/>
        </p:nvGraphicFramePr>
        <p:xfrm>
          <a:off x="251520" y="1268760"/>
          <a:ext cx="8640960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51520" y="138698"/>
            <a:ext cx="8640960" cy="1015663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Коммуникативные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компетенции</a:t>
            </a:r>
            <a:endParaRPr lang="ru-RU" sz="3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/>
          <p:nvPr/>
        </p:nvGraphicFramePr>
        <p:xfrm>
          <a:off x="251520" y="1268760"/>
          <a:ext cx="8640960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51520" y="138698"/>
            <a:ext cx="8640960" cy="1015663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Гражданские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компетенции</a:t>
            </a:r>
            <a:endParaRPr lang="ru-RU" sz="3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/>
          <p:nvPr/>
        </p:nvGraphicFramePr>
        <p:xfrm>
          <a:off x="251520" y="1268760"/>
          <a:ext cx="8640960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51520" y="138698"/>
            <a:ext cx="8640960" cy="1015663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Эстетические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компетенции</a:t>
            </a:r>
            <a:endParaRPr lang="ru-RU" sz="3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 rotWithShape="1">
          <a:blip r:embed="rId2" cstate="print"/>
          <a:srcRect l="10197" t="18516" r="11365" b="18081"/>
          <a:stretch/>
        </p:blipFill>
        <p:spPr bwMode="auto">
          <a:xfrm>
            <a:off x="659532" y="980728"/>
            <a:ext cx="7824935" cy="4740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38500" dist="50800" dir="5400000" sy="-100000" algn="bl" rotWithShape="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51520" y="138698"/>
            <a:ext cx="8640960" cy="1015663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Смысл портфолио «показать всё, на что ты способен» </a:t>
            </a:r>
            <a:endParaRPr lang="ru-RU" sz="3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221088"/>
            <a:ext cx="9144000" cy="1143000"/>
          </a:xfrm>
        </p:spPr>
        <p:txBody>
          <a:bodyPr>
            <a:noAutofit/>
          </a:bodyPr>
          <a:lstStyle/>
          <a:p>
            <a:r>
              <a:rPr lang="ru-RU" sz="47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Georgia" pitchFamily="18" charset="0"/>
              </a:rPr>
              <a:t>СПАСИБО ЗА ВНИМАНИЕ!</a:t>
            </a:r>
            <a:endParaRPr lang="ru-RU" sz="4700" b="1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60000" endA="900" endPos="60000" dist="60007" dir="5400000" sy="-100000" algn="bl" rotWithShape="0"/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251520" y="188640"/>
          <a:ext cx="8640960" cy="6480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2B37209-05D2-4D0B-A3C5-1BF109A13D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graphicEl>
                                              <a:dgm id="{82B37209-05D2-4D0B-A3C5-1BF109A13D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graphicEl>
                                              <a:dgm id="{82B37209-05D2-4D0B-A3C5-1BF109A13D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graphicEl>
                                              <a:dgm id="{82B37209-05D2-4D0B-A3C5-1BF109A13D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8D25A90-C081-41EC-99A5-F9490F29CE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graphicEl>
                                              <a:dgm id="{18D25A90-C081-41EC-99A5-F9490F29CE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graphicEl>
                                              <a:dgm id="{18D25A90-C081-41EC-99A5-F9490F29CE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graphicEl>
                                              <a:dgm id="{18D25A90-C081-41EC-99A5-F9490F29CE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030AC12-F5E6-414F-9D69-A1073CFC11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graphicEl>
                                              <a:dgm id="{A030AC12-F5E6-414F-9D69-A1073CFC11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graphicEl>
                                              <a:dgm id="{A030AC12-F5E6-414F-9D69-A1073CFC11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graphicEl>
                                              <a:dgm id="{A030AC12-F5E6-414F-9D69-A1073CFC11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DCB357C-E497-4BF9-BCA9-85413539C8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graphicEl>
                                              <a:dgm id="{6DCB357C-E497-4BF9-BCA9-85413539C8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graphicEl>
                                              <a:dgm id="{6DCB357C-E497-4BF9-BCA9-85413539C8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graphicEl>
                                              <a:dgm id="{6DCB357C-E497-4BF9-BCA9-85413539C8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181089"/>
            <a:ext cx="8640960" cy="1015663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Технология по созданию портфолио реализует следующие принципы: </a:t>
            </a:r>
            <a:endParaRPr lang="ru-RU" sz="3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51520" y="1375603"/>
            <a:ext cx="8640960" cy="5293757"/>
          </a:xfrm>
          <a:prstGeom prst="rect">
            <a:avLst/>
          </a:prstGeom>
          <a:solidFill>
            <a:schemeClr val="bg1">
              <a:alpha val="7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Равенство всех участников обучения (преподаватель и студент партнеры в организации учебного процесса);</a:t>
            </a: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Ненасильственное привлечение к процессу познания, поиску знаний с помощью создания личностной мотивации;</a:t>
            </a: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Отсутствие оценки, соревнования, соперничества; вместо этого в качестве стимулов – самооценка, </a:t>
            </a:r>
            <a:r>
              <a:rPr kumimoji="0" lang="ru-RU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самокоррекция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самовоспитание;</a:t>
            </a: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Сочетание индивидуальной и коллективной работы для создания атмосферы сотрудничества, взаимопонимания;</a:t>
            </a: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Систематичность и регулярность </a:t>
            </a:r>
            <a:r>
              <a:rPr kumimoji="0" lang="ru-RU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самомониторинга</a:t>
            </a:r>
            <a:r>
              <a:rPr lang="ru-RU" sz="2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Возможность выбора материала, вида деятельности, способа предъявления результата.</a:t>
            </a: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251520" y="260648"/>
          <a:ext cx="8640960" cy="633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49DD77A-8994-4E3A-B732-91084B1FBD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graphicEl>
                                              <a:dgm id="{D49DD77A-8994-4E3A-B732-91084B1FBD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graphicEl>
                                              <a:dgm id="{D49DD77A-8994-4E3A-B732-91084B1FBD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graphicEl>
                                              <a:dgm id="{D49DD77A-8994-4E3A-B732-91084B1FBD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6695BFF-5749-4100-B0F2-8B5F64D15B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graphicEl>
                                              <a:dgm id="{36695BFF-5749-4100-B0F2-8B5F64D15B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graphicEl>
                                              <a:dgm id="{36695BFF-5749-4100-B0F2-8B5F64D15B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graphicEl>
                                              <a:dgm id="{36695BFF-5749-4100-B0F2-8B5F64D15B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EEFD5DD-D03E-485B-A325-51F7DA07D5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graphicEl>
                                              <a:dgm id="{9EEFD5DD-D03E-485B-A325-51F7DA07D5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graphicEl>
                                              <a:dgm id="{9EEFD5DD-D03E-485B-A325-51F7DA07D5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graphicEl>
                                              <a:dgm id="{9EEFD5DD-D03E-485B-A325-51F7DA07D5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E2FE810-6812-4531-B7CF-F77FA3E7F9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graphicEl>
                                              <a:dgm id="{EE2FE810-6812-4531-B7CF-F77FA3E7F9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graphicEl>
                                              <a:dgm id="{EE2FE810-6812-4531-B7CF-F77FA3E7F9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graphicEl>
                                              <a:dgm id="{EE2FE810-6812-4531-B7CF-F77FA3E7F9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C133699-182C-42CC-AEB0-85E43E13B6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graphicEl>
                                              <a:dgm id="{8C133699-182C-42CC-AEB0-85E43E13B6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graphicEl>
                                              <a:dgm id="{8C133699-182C-42CC-AEB0-85E43E13B6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graphicEl>
                                              <a:dgm id="{8C133699-182C-42CC-AEB0-85E43E13B6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2DD9D37-D093-417C-AD60-8E5C9608DF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graphicEl>
                                              <a:dgm id="{52DD9D37-D093-417C-AD60-8E5C9608DF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graphicEl>
                                              <a:dgm id="{52DD9D37-D093-417C-AD60-8E5C9608DF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graphicEl>
                                              <a:dgm id="{52DD9D37-D093-417C-AD60-8E5C9608DF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2AE78C5-E081-4ECE-A24F-379CEB3F1C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>
                                            <p:graphicEl>
                                              <a:dgm id="{02AE78C5-E081-4ECE-A24F-379CEB3F1C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graphicEl>
                                              <a:dgm id="{02AE78C5-E081-4ECE-A24F-379CEB3F1C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graphicEl>
                                              <a:dgm id="{02AE78C5-E081-4ECE-A24F-379CEB3F1C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138698"/>
            <a:ext cx="8640960" cy="553998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Модельная функция портфолио: </a:t>
            </a:r>
            <a:endParaRPr lang="ru-RU" sz="3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51520" y="908720"/>
            <a:ext cx="8640960" cy="5693866"/>
          </a:xfrm>
          <a:prstGeom prst="rect">
            <a:avLst/>
          </a:prstGeom>
          <a:solidFill>
            <a:schemeClr val="bg1">
              <a:alpha val="7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Отражает динамику развития студента;</a:t>
            </a: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Демонстрирует стиль учения, показывает особенности его общей культуры и отдельных сторон интеллекта;</a:t>
            </a: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Помогает студенту проводить рефлексию собственной учебной работы;</a:t>
            </a: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Служит формой обсуждения и самооценки результатов работы студента на классных часах;</a:t>
            </a: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«Портфолио» является способом подведения итогов научных достижений студента и создает возможности для дальнейшей научно-исследовательской карьеры;</a:t>
            </a: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«Портфолио» является важным инструментом передачи деловой и личностной информации о студенте - выпускнике техникума (в виде резюме и рекомендатель­ных писем) потенциальным работодателям.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print"/>
          <a:srcRect l="10197" t="18515" r="11365" b="7386"/>
          <a:stretch>
            <a:fillRect/>
          </a:stretch>
        </p:blipFill>
        <p:spPr bwMode="auto">
          <a:xfrm>
            <a:off x="659532" y="659080"/>
            <a:ext cx="7824935" cy="5539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38500" dist="50800" dir="5400000" sy="-100000" algn="bl" rotWithShape="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print"/>
          <a:srcRect l="16234" t="24270" r="15612" b="11125"/>
          <a:stretch>
            <a:fillRect/>
          </a:stretch>
        </p:blipFill>
        <p:spPr bwMode="auto">
          <a:xfrm>
            <a:off x="1178367" y="1015779"/>
            <a:ext cx="6787266" cy="4826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38500" dist="508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23528" y="109081"/>
            <a:ext cx="468052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1 блок «Мой портрет»</a:t>
            </a:r>
            <a:endParaRPr lang="ru-RU" sz="3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72008" y="74965"/>
            <a:ext cx="7380312" cy="707886"/>
          </a:xfrm>
          <a:effectLst>
            <a:reflection blurRad="6350" stA="50000" endA="300" endPos="38500" dist="50800" dir="5400000" sy="-100000" algn="bl" rotWithShape="0"/>
          </a:effectLst>
        </p:spPr>
        <p:txBody>
          <a:bodyPr wrap="square">
            <a:spAutoFit/>
          </a:bodyPr>
          <a:lstStyle/>
          <a:p>
            <a:pPr algn="l"/>
            <a:r>
              <a:rPr lang="ru-RU" sz="4000" b="1" dirty="0" smtClean="0">
                <a:ln w="18415" cmpd="sng">
                  <a:solidFill>
                    <a:srgbClr val="6699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Georgia" pitchFamily="18" charset="0"/>
              </a:rPr>
              <a:t>1 блок «Мой портрет»</a:t>
            </a:r>
            <a:endParaRPr lang="ru-RU" sz="4000" b="1" dirty="0">
              <a:ln w="18415" cmpd="sng">
                <a:solidFill>
                  <a:srgbClr val="6699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0000" endA="300" endPos="50000" dist="29997" dir="5400000" sy="-100000" algn="bl" rotWithShape="0"/>
              </a:effectLst>
              <a:latin typeface="Georgia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 l="16156" t="25033" r="15631" b="10452"/>
          <a:stretch>
            <a:fillRect/>
          </a:stretch>
        </p:blipFill>
        <p:spPr bwMode="auto">
          <a:xfrm>
            <a:off x="1164100" y="1018789"/>
            <a:ext cx="6815800" cy="4820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38500" dist="50800" dir="5400000" sy="-100000" algn="bl" rotWithShape="0"/>
          </a:effec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72008" y="21104"/>
            <a:ext cx="7380312" cy="707886"/>
          </a:xfrm>
          <a:prstGeom prst="rect">
            <a:avLst/>
          </a:prstGeom>
          <a:effectLst>
            <a:reflection blurRad="6350" stA="50000" endA="300" endPos="38500" dist="50800" dir="5400000" sy="-100000" algn="bl" rotWithShape="0"/>
          </a:effectLst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 w="18415" cmpd="sng">
                  <a:solidFill>
                    <a:srgbClr val="6699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0000" endA="300" endPos="50000" dist="29997" dir="5400000" sy="-100000" algn="bl" rotWithShape="0"/>
                </a:effectLst>
                <a:uLnTx/>
                <a:uFillTx/>
                <a:latin typeface="Georgia" pitchFamily="18" charset="0"/>
                <a:ea typeface="+mj-ea"/>
                <a:cs typeface="+mj-cs"/>
              </a:rPr>
              <a:t>1 блок «Мой портрет»</a:t>
            </a:r>
            <a:endParaRPr kumimoji="0" lang="ru-RU" sz="4000" b="1" i="0" u="none" strike="noStrike" kern="1200" cap="none" spc="0" normalizeH="0" baseline="0" noProof="0" dirty="0">
              <a:ln w="18415" cmpd="sng">
                <a:solidFill>
                  <a:srgbClr val="6699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0000" endA="300" endPos="50000" dist="29997" dir="5400000" sy="-100000" algn="bl" rotWithShape="0"/>
              </a:effectLst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428</Words>
  <Application>Microsoft Office PowerPoint</Application>
  <PresentationFormat>Экран (4:3)</PresentationFormat>
  <Paragraphs>52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«Портфолио студентов как фактор развития профессиональной культуры»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1 блок «Мой портрет»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konev</dc:creator>
  <cp:lastModifiedBy>Дом</cp:lastModifiedBy>
  <cp:revision>10</cp:revision>
  <dcterms:created xsi:type="dcterms:W3CDTF">2011-02-09T04:35:17Z</dcterms:created>
  <dcterms:modified xsi:type="dcterms:W3CDTF">2015-02-25T14:47:56Z</dcterms:modified>
</cp:coreProperties>
</file>