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0" r:id="rId2"/>
    <p:sldId id="263" r:id="rId3"/>
    <p:sldId id="256" r:id="rId4"/>
    <p:sldId id="257" r:id="rId5"/>
    <p:sldId id="258" r:id="rId6"/>
    <p:sldId id="259" r:id="rId7"/>
    <p:sldId id="261" r:id="rId8"/>
    <p:sldId id="264" r:id="rId9"/>
    <p:sldId id="266" r:id="rId10"/>
    <p:sldId id="267" r:id="rId11"/>
    <p:sldId id="270" r:id="rId12"/>
    <p:sldId id="265" r:id="rId13"/>
    <p:sldId id="268" r:id="rId14"/>
    <p:sldId id="272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CB99F-C8D5-49B6-9CE2-B172B2E59C5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7EA64-B3A0-4D73-909A-F76374FA80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52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7EA64-B3A0-4D73-909A-F76374FA806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02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8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1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2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1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3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32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70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41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8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64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4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CD88-3C21-49F7-B6D2-A8539586CA0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DC5D-3E1E-493C-AD38-F6AAC3AC9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3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0608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Современный  и традиционный урок: сопоставление и анализ.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примере урока русского языка по теме:   «О и Ё после шипящих в суффиксах существительных»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Артамоновой Н.В.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4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Современный урок  русского языка «О и Ё после шипящих в суффиксах существительных»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классе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Стадия вызов.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0297"/>
              </p:ext>
            </p:extLst>
          </p:nvPr>
        </p:nvGraphicFramePr>
        <p:xfrm>
          <a:off x="971600" y="2564904"/>
          <a:ext cx="7416824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744416"/>
              </a:tblGrid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учителя.</a:t>
                      </a:r>
                    </a:p>
                    <a:p>
                      <a:r>
                        <a:rPr lang="ru-RU" dirty="0" smtClean="0"/>
                        <a:t> Задачи данной фазы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Деятельность учащихся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ru-RU" dirty="0" smtClean="0"/>
                        <a:t>Вызов уже имеющихся знаний по изучаемому вопросу, активация учащихся, мотивация для дальнейшей работы.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 «вспоминает», что ему известно по </a:t>
                      </a:r>
                      <a:r>
                        <a:rPr lang="ru-RU" smtClean="0"/>
                        <a:t>изучаемому вопросу</a:t>
                      </a:r>
                      <a:r>
                        <a:rPr lang="ru-RU" dirty="0" smtClean="0"/>
                        <a:t>, систематизирует информацию</a:t>
                      </a:r>
                      <a:r>
                        <a:rPr lang="ru-RU" baseline="0" dirty="0" smtClean="0"/>
                        <a:t> до ее изучения.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9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Современный урок  русского языка «О и Ё после шипящих в корне и суффиксе и существительных»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 классе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Стадия осмысления.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35522"/>
              </p:ext>
            </p:extLst>
          </p:nvPr>
        </p:nvGraphicFramePr>
        <p:xfrm>
          <a:off x="683568" y="2420888"/>
          <a:ext cx="7848872" cy="2916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864096"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учителя.</a:t>
                      </a:r>
                    </a:p>
                    <a:p>
                      <a:r>
                        <a:rPr lang="ru-RU" dirty="0" smtClean="0"/>
                        <a:t> Задачи данной фазы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Деятельность учащихся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Сохранение интереса к теме при непосредственной работе с новой информацией, продвижение от знаний «старого» к «новому».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 читает текст, делает пометки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мере осмысления новой информации.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Современный урок  русского языка «О и Ё после шипящих в корне и суффиксе и существительных»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 классе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учебником. С. 62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суффиксов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01681"/>
              </p:ext>
            </p:extLst>
          </p:nvPr>
        </p:nvGraphicFramePr>
        <p:xfrm>
          <a:off x="1259632" y="3212976"/>
          <a:ext cx="6672063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021"/>
                <a:gridCol w="2224021"/>
                <a:gridCol w="22240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ЕК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  ОНОК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 изменении формы слова гласный звук в суффиксе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Пишутся после шипящих под ударением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СОХРАНЯЕТСЯ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ИСЧЕЗАЕТ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мыш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онок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билет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ик-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билет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ореш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-  ореш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круж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еж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еж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замоч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к-  замоч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1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Современный урок  русского языка «О и Ё после шипящих в суффиксах существительных»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классе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Стадия рефлексии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310278"/>
              </p:ext>
            </p:extLst>
          </p:nvPr>
        </p:nvGraphicFramePr>
        <p:xfrm>
          <a:off x="611560" y="2564904"/>
          <a:ext cx="799288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8786"/>
                <a:gridCol w="4374102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учителя.</a:t>
                      </a:r>
                    </a:p>
                    <a:p>
                      <a:r>
                        <a:rPr lang="ru-RU" dirty="0" smtClean="0"/>
                        <a:t> Задачи данной фазы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Деятельность учащихся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29669"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Вернуть учащихся к первоначальным записям, предположениям.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соотносят полученную информацию со старой, </a:t>
                      </a:r>
                      <a:r>
                        <a:rPr lang="ru-RU" baseline="0" dirty="0" smtClean="0"/>
                        <a:t>  используя знания, полученные на стадии осмысления, исправляют, систематизируют.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0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Современный урок  русского языка «О и Ё после шипящих в суффиксах существительных»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 классе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104.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Выберите только те слова, в которых орфограмма.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Маленький, легонький, ельник, березонька, олененок, ежонок, зайчонок,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пушистик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кораблик, овражек, учитель, сказочка, смелость, утята, библиотекарь, крючок, мячик, билетик.</a:t>
            </a: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задание:  узнать, от чего зависит, правописание О и Ё  в корне.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контроля, проведенного после проведения данного урока.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805136"/>
              </p:ext>
            </p:extLst>
          </p:nvPr>
        </p:nvGraphicFramePr>
        <p:xfrm>
          <a:off x="457200" y="1600200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Абсолютная успеваемость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учащихся, не справившихся с заданием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59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Сравнительная характеристика традиционного и современного уроков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В.П.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Максаковский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так представляет характерные черты традиционного и прогрессивного стилей обучения: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446444"/>
              </p:ext>
            </p:extLst>
          </p:nvPr>
        </p:nvGraphicFramePr>
        <p:xfrm>
          <a:off x="395536" y="764704"/>
          <a:ext cx="8280922" cy="5928333"/>
        </p:xfrm>
        <a:graphic>
          <a:graphicData uri="http://schemas.openxmlformats.org/drawingml/2006/table">
            <a:tbl>
              <a:tblPr/>
              <a:tblGrid>
                <a:gridCol w="4104456"/>
                <a:gridCol w="4176466"/>
              </a:tblGrid>
              <a:tr h="322727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dirty="0" smtClean="0">
                          <a:effectLst/>
                          <a:latin typeface="Times New Roman, serif"/>
                        </a:rPr>
                        <a:t>Традиционный стиль</a:t>
                      </a:r>
                      <a:endParaRPr lang="ru-RU" sz="1600" b="1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dirty="0">
                          <a:effectLst/>
                          <a:latin typeface="Times New Roman, serif"/>
                        </a:rPr>
                        <a:t>Прогрессивный стиль</a:t>
                      </a:r>
                      <a:endParaRPr lang="ru-RU" sz="1600" b="1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655"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1. Четкое внутренне разграничение учебного материала и отдельных частей урока.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1.Интегрирование учебного материала и разнообразие форм построения урока.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101"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2. Учитель выступает в роли передатчика знаний.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2. Учитель выступает в роли организатора.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101"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3. Ученик играет пассивную роль.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3. Ученик играет активную роль.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101">
                <a:tc>
                  <a:txBody>
                    <a:bodyPr/>
                    <a:lstStyle/>
                    <a:p>
                      <a:pPr algn="l"/>
                      <a:r>
                        <a:rPr lang="ru-RU" sz="1400" i="0">
                          <a:effectLst/>
                          <a:latin typeface="Times New Roman, serif"/>
                        </a:rPr>
                        <a:t>4. Ученик не участвует в конструировании урока.</a:t>
                      </a:r>
                      <a:endParaRPr lang="ru-RU" sz="1400" i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4. Ученик участвует в конструировании урока.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727"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5. Акцент делается на память, заучивание и повторение.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5. Акцент делается на самостоятельное добывание знаний.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727"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6. Учитель постоянно оценивает знания учеников.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6. Постоянное применение поощрений и наказаний необязательно.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5726">
                <a:tc>
                  <a:txBody>
                    <a:bodyPr/>
                    <a:lstStyle/>
                    <a:p>
                      <a:pPr algn="l"/>
                      <a:r>
                        <a:rPr lang="ru-RU" sz="1400" i="0">
                          <a:effectLst/>
                          <a:latin typeface="Times New Roman, serif"/>
                        </a:rPr>
                        <a:t>7. Преобладает ориентация на академические (всеохватывающие) образцы формирования знаний.</a:t>
                      </a:r>
                      <a:endParaRPr lang="ru-RU" sz="1400" i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7. Формирование знаний происходит по свободной системе.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727">
                <a:tc>
                  <a:txBody>
                    <a:bodyPr/>
                    <a:lstStyle/>
                    <a:p>
                      <a:pPr algn="l"/>
                      <a:r>
                        <a:rPr lang="ru-RU" sz="1400" i="0">
                          <a:effectLst/>
                          <a:latin typeface="Times New Roman, serif"/>
                        </a:rPr>
                        <a:t>8. Применяется постоянная проверка знаний учеников.</a:t>
                      </a:r>
                      <a:endParaRPr lang="ru-RU" sz="1400" i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8. Проверка знаний осуществляется не с такой систематичностью.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727">
                <a:tc>
                  <a:txBody>
                    <a:bodyPr/>
                    <a:lstStyle/>
                    <a:p>
                      <a:pPr algn="l"/>
                      <a:r>
                        <a:rPr lang="ru-RU" sz="1400" i="0">
                          <a:effectLst/>
                          <a:latin typeface="Times New Roman, serif"/>
                        </a:rPr>
                        <a:t>9. Акцент делается на соревновательность между учениками.</a:t>
                      </a:r>
                      <a:endParaRPr lang="ru-RU" sz="1400" i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9. Акцент делается на совместную коллективную работу учеников.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727">
                <a:tc>
                  <a:txBody>
                    <a:bodyPr/>
                    <a:lstStyle/>
                    <a:p>
                      <a:pPr algn="l"/>
                      <a:r>
                        <a:rPr lang="ru-RU" sz="1400" i="0">
                          <a:effectLst/>
                          <a:latin typeface="Times New Roman, serif"/>
                        </a:rPr>
                        <a:t>10. Обучение происходит в рамках класса.</a:t>
                      </a:r>
                      <a:endParaRPr lang="ru-RU" sz="1400" i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10.Обучение не ограничивается только классом.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101">
                <a:tc>
                  <a:txBody>
                    <a:bodyPr/>
                    <a:lstStyle/>
                    <a:p>
                      <a:pPr algn="l"/>
                      <a:r>
                        <a:rPr lang="ru-RU" sz="1400" i="0">
                          <a:effectLst/>
                          <a:latin typeface="Times New Roman, serif"/>
                        </a:rPr>
                        <a:t>11.Слабый акцент на творческое начало.</a:t>
                      </a:r>
                      <a:endParaRPr lang="ru-RU" sz="1400" i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effectLst/>
                          <a:latin typeface="Times New Roman, serif"/>
                        </a:rPr>
                        <a:t>11. Сильный акцент на творческое начало.</a:t>
                      </a:r>
                      <a:endParaRPr lang="ru-RU" sz="1400" i="0" dirty="0">
                        <a:effectLst/>
                      </a:endParaRPr>
                    </a:p>
                  </a:txBody>
                  <a:tcPr marL="36737" marR="36737" marT="36737" marB="367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84772" y="1377048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165618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Традиционный урок русского языка «О и Ё после шипящих в суффиксах существительных»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 классе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568952" cy="460851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правильно выбирать орфограмму в суффиксах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 для наблюдений.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онок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еньк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        кро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ечк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пету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замо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?? Что общего слышим во всех словах? (шипящий).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??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пишется после шипящего? (О или Ё).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??  В какой части слова?  В каких суффиксах?</a:t>
            </a:r>
          </a:p>
        </p:txBody>
      </p:sp>
    </p:spTree>
    <p:extLst>
      <p:ext uri="{BB962C8B-B14F-4D97-AF65-F5344CB8AC3E}">
        <p14:creationId xmlns:p14="http://schemas.microsoft.com/office/powerpoint/2010/main" val="793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324528" cy="1268759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Традиционный урок русского языка «О и Ё после шипящих в суффиксах существительных»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 классе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4968552" cy="558924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пишется «О», когда – «Ё», вы узнаете, прослушав сказку.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Когда-то</a:t>
            </a:r>
            <a:r>
              <a:rPr lang="ru-RU" sz="1600" dirty="0"/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давным-давно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Жила-была буковка «О».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 находилась в зай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е, мы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и медве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жу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червя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хранили ее и вол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иголках носил, и петь пету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все просил.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с ними, скажу я, дружо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оре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кусо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замо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поду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ечк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а, жили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буковку «Е» сохранили.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Ходили гулять на лужок, играли совочком в песок.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Все дружно они танцевали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горя-невзгоды не знали.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Однажды они, как обычно,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Пришли на лужайку привычно.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76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Традиционный урок русского языка «О и Ё после шипящих в суффиксах существительных»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классе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28800"/>
            <a:ext cx="4176464" cy="52292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Да только они заиграли,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тучи в момент набежали,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вот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началася гроза.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Закрыли зверюшки глаза.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Тут молния как заблестит,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а «О» наша как закричит!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 в обморок сразу упала.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Её и в мы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онк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е не стало,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 зай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онк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е, жу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е, пау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е, червя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е,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 е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онк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е, вол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е, пету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е,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Но к ней подскочил медве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онок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(он был почему-то спросонок).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 «О» поскорей подхватил, 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под гриб-боровик притащил.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Листочком бедняжку укрыли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 в чувство её приводили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онок,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зайч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онок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волч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ок,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онок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жу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пету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Когда же кругляйка очнулась,</a:t>
            </a:r>
          </a:p>
          <a:p>
            <a:pPr marL="0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«Спасибо, друзья!» - улыбнулась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1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Традиционный урок русского языка «О и Ё после шипящих в суффиксах существительных»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классе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4400552" cy="42813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И, к радости этой большой,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зверюшкам вернулась домой.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то время оре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кусо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забились от страха в кусто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поду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ечк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ой скрылся,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замо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дверью закрылся.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тех пор буква «Ё» с буквой «О»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дружат, мы знаем, давно.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Ребята, на ус намотайте: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 друга в беде не бросайте.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Л.К. Щелконогова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Традиционный урок русского языка «О и Ё после шипящих в суффиксах существительных»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классе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??  Почему «О» упала в обморок? (В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нее ударила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молния).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??  Значит она какая? (Ударная).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??  Скажите, когда пишется «О», когда «Ё» в суффиксах?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??   В каких суффиксах?  (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-,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-,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-,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-,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ечк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-,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еньк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-)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?? Почему в словах  «лисенок» и  «котенок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под ударение «Ё»? ( Нет орфограммы)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Современный урок  русского языка «О и Ё после шипящих в корне и суффиксе и существительных»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классе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 формировать предметные,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коммуникативные умения.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Стадия вызов.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951526"/>
              </p:ext>
            </p:extLst>
          </p:nvPr>
        </p:nvGraphicFramePr>
        <p:xfrm>
          <a:off x="395536" y="3212976"/>
          <a:ext cx="7920880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4032448"/>
              </a:tblGrid>
              <a:tr h="985373"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учителя.</a:t>
                      </a:r>
                    </a:p>
                    <a:p>
                      <a:r>
                        <a:rPr lang="ru-RU" dirty="0" smtClean="0"/>
                        <a:t> Задачи данной фазы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</a:tr>
              <a:tr h="1822939">
                <a:tc>
                  <a:txBody>
                    <a:bodyPr/>
                    <a:lstStyle/>
                    <a:p>
                      <a:r>
                        <a:rPr lang="ru-RU" dirty="0" smtClean="0"/>
                        <a:t>Вызов уже имеющихся знаний по изучаемому вопросу, активизация учащихся, мотивация для дальнейшей работы.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Ученик «вспоминает», что ему известно</a:t>
                      </a:r>
                      <a:r>
                        <a:rPr lang="ru-RU" baseline="0" dirty="0" smtClean="0"/>
                        <a:t> по изучаемому вопросу , делает предположения, систематизирует информацию, задает вопросы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4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Современный урок  русского языка «О и Ё после шипящих в суффиксах существительных»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классе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Стадия вызов. </a:t>
            </a:r>
          </a:p>
          <a:p>
            <a:pPr marL="0" indent="0">
              <a:buNone/>
            </a:pPr>
            <a:r>
              <a:rPr lang="ru-RU" dirty="0" smtClean="0"/>
              <a:t>Распределите слова в 3 столбика:</a:t>
            </a:r>
          </a:p>
          <a:p>
            <a:pPr marL="0" indent="0">
              <a:buNone/>
            </a:pPr>
            <a:r>
              <a:rPr lang="ru-RU" b="1" dirty="0"/>
              <a:t>паучок  доченька  ежонок  крошечка ручонка шепот замочек шоколад жердочка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3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1199</Words>
  <Application>Microsoft Office PowerPoint</Application>
  <PresentationFormat>Экран (4:3)</PresentationFormat>
  <Paragraphs>169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Сравнительная характеристика традиционного и современного уроков В.П. Максаковский так представляет характерные черты традиционного и прогрессивного стилей обучения: </vt:lpstr>
      <vt:lpstr>Традиционный урок русского языка «О и Ё после шипящих в суффиксах существительных»  3 классе</vt:lpstr>
      <vt:lpstr>Традиционный урок русского языка «О и Ё после шипящих в суффиксах существительных»  3 классе</vt:lpstr>
      <vt:lpstr>Традиционный урок русского языка «О и Ё после шипящих в суффиксах существительных»  3 классе</vt:lpstr>
      <vt:lpstr>Традиционный урок русского языка «О и Ё после шипящих в суффиксах существительных»  3 классе</vt:lpstr>
      <vt:lpstr>Традиционный урок русского языка «О и Ё после шипящих в суффиксах существительных»  3 классе</vt:lpstr>
      <vt:lpstr>Современный урок  русского языка «О и Ё после шипящих в корне и суффиксе и существительных»  4 классе</vt:lpstr>
      <vt:lpstr>Современный урок  русского языка «О и Ё после шипящих в суффиксах существительных»  4 классе</vt:lpstr>
      <vt:lpstr>Современный урок  русского языка «О и Ё после шипящих в суффиксах существительных»  4 классе</vt:lpstr>
      <vt:lpstr>Современный урок  русского языка «О и Ё после шипящих в корне и суффиксе и существительных»  4 классе</vt:lpstr>
      <vt:lpstr>Современный урок  русского языка «О и Ё после шипящих в корне и суффиксе и существительных»  4 классе</vt:lpstr>
      <vt:lpstr>Современный урок  русского языка «О и Ё после шипящих в суффиксах существительных»  4 классе</vt:lpstr>
      <vt:lpstr>Современный урок  русского языка «О и Ё после шипящих в суффиксах существительных»  4 классе</vt:lpstr>
      <vt:lpstr>Результаты контроля, проведенного после проведения данного урока.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Надежда</cp:lastModifiedBy>
  <cp:revision>21</cp:revision>
  <dcterms:created xsi:type="dcterms:W3CDTF">2014-11-18T14:25:50Z</dcterms:created>
  <dcterms:modified xsi:type="dcterms:W3CDTF">2014-11-23T10:39:17Z</dcterms:modified>
</cp:coreProperties>
</file>