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6" r:id="rId2"/>
    <p:sldId id="522" r:id="rId3"/>
    <p:sldId id="518" r:id="rId4"/>
    <p:sldId id="516" r:id="rId5"/>
    <p:sldId id="517" r:id="rId6"/>
    <p:sldId id="519" r:id="rId7"/>
    <p:sldId id="527" r:id="rId8"/>
    <p:sldId id="497" r:id="rId9"/>
    <p:sldId id="498" r:id="rId10"/>
    <p:sldId id="499" r:id="rId11"/>
    <p:sldId id="500" r:id="rId12"/>
    <p:sldId id="528" r:id="rId13"/>
    <p:sldId id="501" r:id="rId14"/>
    <p:sldId id="318" r:id="rId15"/>
    <p:sldId id="319" r:id="rId16"/>
    <p:sldId id="529" r:id="rId17"/>
    <p:sldId id="503" r:id="rId18"/>
    <p:sldId id="504" r:id="rId19"/>
    <p:sldId id="505" r:id="rId20"/>
    <p:sldId id="506" r:id="rId21"/>
    <p:sldId id="507" r:id="rId22"/>
    <p:sldId id="530" r:id="rId23"/>
    <p:sldId id="324" r:id="rId24"/>
    <p:sldId id="325" r:id="rId25"/>
    <p:sldId id="326" r:id="rId26"/>
    <p:sldId id="509" r:id="rId27"/>
    <p:sldId id="510" r:id="rId28"/>
    <p:sldId id="532" r:id="rId29"/>
    <p:sldId id="535" r:id="rId30"/>
    <p:sldId id="51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 varScale="1">
        <p:scale>
          <a:sx n="69" d="100"/>
          <a:sy n="69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2BBE-072C-42BC-86C9-D6BE380C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2&amp;text=&#1082;&#1090;&#1086;%20&#1090;&#1072;&#1082;&#1086;&#1081;%20&#1075;&#1086;&#1083;&#1086;&#1074;&#1072;&#1089;&#1090;&#1099;&#1081;%20&#1095;&#1077;&#1083;&#1086;&#1074;&#1077;&#1082;" TargetMode="External"/><Relationship Id="rId7" Type="http://schemas.openxmlformats.org/officeDocument/2006/relationships/hyperlink" Target="https://yandex.ru/images/search?text=&#1082;&#1072;&#1088;&#1090;&#1080;&#1085;&#1082;&#1080;%20&#1075;&#1088;&#1072;&#1095;&#1086;&#1074;&#1085;&#1080;&#1082;&#1072;&amp;img_url=http%3A%2F%2Fpandia.ru%2Ftext%2F78%2F166%2Fimages%2Fimage009_7.jpg&amp;pos=4&amp;rpt=simage&amp;lr=11218" TargetMode="External"/><Relationship Id="rId2" Type="http://schemas.openxmlformats.org/officeDocument/2006/relationships/hyperlink" Target="http://www.bolshoyvopros.ru/questions/2222625-kakie-est-odnokorennye-slova-k-slovu-golova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andex.ru/images/search?img_url=http://cf.ppt-online.org/files/slide/m/m2gqpZW3dCzkUHx5h7MlOSr1PDQByeG4R9iNVT/slide-8.jpg&amp;text=&#1082;&#1072;&#1088;&#1090;&#1080;&#1085;&#1082;&#1080;%20&#1087;&#1086;&#1078;&#1072;&#1088;&#1072;&amp;noreask=1&amp;pos=1&amp;lr=11218&amp;rpt=simage" TargetMode="External"/><Relationship Id="rId5" Type="http://schemas.openxmlformats.org/officeDocument/2006/relationships/hyperlink" Target="http://rebus1.com/index.php?item=rebus_generator&amp;enter=1" TargetMode="External"/><Relationship Id="rId4" Type="http://schemas.openxmlformats.org/officeDocument/2006/relationships/hyperlink" Target="https://yandex.ru/images/search?text=&#1095;&#1090;&#1086;%20&#1090;&#1072;&#1082;&#1086;&#1077;%20&#1075;&#1086;&#1083;&#1086;&#1074;&#1086;&#1083;&#1086;&#1084;&#1082;&#1072;&amp;img_url=http://static.dochkisinochki.ru/upload/_catalog/2a/e9/9d/GL000398057_001.jpg&amp;pos=5&amp;rpt=sim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«г»)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507288" cy="6191250"/>
          </a:xfrm>
        </p:spPr>
        <p:txBody>
          <a:bodyPr/>
          <a:lstStyle/>
          <a:p>
            <a:endParaRPr lang="ru-RU" sz="4000" dirty="0" smtClean="0"/>
          </a:p>
          <a:p>
            <a:r>
              <a:rPr lang="ru-RU" sz="4000" b="1" dirty="0" smtClean="0"/>
              <a:t>Голод  и  волка  из  леса  выгонит.</a:t>
            </a:r>
          </a:p>
          <a:p>
            <a:r>
              <a:rPr lang="ru-RU" sz="4000" b="1" dirty="0" smtClean="0"/>
              <a:t>Сытый  считает  звёзды  на  небе,  а</a:t>
            </a:r>
          </a:p>
          <a:p>
            <a:pPr>
              <a:buFont typeface="Arial" charset="0"/>
              <a:buNone/>
            </a:pPr>
            <a:r>
              <a:rPr lang="ru-RU" sz="4000" b="1" dirty="0" smtClean="0"/>
              <a:t>голодный   думает  о  хлебе.</a:t>
            </a:r>
          </a:p>
          <a:p>
            <a:r>
              <a:rPr lang="ru-RU" sz="4000" b="1" dirty="0" err="1" smtClean="0"/>
              <a:t>Ломливый</a:t>
            </a:r>
            <a:r>
              <a:rPr lang="ru-RU" sz="4000" b="1" dirty="0" smtClean="0"/>
              <a:t>  гость  голодный</a:t>
            </a:r>
          </a:p>
          <a:p>
            <a:pPr>
              <a:buFont typeface="Arial" charset="0"/>
              <a:buNone/>
            </a:pPr>
            <a:r>
              <a:rPr lang="ru-RU" sz="4000" b="1" dirty="0" smtClean="0"/>
              <a:t>уходит.</a:t>
            </a:r>
          </a:p>
          <a:p>
            <a:r>
              <a:rPr lang="ru-RU" sz="4000" b="1" dirty="0" smtClean="0"/>
              <a:t>Зверский голод.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404813"/>
            <a:ext cx="8713663" cy="59658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Из-за голода волки подходили прямо к деревне.  </a:t>
            </a:r>
          </a:p>
          <a:p>
            <a:r>
              <a:rPr lang="ru-RU" sz="3200" dirty="0" smtClean="0"/>
              <a:t>Мальчик  кормил  бездомных собак  всю  зиму  и спас  их от  голодной  смерти.</a:t>
            </a:r>
          </a:p>
          <a:p>
            <a:r>
              <a:rPr lang="ru-RU" sz="3200" dirty="0" smtClean="0"/>
              <a:t>Он шёл по лесам и болотам,  и очень  часто слышал голодный вой волков. </a:t>
            </a:r>
            <a:endParaRPr lang="ru-RU" sz="3600" dirty="0" smtClean="0"/>
          </a:p>
          <a:p>
            <a:r>
              <a:rPr lang="ru-RU" sz="3200" dirty="0" smtClean="0"/>
              <a:t>В глазах у старика   мелькнул голодный огонек.</a:t>
            </a:r>
          </a:p>
          <a:p>
            <a:r>
              <a:rPr lang="ru-RU" sz="3200" dirty="0" smtClean="0"/>
              <a:t>Перед домом громко залаяла голодная собака.</a:t>
            </a:r>
          </a:p>
          <a:p>
            <a:r>
              <a:rPr lang="ru-RU" sz="3200" dirty="0" smtClean="0"/>
              <a:t>Птенец тихо сидел в гнезде, но потом проголодался и запищал.</a:t>
            </a:r>
          </a:p>
          <a:p>
            <a:endParaRPr lang="ru-RU" sz="1600" dirty="0" smtClean="0"/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6" name="Содержимое 3"/>
          <p:cNvSpPr>
            <a:spLocks noGrp="1"/>
          </p:cNvSpPr>
          <p:nvPr>
            <p:ph sz="half" idx="2"/>
          </p:nvPr>
        </p:nvSpPr>
        <p:spPr>
          <a:xfrm>
            <a:off x="4859338" y="0"/>
            <a:ext cx="3827462" cy="6126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4400" b="1" smtClean="0"/>
              <a:t>, </a:t>
            </a:r>
            <a:r>
              <a:rPr lang="ru-RU" sz="19900" b="1" smtClean="0"/>
              <a:t>Е</a:t>
            </a:r>
          </a:p>
        </p:txBody>
      </p:sp>
      <p:pic>
        <p:nvPicPr>
          <p:cNvPr id="59397" name="Picture 6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679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ГОРЕ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горе</a:t>
            </a:r>
          </a:p>
          <a:p>
            <a:pPr eaLnBrk="1" hangingPunct="1"/>
            <a:r>
              <a:rPr lang="ru-RU" sz="3600" b="1" dirty="0" smtClean="0"/>
              <a:t>горевать</a:t>
            </a:r>
          </a:p>
          <a:p>
            <a:pPr eaLnBrk="1" hangingPunct="1"/>
            <a:r>
              <a:rPr lang="ru-RU" sz="3600" b="1" dirty="0" smtClean="0"/>
              <a:t>горемыка</a:t>
            </a:r>
          </a:p>
          <a:p>
            <a:pPr eaLnBrk="1" hangingPunct="1"/>
            <a:r>
              <a:rPr lang="ru-RU" sz="3600" b="1" dirty="0" smtClean="0"/>
              <a:t>горемычный</a:t>
            </a:r>
          </a:p>
          <a:p>
            <a:pPr eaLnBrk="1" hangingPunct="1"/>
            <a:r>
              <a:rPr lang="ru-RU" sz="3600" b="1" dirty="0" smtClean="0"/>
              <a:t>горестный</a:t>
            </a:r>
          </a:p>
          <a:p>
            <a:pPr eaLnBrk="1" hangingPunct="1"/>
            <a:r>
              <a:rPr lang="ru-RU" sz="3600" b="1" dirty="0" smtClean="0"/>
              <a:t>гореть</a:t>
            </a:r>
          </a:p>
          <a:p>
            <a:pPr eaLnBrk="1" hangingPunct="1"/>
            <a:endParaRPr lang="ru-RU" sz="3200" b="1" dirty="0" smtClean="0"/>
          </a:p>
          <a:p>
            <a:pPr eaLnBrk="1" hangingPunct="1"/>
            <a:endParaRPr lang="ru-RU" sz="3200" b="1" dirty="0" smtClean="0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844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600" b="1" dirty="0" smtClean="0"/>
              <a:t>горюшко</a:t>
            </a:r>
          </a:p>
          <a:p>
            <a:pPr eaLnBrk="1" hangingPunct="1"/>
            <a:r>
              <a:rPr lang="ru-RU" sz="3600" b="1" dirty="0" smtClean="0"/>
              <a:t>горение</a:t>
            </a:r>
          </a:p>
          <a:p>
            <a:pPr eaLnBrk="1" hangingPunct="1"/>
            <a:r>
              <a:rPr lang="ru-RU" sz="3600" b="1" dirty="0" smtClean="0"/>
              <a:t>пригорюниться</a:t>
            </a:r>
          </a:p>
          <a:p>
            <a:pPr eaLnBrk="1" hangingPunct="1"/>
            <a:r>
              <a:rPr lang="ru-RU" sz="3600" b="1" dirty="0" smtClean="0"/>
              <a:t>горесть</a:t>
            </a:r>
          </a:p>
          <a:p>
            <a:pPr eaLnBrk="1" hangingPunct="1"/>
            <a:r>
              <a:rPr lang="ru-RU" sz="3600" b="1" dirty="0" smtClean="0"/>
              <a:t>горькие </a:t>
            </a:r>
            <a:r>
              <a:rPr lang="ru-RU" sz="3600" dirty="0" smtClean="0"/>
              <a:t>(слёзы)</a:t>
            </a:r>
          </a:p>
          <a:p>
            <a:pPr eaLnBrk="1" hangingPunct="1"/>
            <a:r>
              <a:rPr lang="ru-RU" sz="3600" b="1" dirty="0" smtClean="0"/>
              <a:t>гора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92280" y="2276872"/>
            <a:ext cx="43204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ГОРЕНИЕ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2" name="Picture 6" descr="http://newsmiass.ru/news/2017/01/13/43688/1.jpg"/>
          <p:cNvPicPr>
            <a:picLocks noChangeAspect="1" noChangeArrowheads="1"/>
          </p:cNvPicPr>
          <p:nvPr/>
        </p:nvPicPr>
        <p:blipFill>
          <a:blip r:embed="rId2" cstate="print"/>
          <a:srcRect b="5274"/>
          <a:stretch>
            <a:fillRect/>
          </a:stretch>
        </p:blipFill>
        <p:spPr bwMode="auto">
          <a:xfrm>
            <a:off x="1403648" y="1700808"/>
            <a:ext cx="6035824" cy="3816424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244408" y="6165304"/>
            <a:ext cx="504056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ctr">
              <a:buFont typeface="Arial" charset="0"/>
              <a:buNone/>
            </a:pPr>
            <a:r>
              <a:rPr lang="ru-RU" sz="8800" b="1" smtClean="0"/>
              <a:t>М = Г</a:t>
            </a:r>
          </a:p>
        </p:txBody>
      </p:sp>
      <p:sp>
        <p:nvSpPr>
          <p:cNvPr id="62468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smtClean="0"/>
          </a:p>
        </p:txBody>
      </p:sp>
      <p:pic>
        <p:nvPicPr>
          <p:cNvPr id="62469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628775"/>
            <a:ext cx="237648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ГОСТЬ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sz="half" idx="1"/>
          </p:nvPr>
        </p:nvSpPr>
        <p:spPr>
          <a:xfrm>
            <a:off x="2484438" y="2636838"/>
            <a:ext cx="4038600" cy="36337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3900" b="1" dirty="0" smtClean="0"/>
              <a:t>гостить</a:t>
            </a:r>
          </a:p>
          <a:p>
            <a:pPr eaLnBrk="1" hangingPunct="1">
              <a:buFont typeface="Arial" charset="0"/>
              <a:buNone/>
            </a:pPr>
            <a:r>
              <a:rPr lang="ru-RU" sz="3900" b="1" dirty="0" smtClean="0"/>
              <a:t>гостевой</a:t>
            </a:r>
          </a:p>
          <a:p>
            <a:pPr eaLnBrk="1" hangingPunct="1">
              <a:buFont typeface="Arial" charset="0"/>
              <a:buNone/>
            </a:pPr>
            <a:r>
              <a:rPr lang="ru-RU" sz="3900" b="1" dirty="0" smtClean="0"/>
              <a:t>гостиница</a:t>
            </a:r>
          </a:p>
          <a:p>
            <a:pPr eaLnBrk="1" hangingPunct="1">
              <a:buFont typeface="Arial" charset="0"/>
              <a:buNone/>
            </a:pPr>
            <a:r>
              <a:rPr lang="ru-RU" sz="3900" b="1" dirty="0" smtClean="0"/>
              <a:t>гостюшка</a:t>
            </a:r>
          </a:p>
          <a:p>
            <a:pPr eaLnBrk="1" hangingPunct="1">
              <a:buFont typeface="Arial" charset="0"/>
              <a:buNone/>
            </a:pPr>
            <a:r>
              <a:rPr lang="ru-RU" sz="3900" b="1" dirty="0" smtClean="0"/>
              <a:t>гостинцы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2468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196975"/>
            <a:ext cx="8569325" cy="10366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3200" smtClean="0"/>
              <a:t>тот, кто пришёл, приехал навестить кого-либо, </a:t>
            </a:r>
          </a:p>
          <a:p>
            <a:pPr eaLnBrk="1" hangingPunct="1">
              <a:buFont typeface="Arial" charset="0"/>
              <a:buNone/>
            </a:pPr>
            <a:r>
              <a:rPr lang="ru-RU" sz="3200" smtClean="0"/>
              <a:t>провести вместе некоторое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гость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посетитель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визитёр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приезжий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купец</a:t>
            </a:r>
          </a:p>
        </p:txBody>
      </p:sp>
      <p:sp>
        <p:nvSpPr>
          <p:cNvPr id="645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/>
              <a:t>Горшочек умён, семь дырочек в нём.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7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smtClean="0"/>
              <a:t> В гостях хорошо, а дома лучше</a:t>
            </a:r>
            <a:r>
              <a:rPr lang="ru-RU" sz="3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496300" cy="6191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Вечером  при  шли  гости.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пошли  весёлые  за  гости  стол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Эту гостиницу можно было найти в любой</a:t>
            </a:r>
          </a:p>
          <a:p>
            <a:pPr>
              <a:buNone/>
            </a:pPr>
            <a:r>
              <a:rPr lang="ru-RU" sz="3600" dirty="0" smtClean="0"/>
              <a:t>темноте.</a:t>
            </a:r>
            <a:r>
              <a:rPr lang="ru-RU" sz="16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eaLnBrk="1" hangingPunct="1">
              <a:buNone/>
            </a:pPr>
            <a:r>
              <a:rPr lang="ru-RU" sz="4400" dirty="0" smtClean="0"/>
              <a:t>Весной прилетает птица.</a:t>
            </a:r>
          </a:p>
          <a:p>
            <a:pPr eaLnBrk="1" hangingPunct="1">
              <a:buNone/>
            </a:pPr>
            <a:r>
              <a:rPr lang="ru-RU" sz="4400" dirty="0" smtClean="0"/>
              <a:t>Поле вспашут - там любит </a:t>
            </a:r>
          </a:p>
          <a:p>
            <a:pPr eaLnBrk="1" hangingPunct="1">
              <a:buNone/>
            </a:pPr>
            <a:r>
              <a:rPr lang="ru-RU" sz="4400" dirty="0" smtClean="0"/>
              <a:t>кормиться.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619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3" cstate="print"/>
          <a:srcRect l="6487" t="5850" r="3894" b="21303"/>
          <a:stretch>
            <a:fillRect/>
          </a:stretch>
        </p:blipFill>
        <p:spPr bwMode="auto">
          <a:xfrm>
            <a:off x="4500563" y="3617913"/>
            <a:ext cx="44640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ГРАЧ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316" y="2314703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грачонок</a:t>
            </a:r>
          </a:p>
          <a:p>
            <a:r>
              <a:rPr lang="ru-RU" sz="3600" b="1" dirty="0" smtClean="0"/>
              <a:t>грачата</a:t>
            </a:r>
          </a:p>
          <a:p>
            <a:r>
              <a:rPr lang="ru-RU" sz="3600" b="1" dirty="0" err="1" smtClean="0"/>
              <a:t>грачиха</a:t>
            </a:r>
            <a:endParaRPr lang="ru-RU" sz="3600" b="1" dirty="0" smtClean="0"/>
          </a:p>
          <a:p>
            <a:r>
              <a:rPr lang="ru-RU" sz="3600" b="1" dirty="0" smtClean="0"/>
              <a:t>грачиный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2332037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err="1" smtClean="0"/>
              <a:t>грачик</a:t>
            </a:r>
            <a:endParaRPr lang="ru-RU" sz="3600" b="1" dirty="0" smtClean="0"/>
          </a:p>
          <a:p>
            <a:pPr eaLnBrk="1" hangingPunct="1"/>
            <a:r>
              <a:rPr lang="ru-RU" sz="3600" b="1" dirty="0" err="1" smtClean="0"/>
              <a:t>грачишка</a:t>
            </a:r>
            <a:endParaRPr lang="ru-RU" sz="3600" b="1" dirty="0" smtClean="0"/>
          </a:p>
          <a:p>
            <a:pPr eaLnBrk="1" hangingPunct="1"/>
            <a:r>
              <a:rPr lang="ru-RU" sz="3600" b="1" dirty="0" err="1" smtClean="0"/>
              <a:t>грачище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грачовник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236296" y="4509120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98072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перелётная птица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ГРАЧОВНИК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dirty="0" smtClean="0"/>
              <a:t>гнездовье грачей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6482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00392" y="6093296"/>
            <a:ext cx="538360" cy="4937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488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Увидел грача – весну встречай.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из  </a:t>
            </a:r>
            <a:r>
              <a:rPr lang="ru-RU" sz="4000" dirty="0" err="1" smtClean="0"/>
              <a:t>тёплыхстран</a:t>
            </a:r>
            <a:r>
              <a:rPr lang="ru-RU" sz="4000" dirty="0" smtClean="0"/>
              <a:t>  </a:t>
            </a:r>
            <a:r>
              <a:rPr lang="ru-RU" sz="4000" dirty="0" err="1" smtClean="0"/>
              <a:t>возв</a:t>
            </a:r>
            <a:r>
              <a:rPr lang="ru-RU" sz="4000" dirty="0" smtClean="0"/>
              <a:t>  </a:t>
            </a:r>
            <a:r>
              <a:rPr lang="ru-RU" sz="4000" dirty="0" err="1" smtClean="0"/>
              <a:t>ращаются</a:t>
            </a:r>
            <a:r>
              <a:rPr lang="ru-RU" sz="4000" dirty="0" smtClean="0"/>
              <a:t> грачи.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И строить дома  грачи домой начали вернулись.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000" dirty="0" smtClean="0"/>
              <a:t>Гр...ч  громко  </a:t>
            </a:r>
            <a:r>
              <a:rPr lang="ru-RU" sz="4000" dirty="0" err="1" smtClean="0"/>
              <a:t>кр...чит</a:t>
            </a:r>
            <a:r>
              <a:rPr lang="ru-RU" sz="4000" dirty="0" smtClean="0"/>
              <a:t> в </a:t>
            </a:r>
            <a:r>
              <a:rPr lang="ru-RU" sz="4000" dirty="0" err="1" smtClean="0"/>
              <a:t>св...ём</a:t>
            </a:r>
            <a:r>
              <a:rPr lang="ru-RU" sz="4000" dirty="0" smtClean="0"/>
              <a:t> </a:t>
            </a:r>
            <a:r>
              <a:rPr lang="ru-RU" sz="4000" dirty="0" err="1" smtClean="0"/>
              <a:t>гн...зде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на </a:t>
            </a:r>
            <a:r>
              <a:rPr lang="ru-RU" sz="4000" dirty="0" err="1" smtClean="0"/>
              <a:t>в...рхушке</a:t>
            </a:r>
            <a:r>
              <a:rPr lang="ru-RU" sz="4000" dirty="0" smtClean="0"/>
              <a:t> </a:t>
            </a:r>
            <a:r>
              <a:rPr lang="ru-RU" sz="4000" dirty="0" err="1" smtClean="0"/>
              <a:t>дер...ва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В,   берёзовая,   роща,   жили,   роща,   грачи.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Забрался,   однажды,   в,   роща,   кот.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Увидел,   гнездо,   дерево,   он,   на,   полез,  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Заметил,   грач,   кот,  и,   позвал,   свои,   соседи,   грачи.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Налетели,   грачи,   на,   кот,   и,   закричали,   замахали,   крылья.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Испугался,   кот,   и,   с,   упал,   дерево.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Больше,   в,   роща,   не,   его,   видели.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3300"/>
                </a:solidFill>
              </a:rPr>
              <a:t>ГОЛОВА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головка</a:t>
            </a:r>
          </a:p>
          <a:p>
            <a:pPr>
              <a:buNone/>
            </a:pPr>
            <a:r>
              <a:rPr lang="ru-RU" sz="3600" b="1" dirty="0" smtClean="0"/>
              <a:t>головушка</a:t>
            </a:r>
          </a:p>
          <a:p>
            <a:pPr>
              <a:buNone/>
            </a:pPr>
            <a:r>
              <a:rPr lang="ru-RU" sz="3600" b="1" dirty="0" smtClean="0"/>
              <a:t>изголовье</a:t>
            </a:r>
          </a:p>
          <a:p>
            <a:pPr>
              <a:buNone/>
            </a:pPr>
            <a:r>
              <a:rPr lang="ru-RU" sz="3600" b="1" dirty="0" smtClean="0"/>
              <a:t>заголовок</a:t>
            </a:r>
          </a:p>
          <a:p>
            <a:pPr eaLnBrk="1" hangingPunct="1"/>
            <a:endParaRPr lang="ru-RU" sz="4000" b="1" dirty="0" smtClean="0"/>
          </a:p>
        </p:txBody>
      </p:sp>
      <p:sp>
        <p:nvSpPr>
          <p:cNvPr id="563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головной</a:t>
            </a:r>
          </a:p>
          <a:p>
            <a:pPr>
              <a:buNone/>
            </a:pPr>
            <a:r>
              <a:rPr lang="ru-RU" sz="3600" b="1" dirty="0" smtClean="0"/>
              <a:t>головастый</a:t>
            </a:r>
          </a:p>
          <a:p>
            <a:pPr>
              <a:buNone/>
            </a:pPr>
            <a:r>
              <a:rPr lang="ru-RU" sz="3600" b="1" dirty="0" smtClean="0"/>
              <a:t>головоломка</a:t>
            </a:r>
          </a:p>
          <a:p>
            <a:pPr>
              <a:buNone/>
            </a:pPr>
            <a:r>
              <a:rPr lang="ru-RU" sz="3600" b="1" dirty="0" smtClean="0"/>
              <a:t>головастик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64288" y="4221088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524328" y="3573016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материалов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784976" cy="528945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/>
              <a:t>Азова О.И. «Логопедическая работа по коррекции </a:t>
            </a:r>
            <a:r>
              <a:rPr lang="ru-RU" sz="1800" dirty="0" err="1" smtClean="0"/>
              <a:t>дизорфографии</a:t>
            </a:r>
            <a:r>
              <a:rPr lang="ru-RU" sz="1800" dirty="0" smtClean="0"/>
              <a:t> у младших школьников с общим недоразвитием речи» </a:t>
            </a:r>
          </a:p>
          <a:p>
            <a:r>
              <a:rPr lang="ru-RU" sz="1800" dirty="0" err="1" smtClean="0"/>
              <a:t>Коноваленко</a:t>
            </a:r>
            <a:r>
              <a:rPr lang="ru-RU" sz="1800" dirty="0" smtClean="0"/>
              <a:t> В. В. «Родственные слова»</a:t>
            </a:r>
          </a:p>
          <a:p>
            <a:r>
              <a:rPr lang="ru-RU" sz="1800" dirty="0" smtClean="0"/>
              <a:t>Мазина В.Д.  «</a:t>
            </a:r>
            <a:r>
              <a:rPr lang="ru-RU" sz="1800" dirty="0" err="1" smtClean="0"/>
              <a:t>Дизорфография</a:t>
            </a:r>
            <a:r>
              <a:rPr lang="ru-RU" sz="1800" dirty="0" smtClean="0"/>
              <a:t>» (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err="1" smtClean="0"/>
              <a:t>Якимчук</a:t>
            </a:r>
            <a:r>
              <a:rPr lang="ru-RU" sz="1800" dirty="0" smtClean="0"/>
              <a:t> Т.А. </a:t>
            </a:r>
            <a:r>
              <a:rPr lang="ru-RU" sz="1800" smtClean="0"/>
              <a:t>«Родственные слова» (презентация)</a:t>
            </a:r>
          </a:p>
          <a:p>
            <a:r>
              <a:rPr lang="en-US" sz="180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://www.bolshoyvopros.ru/questions/2222625-kakie-est-odnokorennye-slova-k-slovu-golova.html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https://yandex.ru/images/search?p=2&amp;text=</a:t>
            </a:r>
            <a:r>
              <a:rPr lang="ru-RU" sz="1800" dirty="0" smtClean="0">
                <a:hlinkClick r:id="rId3"/>
              </a:rPr>
              <a:t>кто%20такой%20головастый%20человек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https://yandex.ru/images/search?text=</a:t>
            </a:r>
            <a:r>
              <a:rPr lang="ru-RU" sz="1800" dirty="0" smtClean="0">
                <a:hlinkClick r:id="rId4"/>
              </a:rPr>
              <a:t>что%20такое%20головоломка&amp;</a:t>
            </a:r>
            <a:r>
              <a:rPr lang="en-US" sz="1800" dirty="0" err="1" smtClean="0">
                <a:hlinkClick r:id="rId4"/>
              </a:rPr>
              <a:t>img_url</a:t>
            </a:r>
            <a:r>
              <a:rPr lang="en-US" sz="1800" dirty="0" smtClean="0">
                <a:hlinkClick r:id="rId4"/>
              </a:rPr>
              <a:t>=http%3A%2F%2Fstatic.dochkisinochki.ru%2Fupload%2F_catalog%2F2a%2Fe9%2F9d%2FGL000398057_001.jpg&amp;pos=5&amp;rpt=</a:t>
            </a:r>
            <a:r>
              <a:rPr lang="en-US" sz="1800" dirty="0" err="1" smtClean="0">
                <a:hlinkClick r:id="rId4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http://rebus1.com/index.php?item=rebus_generator&amp;enter=1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https://yandex.ru/images/search?img_url=http%3A%2F%2Fcf.ppt-online.org%2Ffiles%2Fslide%2Fm%2Fm2gqpZW3dCzkUHx5h7MlOSr1PDQByeG4R9iNVT%2Fslide-8.jpg&amp;text=</a:t>
            </a:r>
            <a:r>
              <a:rPr lang="ru-RU" sz="1800" dirty="0" smtClean="0">
                <a:hlinkClick r:id="rId6"/>
              </a:rPr>
              <a:t>картинки%20пожара&amp;</a:t>
            </a:r>
            <a:r>
              <a:rPr lang="en-US" sz="1800" dirty="0" err="1" smtClean="0">
                <a:hlinkClick r:id="rId6"/>
              </a:rPr>
              <a:t>noreask</a:t>
            </a:r>
            <a:r>
              <a:rPr lang="en-US" sz="1800" dirty="0" smtClean="0">
                <a:hlinkClick r:id="rId6"/>
              </a:rPr>
              <a:t>=1&amp;pos=1&amp;lr=11218&amp;rpt=</a:t>
            </a:r>
            <a:r>
              <a:rPr lang="en-US" sz="1800" dirty="0" err="1" smtClean="0">
                <a:hlinkClick r:id="rId6"/>
              </a:rPr>
              <a:t>simage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https://yandex.ru/images/search?text=</a:t>
            </a:r>
            <a:r>
              <a:rPr lang="ru-RU" sz="1800" dirty="0" smtClean="0">
                <a:hlinkClick r:id="rId7"/>
              </a:rPr>
              <a:t>картинки%20грачовника&amp;</a:t>
            </a:r>
            <a:r>
              <a:rPr lang="en-US" sz="1800" dirty="0" err="1" smtClean="0">
                <a:hlinkClick r:id="rId7"/>
              </a:rPr>
              <a:t>img_url</a:t>
            </a:r>
            <a:r>
              <a:rPr lang="en-US" sz="1800" dirty="0" smtClean="0">
                <a:hlinkClick r:id="rId7"/>
              </a:rPr>
              <a:t>=http%3A%2F%2Fpandia.ru%2Ftext%2F78%2F166%2Fimages%2Fimage009_7.jpg&amp;pos=4&amp;rpt=</a:t>
            </a:r>
            <a:r>
              <a:rPr lang="en-US" sz="1800" dirty="0" err="1" smtClean="0">
                <a:hlinkClick r:id="rId7"/>
              </a:rPr>
              <a:t>simage&amp;lr</a:t>
            </a:r>
            <a:r>
              <a:rPr lang="en-US" sz="1800" dirty="0" smtClean="0">
                <a:hlinkClick r:id="rId7"/>
              </a:rPr>
              <a:t>=11218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ГОЛОВАСТИК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62165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r>
              <a:rPr lang="ru-RU" sz="2800" dirty="0" smtClean="0"/>
              <a:t>хвостатая личинка лягушек, жаб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шутливо  о том, у кого большая голова 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fs00.infourok.ru/images/doc/311/310760/img2.jpg"/>
          <p:cNvPicPr>
            <a:picLocks noChangeAspect="1" noChangeArrowheads="1"/>
          </p:cNvPicPr>
          <p:nvPr/>
        </p:nvPicPr>
        <p:blipFill>
          <a:blip r:embed="rId2" cstate="print"/>
          <a:srcRect l="3659" t="4879" r="3025" b="4855"/>
          <a:stretch>
            <a:fillRect/>
          </a:stretch>
        </p:blipFill>
        <p:spPr bwMode="auto">
          <a:xfrm>
            <a:off x="4644008" y="980728"/>
            <a:ext cx="4104456" cy="2736304"/>
          </a:xfrm>
          <a:prstGeom prst="rect">
            <a:avLst/>
          </a:prstGeom>
          <a:noFill/>
        </p:spPr>
      </p:pic>
      <p:pic>
        <p:nvPicPr>
          <p:cNvPr id="24580" name="Picture 4" descr="http://www.bugaga.ru/uploads/posts/2009-09/1253386952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168352" cy="2921925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499992" y="6525344"/>
            <a:ext cx="504056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ГОЛОВОЛОМКА</a:t>
            </a:r>
          </a:p>
        </p:txBody>
      </p:sp>
      <p:sp>
        <p:nvSpPr>
          <p:cNvPr id="147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3034680" cy="3052936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сложная  </a:t>
            </a:r>
          </a:p>
          <a:p>
            <a:pPr>
              <a:buNone/>
            </a:pPr>
            <a:r>
              <a:rPr lang="ru-RU" dirty="0" smtClean="0"/>
              <a:t>задача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tatic.dochkisinochki.ru/upload/_catalog/2a/e9/9d/GL00039805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435"/>
            <a:ext cx="5328592" cy="5733565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100392" y="6165304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Вешать голову.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Приходить в уныние, в отчаяние,  тосковать.</a:t>
            </a:r>
          </a:p>
          <a:p>
            <a:r>
              <a:rPr lang="ru-RU" sz="3600" b="1" dirty="0" smtClean="0"/>
              <a:t>Намылить голову</a:t>
            </a:r>
            <a:r>
              <a:rPr lang="ru-RU" sz="3600" dirty="0" smtClean="0"/>
              <a:t> .</a:t>
            </a:r>
          </a:p>
          <a:p>
            <a:pPr>
              <a:buNone/>
            </a:pPr>
            <a:r>
              <a:rPr lang="ru-RU" sz="3600" dirty="0" smtClean="0"/>
              <a:t>Сделать строгий выговор. </a:t>
            </a:r>
          </a:p>
          <a:p>
            <a:r>
              <a:rPr lang="ru-RU" sz="3600" b="1" dirty="0" smtClean="0"/>
              <a:t>Сложить голову.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Умереть, погибнуть во имя чего-либо.</a:t>
            </a:r>
            <a:endParaRPr lang="ru-RU" sz="3600" b="1" dirty="0" smtClean="0"/>
          </a:p>
          <a:p>
            <a:r>
              <a:rPr lang="ru-RU" sz="3600" b="1" dirty="0" smtClean="0"/>
              <a:t>Не сносить головы.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Жестоко пострадать; поплатиться жизнью. </a:t>
            </a:r>
          </a:p>
          <a:p>
            <a:r>
              <a:rPr lang="ru-RU" sz="3600" b="1" dirty="0" smtClean="0"/>
              <a:t>Из головы вон.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Совсем забылось. </a:t>
            </a:r>
          </a:p>
          <a:p>
            <a:r>
              <a:rPr lang="ru-RU" sz="3600" b="1" dirty="0" smtClean="0"/>
              <a:t>Ходить на голове.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Очень шалить, шуметь, озорничать, нарушая</a:t>
            </a:r>
          </a:p>
          <a:p>
            <a:pPr>
              <a:buNone/>
            </a:pPr>
            <a:r>
              <a:rPr lang="ru-RU" sz="3600" dirty="0" smtClean="0"/>
              <a:t> дозволенное .</a:t>
            </a:r>
          </a:p>
          <a:p>
            <a:r>
              <a:rPr lang="ru-RU" sz="3600" b="1" dirty="0" smtClean="0"/>
              <a:t>Иметь голову на плечах.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Быть умным, сообразительным.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218488" cy="6048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5299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-315913"/>
            <a:ext cx="4318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052513"/>
            <a:ext cx="172878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8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268413"/>
            <a:ext cx="3587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0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341438"/>
            <a:ext cx="43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2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341438"/>
            <a:ext cx="3603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4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773238"/>
            <a:ext cx="1905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ГОЛОД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голодание</a:t>
            </a:r>
          </a:p>
          <a:p>
            <a:pPr eaLnBrk="1" hangingPunct="1"/>
            <a:r>
              <a:rPr lang="ru-RU" sz="3600" b="1" dirty="0" smtClean="0"/>
              <a:t>голодный</a:t>
            </a:r>
          </a:p>
          <a:p>
            <a:pPr eaLnBrk="1" hangingPunct="1"/>
            <a:r>
              <a:rPr lang="ru-RU" sz="3600" b="1" dirty="0" smtClean="0"/>
              <a:t>голодать</a:t>
            </a:r>
          </a:p>
          <a:p>
            <a:pPr eaLnBrk="1" hangingPunct="1"/>
            <a:r>
              <a:rPr lang="ru-RU" sz="3600" b="1" dirty="0" smtClean="0"/>
              <a:t>голодовка</a:t>
            </a:r>
          </a:p>
          <a:p>
            <a:pPr eaLnBrk="1" hangingPunct="1"/>
            <a:r>
              <a:rPr lang="ru-RU" sz="3600" b="1" dirty="0" smtClean="0"/>
              <a:t>впроголодь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голодуха</a:t>
            </a:r>
          </a:p>
          <a:p>
            <a:pPr eaLnBrk="1" hangingPunct="1"/>
            <a:r>
              <a:rPr lang="ru-RU" sz="3600" b="1" dirty="0" smtClean="0"/>
              <a:t>изголодаться</a:t>
            </a:r>
          </a:p>
          <a:p>
            <a:pPr eaLnBrk="1" hangingPunct="1"/>
            <a:r>
              <a:rPr lang="ru-RU" sz="3600" b="1" dirty="0" smtClean="0"/>
              <a:t>голодающий</a:t>
            </a:r>
          </a:p>
          <a:p>
            <a:pPr eaLnBrk="1" hangingPunct="1"/>
            <a:r>
              <a:rPr lang="ru-RU" sz="3600" b="1" dirty="0" smtClean="0"/>
              <a:t>голодно</a:t>
            </a:r>
          </a:p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403</Words>
  <Application>Microsoft Office PowerPoint</Application>
  <PresentationFormat>Экран (4:3)</PresentationFormat>
  <Paragraphs>151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«г») </vt:lpstr>
      <vt:lpstr>Загадка</vt:lpstr>
      <vt:lpstr>ГОЛОВА</vt:lpstr>
      <vt:lpstr>ГОЛОВАСТИК</vt:lpstr>
      <vt:lpstr>ГОЛОВОЛОМКА</vt:lpstr>
      <vt:lpstr>Слайд 6</vt:lpstr>
      <vt:lpstr>Слайд 7</vt:lpstr>
      <vt:lpstr>Слайд 8</vt:lpstr>
      <vt:lpstr>ГОЛОД</vt:lpstr>
      <vt:lpstr>Слайд 10</vt:lpstr>
      <vt:lpstr>Слайд 11</vt:lpstr>
      <vt:lpstr>Слайд 12</vt:lpstr>
      <vt:lpstr>Слайд 13</vt:lpstr>
      <vt:lpstr>ГОРЕ</vt:lpstr>
      <vt:lpstr>ГОРЕНИЕ</vt:lpstr>
      <vt:lpstr>Слайд 16</vt:lpstr>
      <vt:lpstr>Слайд 17</vt:lpstr>
      <vt:lpstr> ГОСТЬ </vt:lpstr>
      <vt:lpstr>гость</vt:lpstr>
      <vt:lpstr>Слайд 20</vt:lpstr>
      <vt:lpstr>Слайд 21</vt:lpstr>
      <vt:lpstr>Слайд 22</vt:lpstr>
      <vt:lpstr>Слайд 23</vt:lpstr>
      <vt:lpstr>Слайд 24</vt:lpstr>
      <vt:lpstr>ГРАЧ</vt:lpstr>
      <vt:lpstr>ГРАЧОВНИК</vt:lpstr>
      <vt:lpstr>Слайд 27</vt:lpstr>
      <vt:lpstr>Слайд 28</vt:lpstr>
      <vt:lpstr>Слайд 29</vt:lpstr>
      <vt:lpstr>Список материалов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cp:lastModifiedBy>НовиковаС Светлана Геннадьевна</cp:lastModifiedBy>
  <cp:revision>144</cp:revision>
  <dcterms:modified xsi:type="dcterms:W3CDTF">2018-10-19T10:24:54Z</dcterms:modified>
</cp:coreProperties>
</file>