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2" r:id="rId8"/>
    <p:sldId id="261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A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04" autoAdjust="0"/>
  </p:normalViewPr>
  <p:slideViewPr>
    <p:cSldViewPr>
      <p:cViewPr varScale="1">
        <p:scale>
          <a:sx n="71" d="100"/>
          <a:sy n="7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456AF51-1B51-4F34-A8DD-0542731F4960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>
              <a:extLst>
                <a:ext uri="{FF2B5EF4-FFF2-40B4-BE49-F238E27FC236}">
                  <a16:creationId xmlns:a16="http://schemas.microsoft.com/office/drawing/2014/main" id="{50AF812F-92FB-4138-86DB-B8A95AF6EAE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BB110441-180F-4D51-972E-724638C35F0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7F2354F2-14BE-4DD3-BD34-320319F6C6EA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3A3C780F-54F6-434E-9C8C-A491EB5A430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5E17A155-8233-4F9B-A698-6FECA5CCB263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7308E198-63A9-4267-A47B-3BBF5E0A6212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8BA2E2D2-AFEF-47E4-9062-8F22A2CF6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39E47A92-9FE7-4DD3-8B83-2FB6636034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8736F74E-7807-449D-9D3C-8605F8CD9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CA9FE-1869-421F-BD03-4F58D26C5F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5931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B39B716-5C10-456C-ABAE-E6CE80A68C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5E5171A4-E351-4D2D-B256-773A2FC81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8A8EE29-DA6E-48B8-A410-F2D5787517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1ABE8-D347-499F-91C7-8A3FFAC5CF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228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8317594-7368-43B4-8390-7ED24B9FE2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F482930-15C0-4106-BF09-B72FE733C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D2B69D04-FFB2-4E3F-8799-3AE04B5BE9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5AACC-240C-4009-98EC-BA2064FD72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909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6B9C637-F94F-459A-81FF-BD7BE515D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9D76D92-8B9C-43F4-95FB-013226243D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0D31030-0A52-4C14-B463-179051F09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CBAB5-EA14-4697-AD42-686EFF193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936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25021E6-511B-4BAA-80F4-0F9756229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0F29908-3F03-4286-8207-89585AF32C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08DEE04-E812-4D89-BAC3-5CE00CB31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21A5B-BAAD-4188-A99C-FEC1D813FB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987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A3FF242-69D4-4CFA-B75E-1AA167BEC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FB98D9D5-6811-478F-87C2-72853D19B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7BB7DED-9E18-4DE0-B0B5-82BD494A1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EC90F-832D-4E8B-A033-0033005563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83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A8E78DE-F4BF-4202-A2B3-17A3590C41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37D7DD8-AD10-4FBC-A2C2-086BA0931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EA9982-7E56-4693-A261-91A9C1B2C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96D0E-D540-45CD-9C69-4F8C770A79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659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AEBFB562-3219-45E2-BE38-05615D7EB2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02F8A0A-2AD8-4656-B0E0-D3C8DC9D0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BADD1704-BE0B-4AF8-9723-E3EA2CB6D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59098-2565-430C-8EBE-EFEBB9DB0A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180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6406396-BCA9-44FA-868F-6A058EE0F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6C5FA9E6-3E63-42E8-A5E0-5EF978685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BFC4205-9F9D-4474-A59C-8C77F232D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EED37-4079-45E1-86CF-ED6AC93D08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351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E87869E1-0D03-4AA8-9369-88D247A0F7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AB031835-A46A-467D-ABDA-BD88BDA217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4B54ED86-14B6-4420-8135-213EB64C7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F61B-3F1E-4D10-9A9B-161A6F321B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9DB885B-30A2-4BA6-8B2C-3D1E20A04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0C27B651-E871-4435-A4EE-AF785399D5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922C9FB-5663-4AEA-A457-A4975B8651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8C103-9A45-4790-B692-CB2E412D71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913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B54FD00-53BD-4E13-956E-168C18EBC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522E90-96AC-49D6-82AE-3F9AE49850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F7C3207-68B8-4151-8FA5-22BABD7F8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390C-F6D0-4CDE-A86B-43B777F842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58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DAF6D67-419F-4170-A679-5A6149B53950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>
              <a:extLst>
                <a:ext uri="{FF2B5EF4-FFF2-40B4-BE49-F238E27FC236}">
                  <a16:creationId xmlns:a16="http://schemas.microsoft.com/office/drawing/2014/main" id="{59BC772A-92B2-44F7-8934-6877B6E0A98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>
              <a:extLst>
                <a:ext uri="{FF2B5EF4-FFF2-40B4-BE49-F238E27FC236}">
                  <a16:creationId xmlns:a16="http://schemas.microsoft.com/office/drawing/2014/main" id="{CADF7F5D-0792-4D19-8D8A-E02D285AA3E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>
              <a:extLst>
                <a:ext uri="{FF2B5EF4-FFF2-40B4-BE49-F238E27FC236}">
                  <a16:creationId xmlns:a16="http://schemas.microsoft.com/office/drawing/2014/main" id="{29B8D997-BCDD-402F-93A0-D774648A703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>
              <a:extLst>
                <a:ext uri="{FF2B5EF4-FFF2-40B4-BE49-F238E27FC236}">
                  <a16:creationId xmlns:a16="http://schemas.microsoft.com/office/drawing/2014/main" id="{8B4D3B2A-57C9-4406-9076-5C8810072781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6346354D-5147-4C3A-9F0B-0DFD9D41905F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ru-RU" altLang="ru-RU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3EA77305-2061-4DD2-B715-524537DA3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4770615-2422-4C2A-9ACD-5B32D147CE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EE81DC8-6EFC-4251-BAFA-AD9E9A5BC5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20975D7B-A6B7-48F2-BDFD-68E8AE0A3B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0803485A-C8F8-4C16-836C-533D6EC634F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1" name="Rectangle 12">
            <a:extLst>
              <a:ext uri="{FF2B5EF4-FFF2-40B4-BE49-F238E27FC236}">
                <a16:creationId xmlns:a16="http://schemas.microsoft.com/office/drawing/2014/main" id="{CEE8C59F-313B-4F24-8DDE-5811E262D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>
            <a:extLst>
              <a:ext uri="{FF2B5EF4-FFF2-40B4-BE49-F238E27FC236}">
                <a16:creationId xmlns:a16="http://schemas.microsoft.com/office/drawing/2014/main" id="{6BAE82DE-BE06-4777-A598-1F20AAE53F3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938" y="2214563"/>
            <a:ext cx="7772400" cy="1933575"/>
          </a:xfrm>
        </p:spPr>
        <p:txBody>
          <a:bodyPr/>
          <a:lstStyle/>
          <a:p>
            <a:pPr algn="ctr" eaLnBrk="1" hangingPunct="1"/>
            <a:r>
              <a:rPr lang="ru-RU" altLang="ru-RU" sz="3200" b="1">
                <a:solidFill>
                  <a:srgbClr val="92D050"/>
                </a:solidFill>
              </a:rPr>
              <a:t>Тема инновационного проекта – </a:t>
            </a:r>
            <a:br>
              <a:rPr lang="ru-RU" altLang="ru-RU" sz="3200" b="1">
                <a:solidFill>
                  <a:srgbClr val="92D050"/>
                </a:solidFill>
              </a:rPr>
            </a:br>
            <a:r>
              <a:rPr lang="ru-RU" altLang="ru-RU" sz="3200">
                <a:solidFill>
                  <a:srgbClr val="00467A"/>
                </a:solidFill>
              </a:rPr>
              <a:t>«Использование возможностей информационно-библиотечного центра сельской школы для развития культуры смыслового чтения обучающихся»</a:t>
            </a:r>
          </a:p>
        </p:txBody>
      </p:sp>
      <p:sp>
        <p:nvSpPr>
          <p:cNvPr id="14339" name="Rectangle 6">
            <a:extLst>
              <a:ext uri="{FF2B5EF4-FFF2-40B4-BE49-F238E27FC236}">
                <a16:creationId xmlns:a16="http://schemas.microsoft.com/office/drawing/2014/main" id="{875D54CD-404E-4488-A7DB-4DBE4DA1B6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750" y="4572000"/>
            <a:ext cx="8186738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Юридический адрес: 456880, Челябинская область, Аргаяшский муниципальный район,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 с. Аргаяш, ул. Комсомольская, 29.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400"/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	Почтовый адрес и место нахождения: 456880, Челябинская область, Аргаяшский муниципальный район, с. Аргаяш, ул. комсомольская, 29.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	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Контактный телефон организации: 8 (351-31) 2-17-58.</a:t>
            </a:r>
          </a:p>
        </p:txBody>
      </p:sp>
      <p:sp>
        <p:nvSpPr>
          <p:cNvPr id="14340" name="Прямоугольник 3">
            <a:extLst>
              <a:ext uri="{FF2B5EF4-FFF2-40B4-BE49-F238E27FC236}">
                <a16:creationId xmlns:a16="http://schemas.microsoft.com/office/drawing/2014/main" id="{C4150F14-3A64-47D2-BD0E-2EC56D670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428625"/>
            <a:ext cx="79295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Муниципальное общеобразовательное учреждение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Аргаяшская средняя общеобразовательная школа №2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(МОУ Аргаяшская СОШ №2).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077E7A0-A6A3-499F-B047-5C9BBE665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500063"/>
            <a:ext cx="8001000" cy="1143000"/>
          </a:xfrm>
        </p:spPr>
        <p:txBody>
          <a:bodyPr/>
          <a:lstStyle/>
          <a:p>
            <a:pPr eaLnBrk="1" hangingPunct="1"/>
            <a:r>
              <a:rPr lang="ru-RU" altLang="ru-RU" sz="2800" b="1">
                <a:solidFill>
                  <a:srgbClr val="00467A"/>
                </a:solidFill>
              </a:rPr>
              <a:t>Планируемые результаты деятельности РИП на 2018 г: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F379786-36DC-4C1A-A479-93179BB6E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857375"/>
            <a:ext cx="8229600" cy="4530725"/>
          </a:xfrm>
        </p:spPr>
        <p:txBody>
          <a:bodyPr/>
          <a:lstStyle/>
          <a:p>
            <a:pPr eaLnBrk="1" hangingPunct="1"/>
            <a:r>
              <a:rPr lang="ru-RU" altLang="ru-RU" sz="1600"/>
              <a:t>Отвечающий современным требованиям школьный ИБЦ, имеющий в своем составе: абонемент, читальный зал, справочно-библиографический отдел, учебно-методический отдел, медиатеку;</a:t>
            </a:r>
          </a:p>
          <a:p>
            <a:pPr eaLnBrk="1" hangingPunct="1"/>
            <a:r>
              <a:rPr lang="ru-RU" altLang="ru-RU" sz="1600"/>
              <a:t>Владение педагогом - библиатекарем и педагогами школы (не менее 75% от общего количества педагогов) современными подходами и стратегиями смыслового чтения);</a:t>
            </a:r>
          </a:p>
          <a:p>
            <a:pPr eaLnBrk="1" hangingPunct="1"/>
            <a:r>
              <a:rPr lang="ru-RU" altLang="ru-RU" sz="1600"/>
              <a:t>Пополнение книжного фонда школьного ИБЦ, увеличение в нем удельного веса художественной, научной и методической  литературы, цифровых образовательных ресурсов и периодических изданий;</a:t>
            </a:r>
          </a:p>
          <a:p>
            <a:pPr eaLnBrk="1" hangingPunct="1"/>
            <a:r>
              <a:rPr lang="ru-RU" altLang="ru-RU" sz="1600"/>
              <a:t>Качественный высокоскоростной доступ ИБЦ к сети Интернет;</a:t>
            </a:r>
          </a:p>
          <a:p>
            <a:pPr eaLnBrk="1" hangingPunct="1"/>
            <a:r>
              <a:rPr lang="ru-RU" altLang="ru-RU" sz="1600"/>
              <a:t>Наличие сайта ИБЦ;</a:t>
            </a:r>
          </a:p>
          <a:p>
            <a:pPr eaLnBrk="1" hangingPunct="1"/>
            <a:r>
              <a:rPr lang="ru-RU" altLang="ru-RU" sz="1600"/>
              <a:t>Положительная динамика уровня сформированности культуры смыслового чтения обучающихся(по данным диагностики);</a:t>
            </a:r>
          </a:p>
          <a:p>
            <a:pPr eaLnBrk="1" hangingPunct="1"/>
            <a:r>
              <a:rPr lang="ru-RU" altLang="ru-RU" sz="1600"/>
              <a:t>Положительная динамика уровня удовлетворенности участников образовательного процесса качеством предоставляемой ИБЦ информации и услуг;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>
            <a:extLst>
              <a:ext uri="{FF2B5EF4-FFF2-40B4-BE49-F238E27FC236}">
                <a16:creationId xmlns:a16="http://schemas.microsoft.com/office/drawing/2014/main" id="{82D14017-1898-493B-9107-3C5C878B16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2938" y="2214563"/>
            <a:ext cx="7772400" cy="1933575"/>
          </a:xfrm>
        </p:spPr>
        <p:txBody>
          <a:bodyPr/>
          <a:lstStyle/>
          <a:p>
            <a:pPr algn="ctr" eaLnBrk="1" hangingPunct="1"/>
            <a:r>
              <a:rPr lang="ru-RU" altLang="ru-RU" sz="3200" b="1">
                <a:solidFill>
                  <a:srgbClr val="92D050"/>
                </a:solidFill>
              </a:rPr>
              <a:t>Тема инновационного проекта – </a:t>
            </a:r>
            <a:br>
              <a:rPr lang="ru-RU" altLang="ru-RU" sz="3200" b="1">
                <a:solidFill>
                  <a:srgbClr val="92D050"/>
                </a:solidFill>
              </a:rPr>
            </a:br>
            <a:r>
              <a:rPr lang="ru-RU" altLang="ru-RU" sz="3200">
                <a:solidFill>
                  <a:srgbClr val="00467A"/>
                </a:solidFill>
              </a:rPr>
              <a:t>«Использование возможностей информационно-библиотечного центра сельской школы для развития культуры смыслового чтения обучающихся»</a:t>
            </a:r>
          </a:p>
        </p:txBody>
      </p:sp>
      <p:sp>
        <p:nvSpPr>
          <p:cNvPr id="24579" name="Rectangle 6">
            <a:extLst>
              <a:ext uri="{FF2B5EF4-FFF2-40B4-BE49-F238E27FC236}">
                <a16:creationId xmlns:a16="http://schemas.microsoft.com/office/drawing/2014/main" id="{7D6C0A38-111B-4A64-B4F7-0F1A6EFC16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750" y="4572000"/>
            <a:ext cx="8186738" cy="17526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Юридический адрес: 456880, Челябинская область, Аргаяшский муниципальный район,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 с. Аргаяш, ул. Комсомольская, 29.</a:t>
            </a:r>
          </a:p>
          <a:p>
            <a:pPr algn="ctr" eaLnBrk="1" hangingPunct="1">
              <a:lnSpc>
                <a:spcPct val="80000"/>
              </a:lnSpc>
            </a:pPr>
            <a:endParaRPr lang="ru-RU" altLang="ru-RU" sz="1400"/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	Почтовый адрес и место нахождения: 456880, Челябинская область, Аргаяшский муниципальный район, с. Аргаяш, ул. комсомольская, 29.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	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1400"/>
              <a:t>Контактный телефон организации: 8 (351-31) 2-17-58.</a:t>
            </a:r>
          </a:p>
        </p:txBody>
      </p:sp>
      <p:sp>
        <p:nvSpPr>
          <p:cNvPr id="24580" name="Прямоугольник 3">
            <a:extLst>
              <a:ext uri="{FF2B5EF4-FFF2-40B4-BE49-F238E27FC236}">
                <a16:creationId xmlns:a16="http://schemas.microsoft.com/office/drawing/2014/main" id="{34DE8801-C89A-4BDC-932E-BE68C3F64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428625"/>
            <a:ext cx="7929562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¡"/>
              <a:defRPr sz="2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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Муниципальное общеобразовательное учреждение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Аргаяшская средняя общеобразовательная школа №2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ru-RU" sz="1800"/>
              <a:t>(МОУ Аргаяшская СОШ №2).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DEA9790-10E9-469A-95F2-4D625F4D30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785813"/>
            <a:ext cx="8229600" cy="1143000"/>
          </a:xfrm>
        </p:spPr>
        <p:txBody>
          <a:bodyPr/>
          <a:lstStyle/>
          <a:p>
            <a:pPr eaLnBrk="1" hangingPunct="1"/>
            <a:r>
              <a:rPr lang="ru-RU" altLang="ru-RU" sz="2000" b="1"/>
              <a:t>Цель </a:t>
            </a:r>
            <a:r>
              <a:rPr lang="ru-RU" altLang="ru-RU" sz="2000"/>
              <a:t>– разработать и апробировать модель информационно-библиотечного центра (далее – ИБЦ) сельской школы, обладающей функцией стимулирования развития культуры смыслового чтения обучающихся.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66CE6E7-16ED-46FF-B6BA-02681936FE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7188" y="2500313"/>
            <a:ext cx="82296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 b="1"/>
              <a:t>Задачи:</a:t>
            </a:r>
            <a:endParaRPr lang="ru-RU" altLang="ru-RU" sz="1800"/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- определить нормативно-правовые основания для создания в сельской школе ИБЦ;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- установить и научно обосновать педагогические возможности информационно-библиотечного центра сельской школы для развития культуры смыслового чтения обучающихся;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- разработать критерии и показатели сформированности культуры смыслового чтения обучающихся различных возрастных групп;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- разработать систему диагностических средств для исследования динамики развития культуры смыслового чтения обучающихся;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- разработать модель ИБЦ сельской школы, обладающего функцией стимулирования развития культуры смыслового чтения обучающихся;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/>
              <a:t>- внедрить модель ИБЦ сельской школы, обладающей функцией стимулирования развития культуры смыслового чтения обучающихся в образовательную практику МОУ Аргаяшской СОШ №2.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47B7326A-C7A1-457B-BBE1-332059E62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142875"/>
            <a:ext cx="8229600" cy="6394450"/>
          </a:xfrm>
        </p:spPr>
        <p:txBody>
          <a:bodyPr/>
          <a:lstStyle/>
          <a:p>
            <a:pPr eaLnBrk="1" hangingPunct="1"/>
            <a:r>
              <a:rPr lang="ru-RU" altLang="ru-RU" sz="3400"/>
              <a:t>	</a:t>
            </a:r>
            <a:r>
              <a:rPr lang="ru-RU" altLang="ru-RU" sz="2000" b="1">
                <a:solidFill>
                  <a:srgbClr val="00467A"/>
                </a:solidFill>
              </a:rPr>
              <a:t>Отличительные особенности информационно-библиотечного центра МОУ Аргаяшской СОШ №2:</a:t>
            </a:r>
            <a:br>
              <a:rPr lang="ru-RU" altLang="ru-RU" sz="2000" b="1"/>
            </a:br>
            <a:r>
              <a:rPr lang="ru-RU" altLang="ru-RU" sz="2000"/>
              <a:t>- упор в содержании образовательной, информационной и культурно-воспитательной деятельности на краеведческую, патриотическую тематику;</a:t>
            </a:r>
            <a:br>
              <a:rPr lang="ru-RU" altLang="ru-RU" sz="2000"/>
            </a:br>
            <a:r>
              <a:rPr lang="ru-RU" altLang="ru-RU" sz="2000"/>
              <a:t>- активное вовлечение в образовательный процесс жителей села, в котором расположена школа;</a:t>
            </a:r>
            <a:br>
              <a:rPr lang="ru-RU" altLang="ru-RU" sz="2000"/>
            </a:br>
            <a:r>
              <a:rPr lang="ru-RU" altLang="ru-RU" sz="2000"/>
              <a:t>- выдвижение на передний план индивидуальной работы с читателями, создание для них теплой и комфортной атмосферы.</a:t>
            </a:r>
            <a:br>
              <a:rPr lang="ru-RU" altLang="ru-RU" sz="2000"/>
            </a:br>
            <a:br>
              <a:rPr lang="ru-RU" altLang="ru-RU" sz="2000"/>
            </a:br>
            <a:r>
              <a:rPr lang="ru-RU" altLang="ru-RU" sz="2000"/>
              <a:t>	</a:t>
            </a:r>
            <a:r>
              <a:rPr lang="ru-RU" altLang="ru-RU" sz="2000" b="1">
                <a:solidFill>
                  <a:srgbClr val="00467A"/>
                </a:solidFill>
              </a:rPr>
              <a:t>Основные направления деятельности региональной инновационной площадки (в соответствии с календарным планом работы на 2018 год): </a:t>
            </a:r>
            <a:br>
              <a:rPr lang="ru-RU" altLang="ru-RU" sz="2000"/>
            </a:br>
            <a:r>
              <a:rPr lang="ru-RU" altLang="ru-RU" sz="2000"/>
              <a:t>1. Разработка и апробация механизмов реализации РИП, создание внутриорганизационных условий.</a:t>
            </a:r>
            <a:br>
              <a:rPr lang="ru-RU" altLang="ru-RU" sz="2000"/>
            </a:br>
            <a:r>
              <a:rPr lang="ru-RU" altLang="ru-RU" sz="2000"/>
              <a:t>2.</a:t>
            </a:r>
            <a:r>
              <a:rPr lang="ru-RU" altLang="ru-RU" sz="2400"/>
              <a:t> </a:t>
            </a:r>
            <a:r>
              <a:rPr lang="ru-RU" altLang="ru-RU" sz="2000"/>
              <a:t>Мероприятия для обучающихся в рамках реализации РИП.</a:t>
            </a:r>
            <a:br>
              <a:rPr lang="ru-RU" altLang="ru-RU" sz="2000"/>
            </a:br>
            <a:r>
              <a:rPr lang="ru-RU" altLang="ru-RU" sz="2000"/>
              <a:t>3. Обобщение и распространение положительного опыта на региональном и федеральном уровнях.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534E68F-F588-41F7-AF4D-2EBCC6EE2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400" b="1">
                <a:solidFill>
                  <a:srgbClr val="00467A"/>
                </a:solidFill>
              </a:rPr>
              <a:t>Разработка и апробация механизмов реализации региональной инновационной площадки, создание внутриорганизационных условий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088D865-7835-4E19-BF59-32C65693FF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714500"/>
            <a:ext cx="8229600" cy="4530725"/>
          </a:xfrm>
        </p:spPr>
        <p:txBody>
          <a:bodyPr/>
          <a:lstStyle/>
          <a:p>
            <a:pPr marL="609600" indent="-434975" eaLnBrk="1" hangingPunct="1">
              <a:buFont typeface="Wingdings" panose="05000000000000000000" pitchFamily="2" charset="2"/>
              <a:buChar char="q"/>
            </a:pPr>
            <a:r>
              <a:rPr lang="ru-RU" altLang="ru-RU" sz="2000"/>
              <a:t>Разработка модели информационно-библиотечного центра сельской школы, обладающего функцией стимулирования развития культуры смыслового чтения обучающихся.</a:t>
            </a:r>
          </a:p>
          <a:p>
            <a:pPr marL="609600" indent="-434975" eaLnBrk="1" hangingPunct="1">
              <a:buFont typeface="Wingdings" panose="05000000000000000000" pitchFamily="2" charset="2"/>
              <a:buChar char="q"/>
            </a:pPr>
            <a:r>
              <a:rPr lang="ru-RU" altLang="ru-RU" sz="2000"/>
              <a:t>Осуществление комплекса работ по: а) техническому оснащению ИБЦ; б) укреплению ресурсной базы ИБЦ; в) развитию электронных баз данных учебных фондов. </a:t>
            </a:r>
          </a:p>
          <a:p>
            <a:pPr marL="609600" indent="-434975" eaLnBrk="1" hangingPunct="1">
              <a:buFont typeface="Wingdings" panose="05000000000000000000" pitchFamily="2" charset="2"/>
              <a:buChar char="q"/>
            </a:pPr>
            <a:r>
              <a:rPr lang="ru-RU" altLang="ru-RU" sz="2000"/>
              <a:t>Разработка диагностической системы для изучения динамики развития культуры смыслового чтения обучающихся.</a:t>
            </a:r>
            <a:r>
              <a:rPr lang="ru-RU" altLang="ru-RU"/>
              <a:t> </a:t>
            </a:r>
          </a:p>
          <a:p>
            <a:pPr marL="609600" indent="-434975" eaLnBrk="1" hangingPunct="1">
              <a:buFont typeface="Wingdings" panose="05000000000000000000" pitchFamily="2" charset="2"/>
              <a:buChar char="q"/>
            </a:pPr>
            <a:r>
              <a:rPr lang="ru-RU" altLang="ru-RU" sz="2000"/>
              <a:t>Организация постоянно действующего семинара для педагогов школы «Современные стратегии чтения. Опыт, практика».</a:t>
            </a:r>
          </a:p>
          <a:p>
            <a:pPr marL="609600" indent="-434975" eaLnBrk="1" hangingPunct="1">
              <a:buFont typeface="Wingdings" panose="05000000000000000000" pitchFamily="2" charset="2"/>
              <a:buChar char="q"/>
            </a:pPr>
            <a:r>
              <a:rPr lang="ru-RU" altLang="ru-RU" sz="2000"/>
              <a:t>Подготовка и проведение метапредметного дня «Книга и наука».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>
            <a:extLst>
              <a:ext uri="{FF2B5EF4-FFF2-40B4-BE49-F238E27FC236}">
                <a16:creationId xmlns:a16="http://schemas.microsoft.com/office/drawing/2014/main" id="{0B0BADBB-03B5-4362-8899-2E7576C1FD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" y="357188"/>
            <a:ext cx="9001125" cy="774700"/>
          </a:xfrm>
        </p:spPr>
        <p:txBody>
          <a:bodyPr/>
          <a:lstStyle/>
          <a:p>
            <a:pPr algn="ctr" eaLnBrk="1" hangingPunct="1"/>
            <a:r>
              <a:rPr lang="ru-RU" altLang="ru-RU" sz="2500" b="1">
                <a:solidFill>
                  <a:srgbClr val="00467A"/>
                </a:solidFill>
              </a:rPr>
              <a:t>Зоны информационно-библиотечного центра школы</a:t>
            </a:r>
          </a:p>
        </p:txBody>
      </p:sp>
      <p:grpSp>
        <p:nvGrpSpPr>
          <p:cNvPr id="18435" name="Group 8">
            <a:extLst>
              <a:ext uri="{FF2B5EF4-FFF2-40B4-BE49-F238E27FC236}">
                <a16:creationId xmlns:a16="http://schemas.microsoft.com/office/drawing/2014/main" id="{C5364C3C-08AC-4547-B65A-0E47F3F072A0}"/>
              </a:ext>
            </a:extLst>
          </p:cNvPr>
          <p:cNvGrpSpPr>
            <a:grpSpLocks/>
          </p:cNvGrpSpPr>
          <p:nvPr/>
        </p:nvGrpSpPr>
        <p:grpSpPr bwMode="auto">
          <a:xfrm>
            <a:off x="1214438" y="928688"/>
            <a:ext cx="6286500" cy="5414962"/>
            <a:chOff x="2585" y="1824"/>
            <a:chExt cx="6896" cy="6602"/>
          </a:xfrm>
        </p:grpSpPr>
        <p:sp>
          <p:nvSpPr>
            <p:cNvPr id="18443" name="Oval 9">
              <a:extLst>
                <a:ext uri="{FF2B5EF4-FFF2-40B4-BE49-F238E27FC236}">
                  <a16:creationId xmlns:a16="http://schemas.microsoft.com/office/drawing/2014/main" id="{CD7A85DA-A06C-4629-B649-D5D9BC627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5" y="3985"/>
              <a:ext cx="1976" cy="195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467A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44" name="Text Box 10">
              <a:extLst>
                <a:ext uri="{FF2B5EF4-FFF2-40B4-BE49-F238E27FC236}">
                  <a16:creationId xmlns:a16="http://schemas.microsoft.com/office/drawing/2014/main" id="{16DB55EF-EE53-4E4C-B5D3-98CA5794C9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87" y="4681"/>
              <a:ext cx="1412" cy="55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2600" b="1">
                  <a:solidFill>
                    <a:srgbClr val="00467A"/>
                  </a:solidFill>
                </a:rPr>
                <a:t>ИБЦ</a:t>
              </a:r>
              <a:endParaRPr lang="ru-RU" altLang="ru-RU" sz="1800">
                <a:solidFill>
                  <a:srgbClr val="00467A"/>
                </a:solidFill>
              </a:endParaRPr>
            </a:p>
          </p:txBody>
        </p:sp>
        <p:sp>
          <p:nvSpPr>
            <p:cNvPr id="18445" name="Oval 11">
              <a:extLst>
                <a:ext uri="{FF2B5EF4-FFF2-40B4-BE49-F238E27FC236}">
                  <a16:creationId xmlns:a16="http://schemas.microsoft.com/office/drawing/2014/main" id="{71057175-E37A-417B-BAA2-EFB127AA1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9" y="1824"/>
              <a:ext cx="1724" cy="165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46" name="Text Box 12">
              <a:extLst>
                <a:ext uri="{FF2B5EF4-FFF2-40B4-BE49-F238E27FC236}">
                  <a16:creationId xmlns:a16="http://schemas.microsoft.com/office/drawing/2014/main" id="{D3066A42-417C-461C-A0E5-E230EBE7F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9" y="2172"/>
              <a:ext cx="1411" cy="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Начальная школа – читательские уголки</a:t>
              </a:r>
              <a:endParaRPr lang="ru-RU" altLang="ru-RU" sz="1800"/>
            </a:p>
          </p:txBody>
        </p:sp>
        <p:sp>
          <p:nvSpPr>
            <p:cNvPr id="18447" name="Oval 13">
              <a:extLst>
                <a:ext uri="{FF2B5EF4-FFF2-40B4-BE49-F238E27FC236}">
                  <a16:creationId xmlns:a16="http://schemas.microsoft.com/office/drawing/2014/main" id="{857F1401-E0E6-49F2-8F9B-6FA098EC2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2" y="2434"/>
              <a:ext cx="1836" cy="181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48" name="Text Box 14">
              <a:extLst>
                <a:ext uri="{FF2B5EF4-FFF2-40B4-BE49-F238E27FC236}">
                  <a16:creationId xmlns:a16="http://schemas.microsoft.com/office/drawing/2014/main" id="{53DADE85-780E-4123-8C2B-FBD827E5BA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65" y="2695"/>
              <a:ext cx="1411" cy="1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Ресурсный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центр – зона хранения информации</a:t>
              </a:r>
              <a:endParaRPr lang="ru-RU" altLang="ru-RU" sz="1800"/>
            </a:p>
          </p:txBody>
        </p:sp>
        <p:sp>
          <p:nvSpPr>
            <p:cNvPr id="18449" name="Oval 15">
              <a:extLst>
                <a:ext uri="{FF2B5EF4-FFF2-40B4-BE49-F238E27FC236}">
                  <a16:creationId xmlns:a16="http://schemas.microsoft.com/office/drawing/2014/main" id="{730A1EF1-4EDC-49E5-95E5-6E3ABDF0F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6" y="4263"/>
              <a:ext cx="1835" cy="19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50" name="Text Box 16">
              <a:extLst>
                <a:ext uri="{FF2B5EF4-FFF2-40B4-BE49-F238E27FC236}">
                  <a16:creationId xmlns:a16="http://schemas.microsoft.com/office/drawing/2014/main" id="{0FBFEB67-8E1A-450E-A04C-101080B260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28" y="4698"/>
              <a:ext cx="1318" cy="10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Кабинет информатики – зона проектной деятельности</a:t>
              </a:r>
              <a:endParaRPr lang="ru-RU" altLang="ru-RU" sz="1800"/>
            </a:p>
          </p:txBody>
        </p:sp>
        <p:sp>
          <p:nvSpPr>
            <p:cNvPr id="18451" name="Oval 17">
              <a:extLst>
                <a:ext uri="{FF2B5EF4-FFF2-40B4-BE49-F238E27FC236}">
                  <a16:creationId xmlns:a16="http://schemas.microsoft.com/office/drawing/2014/main" id="{C4A7CB1A-AF18-4F69-A659-F08A9DFAB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73" y="6092"/>
              <a:ext cx="1834" cy="18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52" name="Text Box 18">
              <a:extLst>
                <a:ext uri="{FF2B5EF4-FFF2-40B4-BE49-F238E27FC236}">
                  <a16:creationId xmlns:a16="http://schemas.microsoft.com/office/drawing/2014/main" id="{594ED605-E399-4A62-8128-3E418D148A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0" y="6440"/>
              <a:ext cx="1553" cy="9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Методический кабинет – зона методической работы</a:t>
              </a:r>
              <a:endParaRPr lang="ru-RU" altLang="ru-RU" sz="1800"/>
            </a:p>
          </p:txBody>
        </p:sp>
        <p:sp>
          <p:nvSpPr>
            <p:cNvPr id="18453" name="Oval 19">
              <a:extLst>
                <a:ext uri="{FF2B5EF4-FFF2-40B4-BE49-F238E27FC236}">
                  <a16:creationId xmlns:a16="http://schemas.microsoft.com/office/drawing/2014/main" id="{77DA9102-68AB-4191-8E24-CC39B3866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4" y="6614"/>
              <a:ext cx="1835" cy="18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54" name="Text Box 20">
              <a:extLst>
                <a:ext uri="{FF2B5EF4-FFF2-40B4-BE49-F238E27FC236}">
                  <a16:creationId xmlns:a16="http://schemas.microsoft.com/office/drawing/2014/main" id="{6EA65B11-C24C-43BC-BD6E-EF512ECF5C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1" y="7050"/>
              <a:ext cx="1553" cy="9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Кабинет литературы – зона творческих встреч</a:t>
              </a:r>
              <a:endParaRPr lang="ru-RU" altLang="ru-RU" sz="1800"/>
            </a:p>
          </p:txBody>
        </p:sp>
        <p:sp>
          <p:nvSpPr>
            <p:cNvPr id="18455" name="Oval 21">
              <a:extLst>
                <a:ext uri="{FF2B5EF4-FFF2-40B4-BE49-F238E27FC236}">
                  <a16:creationId xmlns:a16="http://schemas.microsoft.com/office/drawing/2014/main" id="{AB117D83-B519-42E4-AE42-27F7E7351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0" y="5830"/>
              <a:ext cx="1835" cy="18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56" name="Text Box 22">
              <a:extLst>
                <a:ext uri="{FF2B5EF4-FFF2-40B4-BE49-F238E27FC236}">
                  <a16:creationId xmlns:a16="http://schemas.microsoft.com/office/drawing/2014/main" id="{63344697-E6DA-4036-9B90-3C1B52E86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7" y="6266"/>
              <a:ext cx="1553" cy="9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Кабинет технологии – творческая мастерская</a:t>
              </a:r>
              <a:endParaRPr lang="ru-RU" altLang="ru-RU" sz="1800"/>
            </a:p>
          </p:txBody>
        </p:sp>
        <p:sp>
          <p:nvSpPr>
            <p:cNvPr id="18457" name="Oval 23">
              <a:extLst>
                <a:ext uri="{FF2B5EF4-FFF2-40B4-BE49-F238E27FC236}">
                  <a16:creationId xmlns:a16="http://schemas.microsoft.com/office/drawing/2014/main" id="{3D007E97-3BCB-41BE-A637-D56F5CE087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5" y="4176"/>
              <a:ext cx="1835" cy="181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58" name="Text Box 24">
              <a:extLst>
                <a:ext uri="{FF2B5EF4-FFF2-40B4-BE49-F238E27FC236}">
                  <a16:creationId xmlns:a16="http://schemas.microsoft.com/office/drawing/2014/main" id="{A10E7954-87A5-4B8B-BE17-0EA4B34C8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0" y="4524"/>
              <a:ext cx="1412" cy="10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Актовый зал – духовно-нравственное воспитание</a:t>
              </a:r>
              <a:endParaRPr lang="ru-RU" altLang="ru-RU" sz="1800"/>
            </a:p>
          </p:txBody>
        </p:sp>
        <p:sp>
          <p:nvSpPr>
            <p:cNvPr id="18459" name="Oval 25">
              <a:extLst>
                <a:ext uri="{FF2B5EF4-FFF2-40B4-BE49-F238E27FC236}">
                  <a16:creationId xmlns:a16="http://schemas.microsoft.com/office/drawing/2014/main" id="{7D43AA48-8B67-43F3-B896-352DF606CD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2172"/>
              <a:ext cx="1975" cy="19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ru-RU" altLang="ru-RU" sz="1800"/>
            </a:p>
          </p:txBody>
        </p:sp>
        <p:sp>
          <p:nvSpPr>
            <p:cNvPr id="18460" name="Text Box 26">
              <a:extLst>
                <a:ext uri="{FF2B5EF4-FFF2-40B4-BE49-F238E27FC236}">
                  <a16:creationId xmlns:a16="http://schemas.microsoft.com/office/drawing/2014/main" id="{DF5256EF-E0FB-41FB-B1E7-E3E95BCC4B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2" y="2608"/>
              <a:ext cx="1553" cy="1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¡"/>
                <a:defRPr sz="2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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ru-RU" altLang="ru-RU" sz="1200"/>
                <a:t>Школьный музей – гражданско-патриотическое воспитание</a:t>
              </a:r>
              <a:endParaRPr lang="ru-RU" altLang="ru-RU" sz="1800"/>
            </a:p>
          </p:txBody>
        </p:sp>
        <p:sp>
          <p:nvSpPr>
            <p:cNvPr id="18461" name="AutoShape 27">
              <a:extLst>
                <a:ext uri="{FF2B5EF4-FFF2-40B4-BE49-F238E27FC236}">
                  <a16:creationId xmlns:a16="http://schemas.microsoft.com/office/drawing/2014/main" id="{2DAA68C8-BEB0-4B80-869D-EDE58C319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0" y="4872"/>
              <a:ext cx="549" cy="52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4 w 21600"/>
                <a:gd name="T13" fmla="*/ 5410 h 21600"/>
                <a:gd name="T14" fmla="*/ 18925 w 21600"/>
                <a:gd name="T15" fmla="*/ 1619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2" name="AutoShape 28">
              <a:extLst>
                <a:ext uri="{FF2B5EF4-FFF2-40B4-BE49-F238E27FC236}">
                  <a16:creationId xmlns:a16="http://schemas.microsoft.com/office/drawing/2014/main" id="{32DE27E8-DC32-4E7F-91CB-06F29C28A3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5820" y="3535"/>
              <a:ext cx="505" cy="3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9 w 21600"/>
                <a:gd name="T13" fmla="*/ 5400 h 21600"/>
                <a:gd name="T14" fmla="*/ 18905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AutoShape 29">
              <a:extLst>
                <a:ext uri="{FF2B5EF4-FFF2-40B4-BE49-F238E27FC236}">
                  <a16:creationId xmlns:a16="http://schemas.microsoft.com/office/drawing/2014/main" id="{32AC6A1C-322C-4C66-907C-D793482415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772879">
              <a:off x="6827" y="3936"/>
              <a:ext cx="529" cy="55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48 w 21600"/>
                <a:gd name="T13" fmla="*/ 5390 h 21600"/>
                <a:gd name="T14" fmla="*/ 18905 w 21600"/>
                <a:gd name="T15" fmla="*/ 162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4" name="AutoShape 30">
              <a:extLst>
                <a:ext uri="{FF2B5EF4-FFF2-40B4-BE49-F238E27FC236}">
                  <a16:creationId xmlns:a16="http://schemas.microsoft.com/office/drawing/2014/main" id="{7160633A-E987-4FCA-B16B-D0C1E3FDB09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065490">
              <a:off x="6777" y="5656"/>
              <a:ext cx="696" cy="5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52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AutoShape 31">
              <a:extLst>
                <a:ext uri="{FF2B5EF4-FFF2-40B4-BE49-F238E27FC236}">
                  <a16:creationId xmlns:a16="http://schemas.microsoft.com/office/drawing/2014/main" id="{E646A2FE-F3E7-4AFC-9D8E-0A0B87E842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745" y="6049"/>
              <a:ext cx="679" cy="4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2 w 21600"/>
                <a:gd name="T13" fmla="*/ 5400 h 21600"/>
                <a:gd name="T14" fmla="*/ 18896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AutoShape 32">
              <a:extLst>
                <a:ext uri="{FF2B5EF4-FFF2-40B4-BE49-F238E27FC236}">
                  <a16:creationId xmlns:a16="http://schemas.microsoft.com/office/drawing/2014/main" id="{2E8EC7EF-3EAA-49DD-88FD-FADEA381F8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094163">
              <a:off x="4706" y="5563"/>
              <a:ext cx="520" cy="56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6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AutoShape 33">
              <a:extLst>
                <a:ext uri="{FF2B5EF4-FFF2-40B4-BE49-F238E27FC236}">
                  <a16:creationId xmlns:a16="http://schemas.microsoft.com/office/drawing/2014/main" id="{76999E3E-F37F-4FA2-A004-D56A22B034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672262">
              <a:off x="4464" y="4792"/>
              <a:ext cx="627" cy="4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6 w 21600"/>
                <a:gd name="T13" fmla="*/ 5426 h 21600"/>
                <a:gd name="T14" fmla="*/ 18878 w 21600"/>
                <a:gd name="T15" fmla="*/ 1622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AutoShape 34">
              <a:extLst>
                <a:ext uri="{FF2B5EF4-FFF2-40B4-BE49-F238E27FC236}">
                  <a16:creationId xmlns:a16="http://schemas.microsoft.com/office/drawing/2014/main" id="{2283C98C-EF3B-4B7C-AE08-BFE7A16243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668200">
              <a:off x="4808" y="3712"/>
              <a:ext cx="672" cy="49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467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7201" name="Picture 33">
            <a:extLst>
              <a:ext uri="{FF2B5EF4-FFF2-40B4-BE49-F238E27FC236}">
                <a16:creationId xmlns:a16="http://schemas.microsoft.com/office/drawing/2014/main" id="{F0465BEF-0239-4D44-B51E-CD8084FA8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1000108"/>
            <a:ext cx="1735531" cy="11570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02" name="Picture 34">
            <a:extLst>
              <a:ext uri="{FF2B5EF4-FFF2-40B4-BE49-F238E27FC236}">
                <a16:creationId xmlns:a16="http://schemas.microsoft.com/office/drawing/2014/main" id="{11E14E8C-F4E3-49A3-B7BB-7F9C5FBFF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0" y="857232"/>
            <a:ext cx="2164145" cy="1442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03" name="Picture 35">
            <a:extLst>
              <a:ext uri="{FF2B5EF4-FFF2-40B4-BE49-F238E27FC236}">
                <a16:creationId xmlns:a16="http://schemas.microsoft.com/office/drawing/2014/main" id="{E5703786-08D0-4B78-9117-17144B36C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00240"/>
            <a:ext cx="1571636" cy="13976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04" name="Picture 36">
            <a:extLst>
              <a:ext uri="{FF2B5EF4-FFF2-40B4-BE49-F238E27FC236}">
                <a16:creationId xmlns:a16="http://schemas.microsoft.com/office/drawing/2014/main" id="{66ABA7FE-734F-4872-8ECC-E322BBE2C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58" y="2571744"/>
            <a:ext cx="1428728" cy="2143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05" name="Picture 37">
            <a:extLst>
              <a:ext uri="{FF2B5EF4-FFF2-40B4-BE49-F238E27FC236}">
                <a16:creationId xmlns:a16="http://schemas.microsoft.com/office/drawing/2014/main" id="{A6382D51-3901-4FED-A86A-44319F930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71942"/>
            <a:ext cx="2056992" cy="13713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06" name="Picture 38">
            <a:extLst>
              <a:ext uri="{FF2B5EF4-FFF2-40B4-BE49-F238E27FC236}">
                <a16:creationId xmlns:a16="http://schemas.microsoft.com/office/drawing/2014/main" id="{F7132591-1F5F-4F5E-A9D6-B731F7218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86623" y="5072074"/>
            <a:ext cx="2357377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207" name="Picture 39">
            <a:extLst>
              <a:ext uri="{FF2B5EF4-FFF2-40B4-BE49-F238E27FC236}">
                <a16:creationId xmlns:a16="http://schemas.microsoft.com/office/drawing/2014/main" id="{6C8D6F79-CDDD-46FF-AFDD-3F7924AC2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5286388"/>
            <a:ext cx="2214578" cy="14764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>
            <a:extLst>
              <a:ext uri="{FF2B5EF4-FFF2-40B4-BE49-F238E27FC236}">
                <a16:creationId xmlns:a16="http://schemas.microsoft.com/office/drawing/2014/main" id="{1216E8CE-46E5-415A-B13C-BEE09DB9B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>
                <a:solidFill>
                  <a:srgbClr val="00467A"/>
                </a:solidFill>
              </a:rPr>
              <a:t>Эмблема и девизы проекта</a:t>
            </a:r>
          </a:p>
        </p:txBody>
      </p:sp>
      <p:sp>
        <p:nvSpPr>
          <p:cNvPr id="19459" name="Rectangle 6">
            <a:extLst>
              <a:ext uri="{FF2B5EF4-FFF2-40B4-BE49-F238E27FC236}">
                <a16:creationId xmlns:a16="http://schemas.microsoft.com/office/drawing/2014/main" id="{F225FB2C-0D0C-475A-99E1-B1FDD2F9F11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28625" y="3429000"/>
            <a:ext cx="8929688" cy="2714625"/>
          </a:xfrm>
        </p:spPr>
        <p:txBody>
          <a:bodyPr/>
          <a:lstStyle/>
          <a:p>
            <a:pPr eaLnBrk="1" hangingPunct="1"/>
            <a:r>
              <a:rPr lang="ru-RU" altLang="ru-RU" sz="2400"/>
              <a:t>«</a:t>
            </a:r>
            <a:r>
              <a:rPr lang="ru-RU" altLang="ru-RU" sz="2400" b="1"/>
              <a:t>От качества чтения – к качеству жизни – нашей и России».</a:t>
            </a:r>
          </a:p>
          <a:p>
            <a:pPr eaLnBrk="1" hangingPunct="1"/>
            <a:r>
              <a:rPr lang="ru-RU" altLang="ru-RU" sz="2400"/>
              <a:t>«Читать – мыслить, читать – чувствовать, читать – жить».</a:t>
            </a:r>
          </a:p>
          <a:p>
            <a:pPr eaLnBrk="1" hangingPunct="1"/>
            <a:r>
              <a:rPr lang="ru-RU" altLang="ru-RU" sz="2400"/>
              <a:t>«Новое поколение, выбирай чтение!»</a:t>
            </a:r>
          </a:p>
          <a:p>
            <a:pPr eaLnBrk="1" hangingPunct="1"/>
            <a:r>
              <a:rPr lang="ru-RU" altLang="ru-RU" sz="2400"/>
              <a:t>«Чтение – вот лучшее учение».</a:t>
            </a:r>
          </a:p>
          <a:p>
            <a:pPr eaLnBrk="1" hangingPunct="1"/>
            <a:r>
              <a:rPr lang="ru-RU" altLang="ru-RU" sz="2400"/>
              <a:t>«Читать – это классно!»</a:t>
            </a:r>
          </a:p>
        </p:txBody>
      </p:sp>
      <p:pic>
        <p:nvPicPr>
          <p:cNvPr id="19460" name="Picture 6">
            <a:extLst>
              <a:ext uri="{FF2B5EF4-FFF2-40B4-BE49-F238E27FC236}">
                <a16:creationId xmlns:a16="http://schemas.microsoft.com/office/drawing/2014/main" id="{2283C670-31E6-4925-8EB8-FDA35AA2A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4025" y="1143000"/>
            <a:ext cx="45624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8138C4A-D3FD-40AE-A382-44A9CC8D8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>
                <a:solidFill>
                  <a:srgbClr val="00467A"/>
                </a:solidFill>
              </a:rPr>
              <a:t>Мероприятия для обучающихся в рамках реализации РИП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F94C38E-CD90-4E8E-8C8C-CAF37FAEF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1571625"/>
            <a:ext cx="82296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1. Организация и проведение общешкольных конкурсов и акций: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а) «Самый читающий класс»,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б) «Самая читающая семья»,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в) «Конкурс чтецов»,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г) «Каникулы с книгой»,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д) «Читаем вместе».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2. Проведение апробации новых форм и технологий работы с читателями: 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а) технологии «буккроссинга», технологии создания «буктрейлеров»;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	б) методики использования мотиваторов чтения, методики популяризации чтения.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3. Разработка и реализации индивидуальных программ помощи низкомотивированным и слабочитающим детям.</a:t>
            </a:r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/>
          </a:p>
          <a:p>
            <a:pPr marL="609600" indent="-6096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4. Проведение диагностики сформированности культуры смыслового чтения обучающихся.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09FA44C-4170-4F41-8C1A-71834D2E6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BBBD3D9-1943-41F4-A2F2-D06AA6540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4DA91E55-792F-4144-A666-50A311F25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642918"/>
            <a:ext cx="3000431" cy="20003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6873033E-155B-46E5-A7F5-3DF650E13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4952902"/>
            <a:ext cx="2857555" cy="1905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0" name="Picture 6">
            <a:extLst>
              <a:ext uri="{FF2B5EF4-FFF2-40B4-BE49-F238E27FC236}">
                <a16:creationId xmlns:a16="http://schemas.microsoft.com/office/drawing/2014/main" id="{58D94DE6-28F3-42DE-840F-9DB33FAA7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642918"/>
            <a:ext cx="2786082" cy="1857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853BB407-1F58-4C12-8E8C-8478A92978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2015" y="2928934"/>
            <a:ext cx="5571985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4" name="Picture 10">
            <a:extLst>
              <a:ext uri="{FF2B5EF4-FFF2-40B4-BE49-F238E27FC236}">
                <a16:creationId xmlns:a16="http://schemas.microsoft.com/office/drawing/2014/main" id="{CD96D103-6115-4C49-BCD3-9C39ECC0D0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643182"/>
            <a:ext cx="3214710" cy="2310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6" name="Picture 12">
            <a:extLst>
              <a:ext uri="{FF2B5EF4-FFF2-40B4-BE49-F238E27FC236}">
                <a16:creationId xmlns:a16="http://schemas.microsoft.com/office/drawing/2014/main" id="{66E378EE-DE74-4AD1-9BFF-CDE207C65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1552" y="642918"/>
            <a:ext cx="3042448" cy="2028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EB231E7-5A8C-428F-A2BD-8762B21F3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800" b="1">
                <a:solidFill>
                  <a:srgbClr val="00467A"/>
                </a:solidFill>
              </a:rPr>
              <a:t>Обобщение и распространение положительного опыта на региональном и федеральном уровнях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6AD3E5D-DDFA-4CDE-989E-027A2EF08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928813"/>
            <a:ext cx="8229600" cy="4673600"/>
          </a:xfrm>
        </p:spPr>
        <p:txBody>
          <a:bodyPr/>
          <a:lstStyle/>
          <a:p>
            <a:pPr marL="609600" indent="-3365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1600"/>
              <a:t>Проведение вебинара для педагогических и руководящих работников общеобразовательных организаций Челябинской области по теме «Эффективные практики формирования у школьников культуры смыслового чтения».</a:t>
            </a:r>
          </a:p>
          <a:p>
            <a:pPr marL="609600" indent="-3365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1400"/>
              <a:t> </a:t>
            </a:r>
            <a:r>
              <a:rPr lang="ru-RU" altLang="ru-RU" sz="1600"/>
              <a:t>Проведение модульного курса для педагогических и руководящих работников общеобразовательных организаций Челябинской области теме «Методические особенности содействия школьникам в освоении стратегий успешного чтения».</a:t>
            </a:r>
          </a:p>
          <a:p>
            <a:pPr marL="609600" indent="-3365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1600"/>
              <a:t>Систематизация опыта деятельности региональной инновационной площадки. Предоставление систематизированного материала для публикации в едином научно-методическом сборнике материалов.</a:t>
            </a:r>
          </a:p>
          <a:p>
            <a:pPr marL="609600" indent="-3365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1600"/>
              <a:t>Участие в работе итоговой региональной конференции по результатам деятельности региональных инновационных площадок в 2018 году.</a:t>
            </a:r>
          </a:p>
          <a:p>
            <a:pPr marL="609600" indent="-3365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1600"/>
              <a:t>Информационное сопровождение инновационной деятельности, размещение материалов РИП на сетевой интерактивной площадке ГБОУ ДПО ЧИППКРО и на сайте школы.</a:t>
            </a:r>
          </a:p>
          <a:p>
            <a:pPr marL="609600" indent="-33655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1600"/>
              <a:t>Обобщение текущих результатов деятельности РИП в 2018 году и предоставление опыта в виде научно-прикладной статьи. Публикация статей в научных сборниках, рекомендуемых ВАК или индексируемых РИКЦ.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679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Calibri</vt:lpstr>
      <vt:lpstr>Times New Roman</vt:lpstr>
      <vt:lpstr>Водяные знаки</vt:lpstr>
      <vt:lpstr>Тема инновационного проекта –  «Использование возможностей информационно-библиотечного центра сельской школы для развития культуры смыслового чтения обучающихся»</vt:lpstr>
      <vt:lpstr>Цель – разработать и апробировать модель информационно-библиотечного центра (далее – ИБЦ) сельской школы, обладающей функцией стимулирования развития культуры смыслового чтения обучающихся.</vt:lpstr>
      <vt:lpstr> Отличительные особенности информационно-библиотечного центра МОУ Аргаяшской СОШ №2: - упор в содержании образовательной, информационной и культурно-воспитательной деятельности на краеведческую, патриотическую тематику; - активное вовлечение в образовательный процесс жителей села, в котором расположена школа; - выдвижение на передний план индивидуальной работы с читателями, создание для них теплой и комфортной атмосферы.   Основные направления деятельности региональной инновационной площадки (в соответствии с календарным планом работы на 2018 год):  1. Разработка и апробация механизмов реализации РИП, создание внутриорганизационных условий. 2. Мероприятия для обучающихся в рамках реализации РИП. 3. Обобщение и распространение положительного опыта на региональном и федеральном уровнях.</vt:lpstr>
      <vt:lpstr>Разработка и апробация механизмов реализации региональной инновационной площадки, создание внутриорганизационных условий</vt:lpstr>
      <vt:lpstr>Зоны информационно-библиотечного центра школы</vt:lpstr>
      <vt:lpstr>Эмблема и девизы проекта</vt:lpstr>
      <vt:lpstr>Мероприятия для обучающихся в рамках реализации РИП</vt:lpstr>
      <vt:lpstr>Презентация PowerPoint</vt:lpstr>
      <vt:lpstr>Обобщение и распространение положительного опыта на региональном и федеральном уровнях</vt:lpstr>
      <vt:lpstr>Планируемые результаты деятельности РИП на 2018 г:</vt:lpstr>
      <vt:lpstr>Тема инновационного проекта –  «Использование возможностей информационно-библиотечного центра сельской школы для развития культуры смыслового чтения обучающихся»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спорт_зал_нб</dc:creator>
  <cp:lastModifiedBy>Pavel A. Safronov</cp:lastModifiedBy>
  <cp:revision>34</cp:revision>
  <dcterms:created xsi:type="dcterms:W3CDTF">2018-03-15T03:23:00Z</dcterms:created>
  <dcterms:modified xsi:type="dcterms:W3CDTF">2018-03-22T21:51:10Z</dcterms:modified>
</cp:coreProperties>
</file>