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294" r:id="rId5"/>
    <p:sldId id="257" r:id="rId6"/>
    <p:sldId id="292" r:id="rId7"/>
    <p:sldId id="296" r:id="rId8"/>
    <p:sldId id="262" r:id="rId9"/>
    <p:sldId id="297" r:id="rId10"/>
    <p:sldId id="295" r:id="rId11"/>
    <p:sldId id="289" r:id="rId12"/>
    <p:sldId id="298" r:id="rId13"/>
    <p:sldId id="299" r:id="rId14"/>
    <p:sldId id="300" r:id="rId15"/>
    <p:sldId id="307" r:id="rId16"/>
    <p:sldId id="312" r:id="rId17"/>
    <p:sldId id="276" r:id="rId18"/>
    <p:sldId id="283" r:id="rId19"/>
    <p:sldId id="301" r:id="rId20"/>
    <p:sldId id="302" r:id="rId21"/>
    <p:sldId id="277" r:id="rId22"/>
    <p:sldId id="290" r:id="rId23"/>
    <p:sldId id="303" r:id="rId24"/>
    <p:sldId id="305" r:id="rId25"/>
    <p:sldId id="313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>
        <p:scale>
          <a:sx n="67" d="100"/>
          <a:sy n="67" d="100"/>
        </p:scale>
        <p:origin x="-14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AE01-A198-4FB3-967C-AF708DB2B3B9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D290-4955-439B-81F8-57BF32F4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9CD9-54C2-4D3C-8568-A447ED96AAF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A1F7-E4A0-4D24-930F-8906579DA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640D-7F2A-4D0D-B895-E75E4867075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1712-6F86-45F9-9909-2321CDB7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C31C-037D-4453-A49E-B2B4CB618B31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915B-9872-403F-96C7-0928846A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2732-9487-43A2-841E-C31EDA5D036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51EE-71F5-45E4-B0A8-80F78F081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32E5-C02F-4249-836B-769F57F855E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C14A-C0BD-4C8A-8286-AF2B460B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D35B-A57E-4C48-BD41-917385EA8CA7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4966-3206-4C5B-B18F-BECF8189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229C-2797-409A-8EE5-7E8534C1868D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80CF-C0F7-4DB8-8B3A-A2DB0CF98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36E5-2D12-401C-A3B7-E868AD06DA31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AE5-FA28-45D5-B9FC-CE4B3DFC3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4D65-4C8D-4A48-8763-0BD4438C15C6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FE38-1654-47E1-BA7E-A5DCF77E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7DF7-3111-4029-9AEE-1CAF259ABEF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F817-0F23-4CB0-A5DA-CDF4C039B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A259F-F50C-4FA0-81EA-5054FB011ABD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926520-DBBD-4244-9930-E5072FAA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6;&#1086;&#1074;&#1086;&#1083;&#1100;&#1089;&#1090;&#1074;&#1077;&#1085;&#1085;&#1072;&#1103;%20&#1087;&#1088;&#1086;&#1073;&#1083;&#1077;&#1084;&#1072;.ppt" TargetMode="External"/><Relationship Id="rId2" Type="http://schemas.openxmlformats.org/officeDocument/2006/relationships/hyperlink" Target="Zapasov_pityevoy_vody_ne_khvatit_chtoby_obespechi%20(1).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91;&#1088;&#1086;&#1082;\&#1040;&#1074;&#1072;&#1090;&#1072;&#1088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87;&#1088;&#1086;&#1073;&#1083;&#1077;&#1084;&#1072;%20&#1088;&#1077;&#1089;&#1091;&#1088;&#1089;&#1086;&#1074;.p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101;&#1082;&#1086;&#1083;&#1086;&#1075;&#1080;&#1095;&#1077;&#1089;&#1082;&#1072;&#1103;%20&#1087;&#1088;&#1086;&#1073;&#1083;&#1077;&#1084;&#1072;.ppt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2;&#1086;&#1085;&#1086;&#1084;&#1080;&#1082;&#1072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101;&#1082;&#1086;&#1085;&#1086;&#1084;&#1080;&#1095;&#1077;&#1089;&#1082;&#1072;&#1103;%20&#1086;&#1090;&#1089;&#1090;&#1072;&#1083;&#1086;&#1089;&#1090;&#1100;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8;&#1088;&#1086;&#1088;&#1080;&#1079;&#1084;.ppt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3;&#1086;&#1073;&#1072;&#1083;&#1100;&#1085;&#1099;&#1077;%20&#1087;&#1088;&#1086;&#1073;&#1083;&#1077;&#1084;&#1099;%20&#1095;&#1077;&#1083;&#1086;&#1074;&#1077;&#1095;&#1077;&#1089;&#1090;&#1074;&#1072;%20(18)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459811"/>
            <a:ext cx="2448272" cy="408623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Цель урока:</a:t>
            </a:r>
            <a:endParaRPr lang="ru-RU" b="1" dirty="0"/>
          </a:p>
        </p:txBody>
      </p:sp>
      <p:sp>
        <p:nvSpPr>
          <p:cNvPr id="3078" name="Прямоугольник 12"/>
          <p:cNvSpPr>
            <a:spLocks noChangeArrowheads="1"/>
          </p:cNvSpPr>
          <p:nvPr/>
        </p:nvSpPr>
        <p:spPr bwMode="auto">
          <a:xfrm>
            <a:off x="3276600" y="1171575"/>
            <a:ext cx="57229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>
                <a:latin typeface="Bookman Old Style" pitchFamily="18" charset="0"/>
              </a:rPr>
              <a:t>Охарактеризовать сущность понятия «глобальные проблемы современности», проанализировать причины возникновения проблем и раскрыть основные пути их решения</a:t>
            </a:r>
          </a:p>
        </p:txBody>
      </p:sp>
      <p:sp>
        <p:nvSpPr>
          <p:cNvPr id="3079" name="Прямоугольник 14"/>
          <p:cNvSpPr>
            <a:spLocks noChangeArrowheads="1"/>
          </p:cNvSpPr>
          <p:nvPr/>
        </p:nvSpPr>
        <p:spPr bwMode="auto">
          <a:xfrm>
            <a:off x="3203575" y="2416175"/>
            <a:ext cx="57610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700">
                <a:latin typeface="Bookman Old Style" pitchFamily="18" charset="0"/>
              </a:rPr>
              <a:t>Раскрыть основные подходы к понятию «глобальные проблемы современности» и сформулировать их характерные особенности</a:t>
            </a:r>
          </a:p>
          <a:p>
            <a:pPr marL="342900" indent="-342900" algn="just">
              <a:buFontTx/>
              <a:buAutoNum type="arabicPeriod"/>
            </a:pPr>
            <a:r>
              <a:rPr lang="ru-RU" sz="1700">
                <a:latin typeface="Bookman Old Style" pitchFamily="18" charset="0"/>
              </a:rPr>
              <a:t>Охарактеризовать причины возникновения глобальных проблем</a:t>
            </a:r>
          </a:p>
          <a:p>
            <a:pPr marL="342900" indent="-342900" algn="just">
              <a:buFontTx/>
              <a:buAutoNum type="arabicPeriod"/>
            </a:pPr>
            <a:r>
              <a:rPr lang="ru-RU" sz="1700">
                <a:latin typeface="Bookman Old Style" pitchFamily="18" charset="0"/>
              </a:rPr>
              <a:t>Дать представление о возможных направлениях их решения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2971978"/>
            <a:ext cx="2520280" cy="715089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Образовательные задачи урока: </a:t>
            </a:r>
          </a:p>
        </p:txBody>
      </p:sp>
      <p:sp>
        <p:nvSpPr>
          <p:cNvPr id="3083" name="Прямоугольник 6"/>
          <p:cNvSpPr>
            <a:spLocks noChangeArrowheads="1"/>
          </p:cNvSpPr>
          <p:nvPr/>
        </p:nvSpPr>
        <p:spPr bwMode="auto">
          <a:xfrm>
            <a:off x="3203575" y="4411663"/>
            <a:ext cx="576103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4338" indent="-342900" algn="just">
              <a:buFontTx/>
              <a:buAutoNum type="arabicPeriod"/>
            </a:pPr>
            <a:r>
              <a:rPr lang="ru-RU" sz="1700" dirty="0">
                <a:latin typeface="Bookman Old Style" pitchFamily="18" charset="0"/>
              </a:rPr>
              <a:t>Развить логическое мышление на основе усвоения </a:t>
            </a:r>
            <a:r>
              <a:rPr lang="ru-RU" sz="1700" dirty="0" smtClean="0">
                <a:latin typeface="Bookman Old Style" pitchFamily="18" charset="0"/>
              </a:rPr>
              <a:t>обучающимися причинно-следственных </a:t>
            </a:r>
            <a:r>
              <a:rPr lang="ru-RU" sz="1700" dirty="0">
                <a:latin typeface="Bookman Old Style" pitchFamily="18" charset="0"/>
              </a:rPr>
              <a:t>связей и сравнительного анализа </a:t>
            </a:r>
          </a:p>
          <a:p>
            <a:pPr marL="414338" indent="-342900" algn="just">
              <a:buFontTx/>
              <a:buAutoNum type="arabicPeriod"/>
            </a:pPr>
            <a:r>
              <a:rPr lang="ru-RU" sz="1700" dirty="0">
                <a:latin typeface="Bookman Old Style" pitchFamily="18" charset="0"/>
              </a:rPr>
              <a:t>Развить критическое мышление через осмысление новой информации и последующую рефлексию</a:t>
            </a:r>
          </a:p>
          <a:p>
            <a:pPr marL="414338" indent="-342900" algn="just">
              <a:buFontTx/>
              <a:buAutoNum type="arabicPeriod"/>
            </a:pPr>
            <a:r>
              <a:rPr lang="ru-RU" sz="1700" dirty="0">
                <a:latin typeface="Bookman Old Style" pitchFamily="18" charset="0"/>
              </a:rPr>
              <a:t>Развить навыки межличностного общения в процессе групповой работы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988202"/>
            <a:ext cx="2592288" cy="715089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</a:rPr>
              <a:t>Развивающие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</a:rPr>
              <a:t>задачи урока 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 rot="5400000" flipH="1">
            <a:off x="2650332" y="1469231"/>
            <a:ext cx="490538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 rot="5400000" flipH="1">
            <a:off x="2690019" y="3140869"/>
            <a:ext cx="490537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 rot="5400000" flipH="1">
            <a:off x="2761457" y="5142706"/>
            <a:ext cx="490538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90" name="TextBox 24"/>
          <p:cNvSpPr txBox="1">
            <a:spLocks noChangeArrowheads="1"/>
          </p:cNvSpPr>
          <p:nvPr/>
        </p:nvSpPr>
        <p:spPr bwMode="auto">
          <a:xfrm>
            <a:off x="3635375" y="115888"/>
            <a:ext cx="5040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istral" pitchFamily="66" charset="0"/>
              </a:rPr>
              <a:t>Цели и задачи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844825"/>
          <a:ext cx="8280920" cy="2520280"/>
        </p:xfrm>
        <a:graphic>
          <a:graphicData uri="http://schemas.openxmlformats.org/drawingml/2006/table">
            <a:tbl>
              <a:tblPr/>
              <a:tblGrid>
                <a:gridCol w="2759790"/>
                <a:gridCol w="2760565"/>
                <a:gridCol w="2760565"/>
              </a:tblGrid>
              <a:tr h="252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Узнал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Хочу узнать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4"/>
          <p:cNvSpPr>
            <a:spLocks noChangeArrowheads="1"/>
          </p:cNvSpPr>
          <p:nvPr/>
        </p:nvSpPr>
        <p:spPr bwMode="gray">
          <a:xfrm rot="17973186">
            <a:off x="4728369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AutoShape 65"/>
          <p:cNvSpPr>
            <a:spLocks noChangeArrowheads="1"/>
          </p:cNvSpPr>
          <p:nvPr/>
        </p:nvSpPr>
        <p:spPr bwMode="gray">
          <a:xfrm rot="3465783">
            <a:off x="4728370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" name="AutoShape 66"/>
          <p:cNvSpPr>
            <a:spLocks noChangeArrowheads="1"/>
          </p:cNvSpPr>
          <p:nvPr/>
        </p:nvSpPr>
        <p:spPr bwMode="gray">
          <a:xfrm rot="14369022">
            <a:off x="3509169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AutoShape 67"/>
          <p:cNvSpPr>
            <a:spLocks noChangeArrowheads="1"/>
          </p:cNvSpPr>
          <p:nvPr/>
        </p:nvSpPr>
        <p:spPr bwMode="gray">
          <a:xfrm rot="7535209">
            <a:off x="3471069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AutoShape 68"/>
          <p:cNvSpPr>
            <a:spLocks noChangeArrowheads="1"/>
          </p:cNvSpPr>
          <p:nvPr/>
        </p:nvSpPr>
        <p:spPr bwMode="gray">
          <a:xfrm>
            <a:off x="5307013" y="34591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AutoShape 69"/>
          <p:cNvSpPr>
            <a:spLocks noChangeArrowheads="1"/>
          </p:cNvSpPr>
          <p:nvPr/>
        </p:nvSpPr>
        <p:spPr bwMode="gray">
          <a:xfrm rot="10800000">
            <a:off x="2897188" y="3452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24" name="Oval 70"/>
          <p:cNvSpPr>
            <a:spLocks noChangeArrowheads="1"/>
          </p:cNvSpPr>
          <p:nvPr/>
        </p:nvSpPr>
        <p:spPr bwMode="gray">
          <a:xfrm>
            <a:off x="2643188" y="1690688"/>
            <a:ext cx="3743325" cy="374491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Oval 72"/>
          <p:cNvSpPr>
            <a:spLocks noChangeArrowheads="1"/>
          </p:cNvSpPr>
          <p:nvPr/>
        </p:nvSpPr>
        <p:spPr bwMode="gray">
          <a:xfrm>
            <a:off x="3298825" y="4948238"/>
            <a:ext cx="360363" cy="360362"/>
          </a:xfrm>
          <a:prstGeom prst="ellipse">
            <a:avLst/>
          </a:prstGeom>
          <a:gradFill rotWithShape="1">
            <a:gsLst>
              <a:gs pos="0">
                <a:srgbClr val="4DC9B1"/>
              </a:gs>
              <a:gs pos="100000">
                <a:srgbClr val="38928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6" name="Text Box 74"/>
          <p:cNvSpPr txBox="1">
            <a:spLocks noChangeArrowheads="1"/>
          </p:cNvSpPr>
          <p:nvPr/>
        </p:nvSpPr>
        <p:spPr bwMode="auto">
          <a:xfrm>
            <a:off x="5765800" y="1500188"/>
            <a:ext cx="244951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1438" algn="ctr"/>
            <a:r>
              <a:rPr lang="ru-RU" dirty="0">
                <a:latin typeface="Bookman Old Style" pitchFamily="18" charset="0"/>
              </a:rPr>
              <a:t>Демографическая </a:t>
            </a:r>
          </a:p>
          <a:p>
            <a:pPr marL="71438" algn="ctr"/>
            <a:r>
              <a:rPr lang="ru-RU" dirty="0">
                <a:latin typeface="Bookman Old Style" pitchFamily="18" charset="0"/>
              </a:rPr>
              <a:t>проблема</a:t>
            </a:r>
          </a:p>
        </p:txBody>
      </p:sp>
      <p:sp>
        <p:nvSpPr>
          <p:cNvPr id="9227" name="Text Box 75"/>
          <p:cNvSpPr txBox="1">
            <a:spLocks noChangeArrowheads="1"/>
          </p:cNvSpPr>
          <p:nvPr/>
        </p:nvSpPr>
        <p:spPr bwMode="auto">
          <a:xfrm>
            <a:off x="683568" y="1412776"/>
            <a:ext cx="21807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1438" algn="ctr"/>
            <a:r>
              <a:rPr lang="ru-RU" dirty="0" smtClean="0">
                <a:latin typeface="Bookman Old Style" pitchFamily="18" charset="0"/>
              </a:rPr>
              <a:t>Экономической </a:t>
            </a:r>
          </a:p>
          <a:p>
            <a:pPr marL="71438" algn="ctr"/>
            <a:r>
              <a:rPr lang="ru-RU" dirty="0" smtClean="0">
                <a:latin typeface="Bookman Old Style" pitchFamily="18" charset="0"/>
              </a:rPr>
              <a:t>отсталости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228" name="Text Box 76"/>
          <p:cNvSpPr txBox="1">
            <a:spLocks noChangeArrowheads="1"/>
          </p:cNvSpPr>
          <p:nvPr/>
        </p:nvSpPr>
        <p:spPr bwMode="auto">
          <a:xfrm>
            <a:off x="6572250" y="3357563"/>
            <a:ext cx="23177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1438" algn="ctr"/>
            <a:r>
              <a:rPr lang="ru-RU" dirty="0">
                <a:latin typeface="Bookman Old Style" pitchFamily="18" charset="0"/>
              </a:rPr>
              <a:t>Международный </a:t>
            </a:r>
          </a:p>
          <a:p>
            <a:pPr marL="71438" algn="ctr"/>
            <a:r>
              <a:rPr lang="ru-RU" dirty="0">
                <a:latin typeface="Bookman Old Style" pitchFamily="18" charset="0"/>
              </a:rPr>
              <a:t>терроризм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229" name="Text Box 77"/>
          <p:cNvSpPr txBox="1">
            <a:spLocks noChangeArrowheads="1"/>
          </p:cNvSpPr>
          <p:nvPr/>
        </p:nvSpPr>
        <p:spPr bwMode="auto">
          <a:xfrm>
            <a:off x="5786438" y="5214938"/>
            <a:ext cx="31432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Сырьевая проблема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9230" name="Text Box 78"/>
          <p:cNvSpPr txBox="1">
            <a:spLocks noChangeArrowheads="1"/>
          </p:cNvSpPr>
          <p:nvPr/>
        </p:nvSpPr>
        <p:spPr bwMode="auto">
          <a:xfrm>
            <a:off x="357188" y="3429000"/>
            <a:ext cx="19970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1438" algn="ctr"/>
            <a:r>
              <a:rPr lang="ru-RU" dirty="0">
                <a:latin typeface="Bookman Old Style" pitchFamily="18" charset="0"/>
              </a:rPr>
              <a:t>Экологическая</a:t>
            </a:r>
          </a:p>
          <a:p>
            <a:pPr marL="71438" algn="ctr"/>
            <a:r>
              <a:rPr lang="ru-RU" dirty="0">
                <a:latin typeface="Bookman Old Style" pitchFamily="18" charset="0"/>
              </a:rPr>
              <a:t> проблема </a:t>
            </a:r>
          </a:p>
        </p:txBody>
      </p:sp>
      <p:sp>
        <p:nvSpPr>
          <p:cNvPr id="9231" name="Text Box 79"/>
          <p:cNvSpPr txBox="1">
            <a:spLocks noChangeArrowheads="1"/>
          </p:cNvSpPr>
          <p:nvPr/>
        </p:nvSpPr>
        <p:spPr bwMode="auto">
          <a:xfrm>
            <a:off x="969408" y="5214938"/>
            <a:ext cx="20521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Проблема </a:t>
            </a:r>
            <a:endParaRPr lang="ru-RU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</a:rPr>
              <a:t>продовольствия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9232" name="Oval 81"/>
          <p:cNvSpPr>
            <a:spLocks noChangeArrowheads="1"/>
          </p:cNvSpPr>
          <p:nvPr/>
        </p:nvSpPr>
        <p:spPr bwMode="gray">
          <a:xfrm>
            <a:off x="5360988" y="4953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CB90EC"/>
              </a:gs>
              <a:gs pos="100000">
                <a:srgbClr val="9368AB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3" name="Oval 84"/>
          <p:cNvSpPr>
            <a:spLocks noChangeArrowheads="1"/>
          </p:cNvSpPr>
          <p:nvPr/>
        </p:nvSpPr>
        <p:spPr bwMode="gray">
          <a:xfrm>
            <a:off x="6199188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4A6FB9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4" name="Oval 87"/>
          <p:cNvSpPr>
            <a:spLocks noChangeArrowheads="1"/>
          </p:cNvSpPr>
          <p:nvPr/>
        </p:nvSpPr>
        <p:spPr bwMode="gray">
          <a:xfrm>
            <a:off x="5284788" y="175260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B96F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5" name="Oval 90"/>
          <p:cNvSpPr>
            <a:spLocks noChangeArrowheads="1"/>
          </p:cNvSpPr>
          <p:nvPr/>
        </p:nvSpPr>
        <p:spPr bwMode="gray">
          <a:xfrm>
            <a:off x="3303588" y="1828800"/>
            <a:ext cx="360362" cy="360363"/>
          </a:xfrm>
          <a:prstGeom prst="ellipse">
            <a:avLst/>
          </a:prstGeom>
          <a:gradFill rotWithShape="1">
            <a:gsLst>
              <a:gs pos="0">
                <a:srgbClr val="EDD947"/>
              </a:gs>
              <a:gs pos="100000">
                <a:srgbClr val="AC9D34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36" name="Oval 93"/>
          <p:cNvSpPr>
            <a:spLocks noChangeArrowheads="1"/>
          </p:cNvSpPr>
          <p:nvPr/>
        </p:nvSpPr>
        <p:spPr bwMode="gray">
          <a:xfrm>
            <a:off x="2465388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5E8517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9237" name="Group 95"/>
          <p:cNvGrpSpPr>
            <a:grpSpLocks/>
          </p:cNvGrpSpPr>
          <p:nvPr/>
        </p:nvGrpSpPr>
        <p:grpSpPr bwMode="auto">
          <a:xfrm>
            <a:off x="3429000" y="2503488"/>
            <a:ext cx="2160588" cy="2160587"/>
            <a:chOff x="2238" y="1769"/>
            <a:chExt cx="1361" cy="1361"/>
          </a:xfrm>
        </p:grpSpPr>
        <p:sp>
          <p:nvSpPr>
            <p:cNvPr id="9240" name="Oval 96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41" name="Oval 97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42" name="Oval 98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43" name="Oval 99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9244" name="Group 100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9246" name="Oval 101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47" name="Oval 102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48" name="Oval 103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49" name="Oval 104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9245" name="Text Box 105"/>
            <p:cNvSpPr txBox="1">
              <a:spLocks noChangeArrowheads="1"/>
            </p:cNvSpPr>
            <p:nvPr/>
          </p:nvSpPr>
          <p:spPr bwMode="auto">
            <a:xfrm>
              <a:off x="2402" y="2262"/>
              <a:ext cx="110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Bookman Old Style" pitchFamily="18" charset="0"/>
                </a:rPr>
                <a:t>Глобальные </a:t>
              </a:r>
            </a:p>
            <a:p>
              <a:pPr algn="ctr"/>
              <a:r>
                <a:rPr lang="ru-RU" b="1">
                  <a:solidFill>
                    <a:srgbClr val="000000"/>
                  </a:solidFill>
                  <a:latin typeface="Bookman Old Style" pitchFamily="18" charset="0"/>
                </a:rPr>
                <a:t>проблемы</a:t>
              </a:r>
              <a:endParaRPr lang="en-US" b="1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92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TextBox 32"/>
          <p:cNvSpPr txBox="1">
            <a:spLocks noChangeArrowheads="1"/>
          </p:cNvSpPr>
          <p:nvPr/>
        </p:nvSpPr>
        <p:spPr bwMode="auto">
          <a:xfrm>
            <a:off x="3348038" y="115888"/>
            <a:ext cx="57610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latin typeface="Mistral" pitchFamily="66" charset="0"/>
              </a:rPr>
              <a:t>Приоритетные глобальные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деятельности проектной 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96752"/>
          <a:ext cx="8352928" cy="5256583"/>
        </p:xfrm>
        <a:graphic>
          <a:graphicData uri="http://schemas.openxmlformats.org/drawingml/2006/table">
            <a:tbl>
              <a:tblPr/>
              <a:tblGrid>
                <a:gridCol w="2030547"/>
                <a:gridCol w="1339982"/>
                <a:gridCol w="1103679"/>
                <a:gridCol w="1103679"/>
                <a:gridCol w="1024725"/>
                <a:gridCol w="875158"/>
                <a:gridCol w="875158"/>
              </a:tblGrid>
              <a:tr h="1647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Критерии выполнения и защиты проекта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ea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Продовольственная проблема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Проблема ресурсов (сырьевая)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Экологическая проблема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Проблема экономической отсталости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Демографическая проблема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Проблема терроризма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700" b="1"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 Качество проекта: актуальность темы и предлагаемых решений, практическая направленность и значимость работы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 Качество доклада: композиция, полнота представления работы, аргументированность, убедительность, убежденность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3.Ответы на вопросы: полнота, аргументированность, убедительность и убежденность, дружелюбие, стремление использовать ответы для успешного раскрытия темы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Итого баллов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Mistral" pitchFamily="66" charset="0"/>
                <a:cs typeface="Tahoma" pitchFamily="34" charset="0"/>
                <a:hlinkClick r:id="rId2" action="ppaction://hlinkpres?slideindex=1&amp;slidetitle=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Mistral" pitchFamily="66" charset="0"/>
                <a:cs typeface="Tahoma" pitchFamily="34" charset="0"/>
                <a:hlinkClick r:id="rId2" action="ppaction://hlinkpres?slideindex=1&amp;slidetitle="/>
              </a:rPr>
            </a:br>
            <a:r>
              <a:rPr lang="ru-RU" sz="6600" b="1" dirty="0" smtClean="0">
                <a:solidFill>
                  <a:srgbClr val="000000"/>
                </a:solidFill>
                <a:latin typeface="Mistral" pitchFamily="66" charset="0"/>
                <a:cs typeface="Tahoma" pitchFamily="34" charset="0"/>
                <a:hlinkClick r:id="rId3" action="ppaction://hlinkpres?slideindex=1&amp;slidetitle="/>
              </a:rPr>
              <a:t>Проблема продовольствия</a:t>
            </a:r>
            <a:r>
              <a:rPr lang="ru-RU" sz="6600" b="1" dirty="0" smtClean="0">
                <a:solidFill>
                  <a:srgbClr val="000000"/>
                </a:solidFill>
                <a:latin typeface="Mistral" pitchFamily="66" charset="0"/>
                <a:hlinkClick r:id="rId3" action="ppaction://hlinkpres?slideindex=1&amp;slidetitle="/>
              </a:rPr>
              <a:t/>
            </a:r>
            <a:br>
              <a:rPr lang="ru-RU" sz="6600" b="1" dirty="0" smtClean="0">
                <a:solidFill>
                  <a:srgbClr val="000000"/>
                </a:solidFill>
                <a:latin typeface="Mistral" pitchFamily="66" charset="0"/>
                <a:hlinkClick r:id="rId3" action="ppaction://hlinkpres?slideindex=1&amp;slidetitle="/>
              </a:rPr>
            </a:br>
            <a:endParaRPr lang="ru-RU" sz="6600" dirty="0">
              <a:hlinkClick r:id="rId2" action="ppaction://hlinkpres?slideindex=1&amp;slidetitle="/>
            </a:endParaRPr>
          </a:p>
        </p:txBody>
      </p:sp>
      <p:pic>
        <p:nvPicPr>
          <p:cNvPr id="27650" name="Picture 2" descr="E:\глобальные проблемы\урок\1313412286_post-1246622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6240186" cy="4976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вата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hlinkClick r:id="rId2" action="ppaction://hlinkpres?slideindex=1&amp;slidetitle="/>
              </a:rPr>
              <a:t>Природные</a:t>
            </a:r>
            <a:r>
              <a:rPr lang="ru-RU" sz="6000" dirty="0" smtClean="0"/>
              <a:t> Ресурсы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2205038"/>
            <a:ext cx="6481762" cy="3938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Mistral" pitchFamily="66" charset="0"/>
                <a:ea typeface="Times New Roman" pitchFamily="18" charset="0"/>
                <a:cs typeface="Times New Roman" pitchFamily="18" charset="0"/>
              </a:rPr>
              <a:t>Ресурсобеспеченность России</a:t>
            </a:r>
            <a:r>
              <a:rPr lang="ru-RU" sz="2000" b="1" dirty="0" smtClean="0">
                <a:latin typeface="Mistral" pitchFamily="66" charset="0"/>
                <a:cs typeface="Arial" pitchFamily="34" charset="0"/>
              </a:rPr>
              <a:t/>
            </a:r>
            <a:br>
              <a:rPr lang="ru-RU" sz="2000" b="1" dirty="0" smtClean="0">
                <a:latin typeface="Mistral" pitchFamily="66" charset="0"/>
                <a:cs typeface="Arial" pitchFamily="34" charset="0"/>
              </a:rPr>
            </a:br>
            <a:endParaRPr lang="ru-RU" b="1" dirty="0">
              <a:latin typeface="Mistral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1" y="1628799"/>
          <a:ext cx="7632850" cy="4536504"/>
        </p:xfrm>
        <a:graphic>
          <a:graphicData uri="http://schemas.openxmlformats.org/drawingml/2006/table">
            <a:tbl>
              <a:tblPr/>
              <a:tblGrid>
                <a:gridCol w="1907855"/>
                <a:gridCol w="1907855"/>
                <a:gridCol w="1908570"/>
                <a:gridCol w="1908570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сырья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Запасы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Добыча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Ресурсообепеченность (вычисляют)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Уголь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202000 млн. 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млн. 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808 лет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Нефть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6700 млн. 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 млн. 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Природный газ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48100 млрд. м3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млрд. м3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Железная руда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57800 млн. 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 млн. 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бизнес\земля\43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28575" y="0"/>
            <a:ext cx="91725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Mistral" pitchFamily="66" charset="0"/>
                <a:cs typeface="Tahoma" pitchFamily="34" charset="0"/>
                <a:hlinkClick r:id="rId3" action="ppaction://hlinkpres?slideindex=1&amp;slidetitle="/>
              </a:rPr>
              <a:t>Экологическая</a:t>
            </a:r>
            <a:r>
              <a:rPr lang="ru-RU" sz="5400" b="1" dirty="0">
                <a:solidFill>
                  <a:srgbClr val="000000"/>
                </a:solidFill>
                <a:latin typeface="Mistral" pitchFamily="66" charset="0"/>
                <a:cs typeface="Tahoma" pitchFamily="34" charset="0"/>
              </a:rPr>
              <a:t> проблема</a:t>
            </a:r>
            <a:endParaRPr lang="ru-RU" sz="5400" b="1" dirty="0">
              <a:solidFill>
                <a:srgbClr val="00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240088" y="188913"/>
            <a:ext cx="6011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latin typeface="Mistral" pitchFamily="66" charset="0"/>
                <a:hlinkClick r:id="rId3" action="ppaction://hlinkpres?slideindex=1&amp;slidetitle="/>
              </a:rPr>
              <a:t>Демографическая</a:t>
            </a:r>
            <a:r>
              <a:rPr lang="ru-RU" sz="4800" b="1" dirty="0" smtClean="0">
                <a:latin typeface="Mistral" pitchFamily="66" charset="0"/>
                <a:hlinkClick r:id="rId3" action="ppaction://hlinkpres?slideindex=1&amp;slidetitle="/>
              </a:rPr>
              <a:t> </a:t>
            </a:r>
            <a:r>
              <a:rPr lang="ru-RU" sz="4800" b="1" dirty="0" smtClean="0">
                <a:latin typeface="Mistral" pitchFamily="66" charset="0"/>
              </a:rPr>
              <a:t>проблема</a:t>
            </a:r>
            <a:endParaRPr lang="ru-RU" sz="4800" b="1" dirty="0">
              <a:latin typeface="Mistral" pitchFamily="66" charset="0"/>
            </a:endParaRPr>
          </a:p>
        </p:txBody>
      </p:sp>
      <p:pic>
        <p:nvPicPr>
          <p:cNvPr id="8193" name="Picture 1" descr="E:\глобальные проблемы\урок\1295220752_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71563"/>
            <a:ext cx="8663290" cy="538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E:\глобальные проблемы\урок\stran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372533" cy="702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509120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Mistral" pitchFamily="66" charset="0"/>
                <a:cs typeface="Tahoma" pitchFamily="34" charset="0"/>
                <a:hlinkClick r:id="rId3" action="ppaction://hlinkpres?slideindex=1&amp;slidetitle="/>
              </a:rPr>
              <a:t>Проблема</a:t>
            </a:r>
            <a:r>
              <a:rPr lang="ru-RU" sz="4400" b="1" dirty="0" smtClean="0">
                <a:solidFill>
                  <a:srgbClr val="000000"/>
                </a:solidFill>
                <a:latin typeface="Mistral" pitchFamily="66" charset="0"/>
                <a:cs typeface="Tahoma" pitchFamily="34" charset="0"/>
              </a:rPr>
              <a:t> экономической отсталости</a:t>
            </a:r>
            <a:endParaRPr lang="ru-RU" sz="4400" b="1" dirty="0">
              <a:solidFill>
                <a:srgbClr val="00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132138" y="1484313"/>
            <a:ext cx="57610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4338" indent="-342900" algn="just">
              <a:buFontTx/>
              <a:buAutoNum type="arabicPeriod"/>
            </a:pPr>
            <a:r>
              <a:rPr lang="ru-RU" sz="1700">
                <a:latin typeface="Bookman Old Style" pitchFamily="18" charset="0"/>
              </a:rPr>
              <a:t>Воспитать дух толерантности на основе благожелательного отношения к мнению других людей, умения внимательно слушать и слышать</a:t>
            </a:r>
          </a:p>
          <a:p>
            <a:pPr marL="414338" indent="-342900" algn="just">
              <a:buFontTx/>
              <a:buAutoNum type="arabicPeriod"/>
            </a:pPr>
            <a:r>
              <a:rPr lang="ru-RU" sz="1700">
                <a:latin typeface="Bookman Old Style" pitchFamily="18" charset="0"/>
              </a:rPr>
              <a:t>Воспитать экологическую нравственность и ответственное отношение к собственному здоровью за счет формирования экологического и нравственного мировоззрения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916832"/>
            <a:ext cx="2520280" cy="715089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</a:rPr>
              <a:t>Воспитательные задачи урока 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3203575" y="3980413"/>
            <a:ext cx="5689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 eaLnBrk="0" hangingPunct="0">
              <a:buFontTx/>
              <a:buAutoNum type="arabicPeriod"/>
            </a:pPr>
            <a:r>
              <a:rPr lang="ru-RU" sz="17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Обучающиеся </a:t>
            </a:r>
            <a:r>
              <a:rPr lang="ru-RU" sz="17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могут охарактеризовать понятие «глобальные проблемы современности» и определить основные группы проблем</a:t>
            </a:r>
          </a:p>
          <a:p>
            <a:pPr marL="342900" indent="-342900" algn="just" eaLnBrk="0" hangingPunct="0">
              <a:buFontTx/>
              <a:buAutoNum type="arabicPeriod"/>
            </a:pPr>
            <a:r>
              <a:rPr lang="ru-RU" sz="17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Обучающиеся </a:t>
            </a:r>
            <a:r>
              <a:rPr lang="ru-RU" sz="17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могут  сформулировать основные причины возникновения глобальных проблем</a:t>
            </a:r>
          </a:p>
          <a:p>
            <a:pPr marL="342900" indent="-342900" algn="just" eaLnBrk="0" hangingPunct="0">
              <a:buFontTx/>
              <a:buAutoNum type="arabicPeriod"/>
            </a:pPr>
            <a:r>
              <a:rPr lang="ru-RU" sz="17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Обучающиеся </a:t>
            </a:r>
            <a:r>
              <a:rPr lang="ru-RU" sz="17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могут определить пути разрешения глобальных проблем</a:t>
            </a:r>
            <a:endParaRPr lang="ru-RU" sz="1700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781760"/>
            <a:ext cx="2532254" cy="715089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Предполагаемые результаты:</a:t>
            </a:r>
            <a:endParaRPr lang="ru-RU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 rot="5400000" flipH="1">
            <a:off x="2761457" y="2083594"/>
            <a:ext cx="490537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 rot="5400000" flipH="1">
            <a:off x="2761457" y="4985544"/>
            <a:ext cx="490537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9" name="TextBox 11"/>
          <p:cNvSpPr txBox="1">
            <a:spLocks noChangeArrowheads="1"/>
          </p:cNvSpPr>
          <p:nvPr/>
        </p:nvSpPr>
        <p:spPr bwMode="auto">
          <a:xfrm>
            <a:off x="3635375" y="115888"/>
            <a:ext cx="5040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istral" pitchFamily="66" charset="0"/>
              </a:rPr>
              <a:t>Цели и задачи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глобальные проблемы\урок\nord_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08912" cy="502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E:\глобальные проблемы\урок\candle-flame-animation-i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301208"/>
            <a:ext cx="1607840" cy="1205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бизнес\земля\22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805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Mistral" pitchFamily="66" charset="0"/>
                <a:cs typeface="Tahoma" pitchFamily="34" charset="0"/>
              </a:rPr>
              <a:t>Международный </a:t>
            </a:r>
            <a:r>
              <a:rPr lang="ru-RU" sz="4000" b="1" dirty="0">
                <a:solidFill>
                  <a:srgbClr val="000000"/>
                </a:solidFill>
                <a:latin typeface="Mistral" pitchFamily="66" charset="0"/>
                <a:cs typeface="Tahoma" pitchFamily="34" charset="0"/>
                <a:hlinkClick r:id="rId3" action="ppaction://hlinkpres?slideindex=1&amp;slidetitle="/>
              </a:rPr>
              <a:t>терроризм</a:t>
            </a:r>
            <a:endParaRPr lang="ru-RU" sz="7200" b="1" dirty="0">
              <a:solidFill>
                <a:srgbClr val="00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3635896" y="1196752"/>
            <a:ext cx="1872208" cy="1584176"/>
            <a:chOff x="2640" y="1088"/>
            <a:chExt cx="432" cy="415"/>
          </a:xfrm>
        </p:grpSpPr>
        <p:grpSp>
          <p:nvGrpSpPr>
            <p:cNvPr id="19502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19504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6C6C2B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505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gray">
            <a:xfrm>
              <a:off x="2734" y="1152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9463" name="Group 16"/>
          <p:cNvGrpSpPr>
            <a:grpSpLocks/>
          </p:cNvGrpSpPr>
          <p:nvPr/>
        </p:nvGrpSpPr>
        <p:grpSpPr bwMode="auto">
          <a:xfrm>
            <a:off x="1043608" y="4077072"/>
            <a:ext cx="1837928" cy="1621904"/>
            <a:chOff x="1824" y="3357"/>
            <a:chExt cx="432" cy="432"/>
          </a:xfrm>
        </p:grpSpPr>
        <p:grpSp>
          <p:nvGrpSpPr>
            <p:cNvPr id="19496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19498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99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911" y="3438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9464" name="Group 21"/>
          <p:cNvGrpSpPr>
            <a:grpSpLocks/>
          </p:cNvGrpSpPr>
          <p:nvPr/>
        </p:nvGrpSpPr>
        <p:grpSpPr bwMode="auto">
          <a:xfrm>
            <a:off x="6732240" y="3789040"/>
            <a:ext cx="1872208" cy="1800200"/>
            <a:chOff x="3938" y="1968"/>
            <a:chExt cx="430" cy="437"/>
          </a:xfrm>
        </p:grpSpPr>
        <p:grpSp>
          <p:nvGrpSpPr>
            <p:cNvPr id="19492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9494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95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9465" name="Group 26"/>
          <p:cNvGrpSpPr>
            <a:grpSpLocks/>
          </p:cNvGrpSpPr>
          <p:nvPr/>
        </p:nvGrpSpPr>
        <p:grpSpPr bwMode="auto">
          <a:xfrm>
            <a:off x="3995936" y="4941168"/>
            <a:ext cx="2094210" cy="1630412"/>
            <a:chOff x="3552" y="3339"/>
            <a:chExt cx="412" cy="392"/>
          </a:xfrm>
        </p:grpSpPr>
        <p:grpSp>
          <p:nvGrpSpPr>
            <p:cNvPr id="19488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19490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74174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491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" name="Text Box 30"/>
            <p:cNvSpPr txBox="1">
              <a:spLocks noChangeArrowheads="1"/>
            </p:cNvSpPr>
            <p:nvPr/>
          </p:nvSpPr>
          <p:spPr bwMode="gray">
            <a:xfrm>
              <a:off x="3641" y="3360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9466" name="Group 31"/>
          <p:cNvGrpSpPr>
            <a:grpSpLocks/>
          </p:cNvGrpSpPr>
          <p:nvPr/>
        </p:nvGrpSpPr>
        <p:grpSpPr bwMode="auto">
          <a:xfrm>
            <a:off x="1187624" y="1988840"/>
            <a:ext cx="1728192" cy="1656184"/>
            <a:chOff x="1488" y="1968"/>
            <a:chExt cx="432" cy="432"/>
          </a:xfrm>
          <a:solidFill>
            <a:srgbClr val="00CC00"/>
          </a:solidFill>
        </p:grpSpPr>
        <p:grpSp>
          <p:nvGrpSpPr>
            <p:cNvPr id="19484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  <a:grpFill/>
          </p:grpSpPr>
          <p:sp>
            <p:nvSpPr>
              <p:cNvPr id="33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487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Text Box 35"/>
            <p:cNvSpPr txBox="1">
              <a:spLocks noChangeArrowheads="1"/>
            </p:cNvSpPr>
            <p:nvPr/>
          </p:nvSpPr>
          <p:spPr bwMode="gray">
            <a:xfrm>
              <a:off x="1580" y="2016"/>
              <a:ext cx="116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194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TextBox 50"/>
          <p:cNvSpPr txBox="1">
            <a:spLocks noChangeArrowheads="1"/>
          </p:cNvSpPr>
          <p:nvPr/>
        </p:nvSpPr>
        <p:spPr bwMode="auto">
          <a:xfrm>
            <a:off x="1979712" y="115888"/>
            <a:ext cx="69849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Mistral" pitchFamily="66" charset="0"/>
              </a:rPr>
              <a:t>Взаимосвязь глобальных проблем</a:t>
            </a:r>
            <a:endParaRPr lang="ru-RU" sz="4800" b="1" dirty="0">
              <a:latin typeface="Mistral" pitchFamily="66" charset="0"/>
            </a:endParaRPr>
          </a:p>
        </p:txBody>
      </p: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6228184" y="1700808"/>
            <a:ext cx="1944216" cy="1656184"/>
            <a:chOff x="2640" y="1088"/>
            <a:chExt cx="432" cy="415"/>
          </a:xfrm>
          <a:solidFill>
            <a:srgbClr val="7030A0"/>
          </a:solidFill>
        </p:grpSpPr>
        <p:grpSp>
          <p:nvGrpSpPr>
            <p:cNvPr id="51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  <a:grpFill/>
          </p:grpSpPr>
          <p:sp>
            <p:nvSpPr>
              <p:cNvPr id="53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 Box 12"/>
            <p:cNvSpPr txBox="1">
              <a:spLocks noChangeArrowheads="1"/>
            </p:cNvSpPr>
            <p:nvPr/>
          </p:nvSpPr>
          <p:spPr bwMode="gray">
            <a:xfrm>
              <a:off x="2734" y="1152"/>
              <a:ext cx="116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187624" y="2564904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Экономической </a:t>
            </a:r>
          </a:p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отсталости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07904" y="170080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Демографическая </a:t>
            </a:r>
          </a:p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проблема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00192" y="2348880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Международный </a:t>
            </a:r>
          </a:p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терроризм</a:t>
            </a:r>
            <a:endParaRPr lang="en-US" sz="1200" b="1" dirty="0">
              <a:latin typeface="Bookman Old Style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48264" y="4365104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Bookman Old Style" pitchFamily="18" charset="0"/>
              </a:rPr>
              <a:t>Сырьевая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Bookman Old Style" pitchFamily="18" charset="0"/>
              </a:rPr>
              <a:t>проблема</a:t>
            </a:r>
            <a:endParaRPr lang="en-US" sz="12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83968" y="5517232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Bookman Old Style" pitchFamily="18" charset="0"/>
              </a:rPr>
              <a:t>Проблема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Bookman Old Style" pitchFamily="18" charset="0"/>
              </a:rPr>
              <a:t>продовольствия</a:t>
            </a:r>
            <a:endParaRPr lang="en-US" sz="12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87624" y="458112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Экологическая</a:t>
            </a:r>
          </a:p>
          <a:p>
            <a:pPr marL="71438" algn="ctr"/>
            <a:r>
              <a:rPr lang="ru-RU" sz="1200" b="1" dirty="0" smtClean="0">
                <a:latin typeface="Bookman Old Style" pitchFamily="18" charset="0"/>
              </a:rPr>
              <a:t> проблема </a:t>
            </a:r>
            <a:endParaRPr lang="ru-RU" sz="1200" b="1" dirty="0">
              <a:latin typeface="Bookman Old Style" pitchFamily="18" charset="0"/>
            </a:endParaRPr>
          </a:p>
        </p:txBody>
      </p:sp>
      <p:cxnSp>
        <p:nvCxnSpPr>
          <p:cNvPr id="62" name="Прямая соединительная линия 61"/>
          <p:cNvCxnSpPr>
            <a:endCxn id="19491" idx="40"/>
          </p:cNvCxnSpPr>
          <p:nvPr/>
        </p:nvCxnSpPr>
        <p:spPr>
          <a:xfrm>
            <a:off x="2915816" y="3140968"/>
            <a:ext cx="2029999" cy="183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843808" y="2852936"/>
            <a:ext cx="3456384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9504" idx="4"/>
            <a:endCxn id="19491" idx="40"/>
          </p:cNvCxnSpPr>
          <p:nvPr/>
        </p:nvCxnSpPr>
        <p:spPr>
          <a:xfrm>
            <a:off x="4572000" y="2780928"/>
            <a:ext cx="373815" cy="2192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9504" idx="4"/>
          </p:cNvCxnSpPr>
          <p:nvPr/>
        </p:nvCxnSpPr>
        <p:spPr>
          <a:xfrm>
            <a:off x="4572000" y="2780928"/>
            <a:ext cx="2232248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19504" idx="4"/>
          </p:cNvCxnSpPr>
          <p:nvPr/>
        </p:nvCxnSpPr>
        <p:spPr>
          <a:xfrm flipV="1">
            <a:off x="2771800" y="2780928"/>
            <a:ext cx="180020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2987824" y="2420888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364088" y="2420888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04048" y="2780928"/>
            <a:ext cx="129614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843808" y="4365104"/>
            <a:ext cx="39604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2843808" y="3140968"/>
            <a:ext cx="14401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843808" y="4581128"/>
            <a:ext cx="20882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9491" idx="40"/>
          </p:cNvCxnSpPr>
          <p:nvPr/>
        </p:nvCxnSpPr>
        <p:spPr>
          <a:xfrm flipV="1">
            <a:off x="4945815" y="4437112"/>
            <a:ext cx="1858433" cy="53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 flipV="1">
            <a:off x="6300192" y="2852936"/>
            <a:ext cx="43204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глобальные проблемы\урок\fakt-0005-600x605.jpg"/>
          <p:cNvPicPr>
            <a:picLocks noChangeAspect="1" noChangeArrowheads="1"/>
          </p:cNvPicPr>
          <p:nvPr/>
        </p:nvPicPr>
        <p:blipFill>
          <a:blip r:embed="rId2" cstate="print"/>
          <a:srcRect l="4641" t="2516" r="4641" b="10014"/>
          <a:stretch>
            <a:fillRect/>
          </a:stretch>
        </p:blipFill>
        <p:spPr bwMode="auto">
          <a:xfrm>
            <a:off x="971600" y="144635"/>
            <a:ext cx="6984776" cy="6790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глобальные проблемы\урок\14267064.jpg"/>
          <p:cNvPicPr>
            <a:picLocks noChangeAspect="1" noChangeArrowheads="1"/>
          </p:cNvPicPr>
          <p:nvPr/>
        </p:nvPicPr>
        <p:blipFill>
          <a:blip r:embed="rId2" cstate="print"/>
          <a:srcRect r="861" b="3266"/>
          <a:stretch>
            <a:fillRect/>
          </a:stretch>
        </p:blipFill>
        <p:spPr bwMode="auto">
          <a:xfrm>
            <a:off x="1187624" y="548680"/>
            <a:ext cx="6869978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229600" cy="1431032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Mistral" pitchFamily="66" charset="0"/>
                <a:cs typeface="Tahoma" pitchFamily="34" charset="0"/>
              </a:rPr>
              <a:t>Глобальные проблемы ведут к краху цивилизации.</a:t>
            </a:r>
            <a:r>
              <a:rPr lang="ru-RU" sz="8000" b="1" dirty="0" smtClean="0">
                <a:solidFill>
                  <a:srgbClr val="000000"/>
                </a:solidFill>
                <a:latin typeface="Mistral" pitchFamily="66" charset="0"/>
              </a:rPr>
              <a:t/>
            </a:r>
            <a:br>
              <a:rPr lang="ru-RU" sz="8000" b="1" dirty="0" smtClean="0">
                <a:solidFill>
                  <a:srgbClr val="000000"/>
                </a:solidFill>
                <a:latin typeface="Mistral" pitchFamily="66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4139952" y="332656"/>
            <a:ext cx="1440160" cy="59766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4664"/>
            <a:ext cx="58326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 rot="17376525">
            <a:off x="1231984" y="706256"/>
            <a:ext cx="1331183" cy="1413039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Хорда 5"/>
          <p:cNvSpPr/>
          <p:nvPr/>
        </p:nvSpPr>
        <p:spPr>
          <a:xfrm rot="17376525">
            <a:off x="7027572" y="634249"/>
            <a:ext cx="1331183" cy="1413039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" idx="1"/>
            <a:endCxn id="5" idx="1"/>
          </p:cNvCxnSpPr>
          <p:nvPr/>
        </p:nvCxnSpPr>
        <p:spPr>
          <a:xfrm flipH="1">
            <a:off x="1232030" y="440668"/>
            <a:ext cx="675674" cy="7350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1"/>
            <a:endCxn id="5" idx="0"/>
          </p:cNvCxnSpPr>
          <p:nvPr/>
        </p:nvCxnSpPr>
        <p:spPr>
          <a:xfrm>
            <a:off x="1907704" y="440668"/>
            <a:ext cx="608828" cy="6783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740352" y="404664"/>
            <a:ext cx="608828" cy="6783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020272" y="404664"/>
            <a:ext cx="675674" cy="7350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31640" y="2282969"/>
            <a:ext cx="2088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516216" y="2282969"/>
            <a:ext cx="2448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бизнес\земля\61.jpg"/>
          <p:cNvPicPr>
            <a:picLocks noChangeAspect="1" noChangeArrowheads="1"/>
          </p:cNvPicPr>
          <p:nvPr/>
        </p:nvPicPr>
        <p:blipFill>
          <a:blip r:embed="rId2" cstate="screen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/>
          <a:lstStyle/>
          <a:p>
            <a:pPr algn="r"/>
            <a:r>
              <a:rPr lang="ru-RU" sz="4800" b="1" dirty="0" smtClean="0">
                <a:latin typeface="Mistral" pitchFamily="66" charset="0"/>
              </a:rPr>
              <a:t>Мы рождены, чтобы жить совместно; наше общество – свод камней, который обрушился бы, если бы один не поддерживал другого</a:t>
            </a:r>
            <a:br>
              <a:rPr lang="ru-RU" sz="4800" b="1" dirty="0" smtClean="0">
                <a:latin typeface="Mistral" pitchFamily="66" charset="0"/>
              </a:rPr>
            </a:br>
            <a:r>
              <a:rPr lang="ru-RU" sz="4800" dirty="0" smtClean="0">
                <a:latin typeface="Mistral" pitchFamily="66" charset="0"/>
              </a:rPr>
              <a:t/>
            </a:r>
            <a:br>
              <a:rPr lang="ru-RU" sz="4800" dirty="0" smtClean="0">
                <a:latin typeface="Mistral" pitchFamily="66" charset="0"/>
              </a:rPr>
            </a:br>
            <a:r>
              <a:rPr lang="ru-RU" sz="4800" b="1" dirty="0" smtClean="0">
                <a:latin typeface="Mistral" pitchFamily="66" charset="0"/>
              </a:rPr>
              <a:t>Сенека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11413" y="1468438"/>
            <a:ext cx="648176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 eaLnBrk="0" hangingPunct="0">
              <a:buFontTx/>
              <a:buAutoNum type="arabicPeriod"/>
            </a:pPr>
            <a:r>
              <a:rPr lang="ru-RU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Понятие «глобальные проблемы современности» и их основные виды</a:t>
            </a:r>
          </a:p>
          <a:p>
            <a:pPr marL="342900" indent="-342900" algn="just" eaLnBrk="0" hangingPunct="0">
              <a:buFontTx/>
              <a:buAutoNum type="arabicPeriod"/>
            </a:pPr>
            <a:r>
              <a:rPr lang="ru-RU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Причины возникновения глобальных проблем</a:t>
            </a:r>
          </a:p>
          <a:p>
            <a:pPr marL="342900" indent="-342900" algn="just" eaLnBrk="0" hangingPunct="0">
              <a:buFontTx/>
              <a:buAutoNum type="arabicPeriod"/>
            </a:pPr>
            <a:r>
              <a:rPr lang="ru-RU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Характерные особенности глобальных проблем</a:t>
            </a:r>
            <a:endParaRPr lang="ru-RU" dirty="0">
              <a:latin typeface="Bookman Old Style" pitchFamily="18" charset="0"/>
              <a:cs typeface="Arial" charset="0"/>
            </a:endParaRPr>
          </a:p>
          <a:p>
            <a:pPr marL="342900" indent="-342900" algn="just" eaLnBrk="0" hangingPunct="0">
              <a:buFontTx/>
              <a:buAutoNum type="arabicPeriod"/>
            </a:pPr>
            <a:r>
              <a:rPr lang="ru-RU" dirty="0">
                <a:latin typeface="Bookman Old Style" pitchFamily="18" charset="0"/>
                <a:ea typeface="Calibri" pitchFamily="34" charset="0"/>
                <a:cs typeface="Calibri" pitchFamily="34" charset="0"/>
              </a:rPr>
              <a:t>Приоритетные глобальные </a:t>
            </a:r>
            <a:r>
              <a:rPr lang="ru-RU" dirty="0" smtClean="0">
                <a:latin typeface="Bookman Old Style" pitchFamily="18" charset="0"/>
                <a:ea typeface="Calibri" pitchFamily="34" charset="0"/>
                <a:cs typeface="Calibri" pitchFamily="34" charset="0"/>
              </a:rPr>
              <a:t>проблемы города</a:t>
            </a:r>
            <a:endParaRPr lang="ru-RU" dirty="0">
              <a:latin typeface="Bookman Old Style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buFontTx/>
              <a:buAutoNum type="arabicPeriod"/>
            </a:pPr>
            <a:r>
              <a:rPr lang="ru-RU" dirty="0">
                <a:latin typeface="Bookman Old Style" pitchFamily="18" charset="0"/>
                <a:ea typeface="Calibri" pitchFamily="34" charset="0"/>
                <a:cs typeface="Calibri" pitchFamily="34" charset="0"/>
              </a:rPr>
              <a:t>Основные направления разрешения глобальных проблем</a:t>
            </a:r>
            <a:endParaRPr lang="ru-RU" dirty="0">
              <a:latin typeface="Bookman Old Style" pitchFamily="18" charset="0"/>
              <a:cs typeface="Arial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36030" y="2187763"/>
            <a:ext cx="1632702" cy="408623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946159"/>
            <a:ext cx="2113354" cy="715089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Основные 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понятия урока</a:t>
            </a:r>
            <a:endParaRPr lang="ru-RU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 rot="5400000" flipH="1">
            <a:off x="1897857" y="2215356"/>
            <a:ext cx="490538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 rot="5400000" flipH="1">
            <a:off x="2369344" y="5115719"/>
            <a:ext cx="490537" cy="327025"/>
          </a:xfrm>
          <a:prstGeom prst="upArrow">
            <a:avLst>
              <a:gd name="adj1" fmla="val 51676"/>
              <a:gd name="adj2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3563938" y="115888"/>
            <a:ext cx="540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istral" pitchFamily="66" charset="0"/>
              </a:rPr>
              <a:t>План и основные понятия урока</a:t>
            </a:r>
          </a:p>
        </p:txBody>
      </p:sp>
      <p:sp>
        <p:nvSpPr>
          <p:cNvPr id="5134" name="Прямоугольник 13"/>
          <p:cNvSpPr>
            <a:spLocks noChangeArrowheads="1"/>
          </p:cNvSpPr>
          <p:nvPr/>
        </p:nvSpPr>
        <p:spPr bwMode="auto">
          <a:xfrm>
            <a:off x="2887663" y="4889500"/>
            <a:ext cx="547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Глобализация, глобальные проблемы современности, угроза, в</a:t>
            </a:r>
            <a:r>
              <a:rPr lang="ru-RU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ызов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глобальные проблемы\урок\14267064.jpg"/>
          <p:cNvPicPr>
            <a:picLocks noChangeAspect="1" noChangeArrowheads="1"/>
          </p:cNvPicPr>
          <p:nvPr/>
        </p:nvPicPr>
        <p:blipFill>
          <a:blip r:embed="rId2" cstate="print"/>
          <a:srcRect r="861" b="3266"/>
          <a:stretch>
            <a:fillRect/>
          </a:stretch>
        </p:blipFill>
        <p:spPr bwMode="auto">
          <a:xfrm>
            <a:off x="323528" y="809625"/>
            <a:ext cx="8422262" cy="5649814"/>
          </a:xfrm>
          <a:prstGeom prst="rect">
            <a:avLst/>
          </a:prstGeom>
          <a:noFill/>
        </p:spPr>
      </p:pic>
      <p:pic>
        <p:nvPicPr>
          <p:cNvPr id="1026" name="Picture 2" descr="E:\глобальные проблемы\урок\imagen7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изнес\земля\19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28575" y="0"/>
            <a:ext cx="91725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661025"/>
            <a:ext cx="9144000" cy="11969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Mistral" pitchFamily="66" charset="0"/>
              </a:rPr>
              <a:t>«</a:t>
            </a:r>
            <a:r>
              <a:rPr lang="ru-RU" sz="4400" b="1" dirty="0">
                <a:solidFill>
                  <a:srgbClr val="000000"/>
                </a:solidFill>
                <a:latin typeface="Mistral" pitchFamily="66" charset="0"/>
              </a:rPr>
              <a:t>Глобальные проблемы современности»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penclass.ru/sites/default/files/%D1%81%D0%BB%D0%B0%D0%B9%D0%B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745" t="6727" r="5625" b="162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250706"/>
          </a:xfrm>
        </p:spPr>
        <p:txBody>
          <a:bodyPr/>
          <a:lstStyle/>
          <a:p>
            <a:pPr algn="r"/>
            <a:r>
              <a:rPr lang="ru-RU" sz="4800" b="1" dirty="0" smtClean="0">
                <a:latin typeface="Monotype Corsiva" pitchFamily="66" charset="0"/>
              </a:rPr>
              <a:t>«Истребилось всякое существо, которое было на поверхности Земли; от человека до скота, и гадов, и птиц небесных, все истребилось с Земли, остался только Ной, и что было с ним в ковчеге 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>
                <a:latin typeface="Monotype Corsiva" pitchFamily="66" charset="0"/>
              </a:rPr>
              <a:t>Библия. Бытие, гл.7,п2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глобальные проблемы\урок\noahandcockerspani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глобальные проблемы\урок\frightening_hiroshima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2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487</Words>
  <Application>Microsoft Office PowerPoint</Application>
  <PresentationFormat>Экран (4:3)</PresentationFormat>
  <Paragraphs>108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«Истребилось всякое существо, которое было на поверхности Земли; от человека до скота, и гадов, и птиц небесных, все истребилось с Земли, остался только Ной, и что было с ним в ковчеге »  Библия. Бытие, гл.7,п2</vt:lpstr>
      <vt:lpstr>Слайд 8</vt:lpstr>
      <vt:lpstr>Слайд 9</vt:lpstr>
      <vt:lpstr>Слайд 10</vt:lpstr>
      <vt:lpstr>Слайд 11</vt:lpstr>
      <vt:lpstr>Оценка деятельности проектной группы </vt:lpstr>
      <vt:lpstr> Проблема продовольствия </vt:lpstr>
      <vt:lpstr>Слайд 14</vt:lpstr>
      <vt:lpstr>Природные Ресурсы</vt:lpstr>
      <vt:lpstr>Ресурсобеспеченность России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Глобальные проблемы ведут к краху цивилизации. </vt:lpstr>
      <vt:lpstr>Слайд 25</vt:lpstr>
      <vt:lpstr>Мы рождены, чтобы жить совместно; наше общество – свод камней, который обрушился бы, если бы один не поддерживал другого  Сенека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70</cp:revision>
  <dcterms:created xsi:type="dcterms:W3CDTF">2010-12-21T10:19:23Z</dcterms:created>
  <dcterms:modified xsi:type="dcterms:W3CDTF">2013-12-22T15:16:44Z</dcterms:modified>
</cp:coreProperties>
</file>