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Default Extension="jp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9" r:id="rId9"/>
    <p:sldId id="263" r:id="rId10"/>
    <p:sldId id="264" r:id="rId11"/>
    <p:sldId id="268" r:id="rId12"/>
    <p:sldId id="273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6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1.jpeg"/><Relationship Id="rId1" Type="http://schemas.openxmlformats.org/officeDocument/2006/relationships/image" Target="../media/image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3E1E02-C9C5-45AC-A9CE-77BA698DE9A7}" type="doc">
      <dgm:prSet loTypeId="urn:microsoft.com/office/officeart/2005/8/layout/vList4#1" loCatId="list" qsTypeId="urn:microsoft.com/office/officeart/2005/8/quickstyle/simple1" qsCatId="simple" csTypeId="urn:microsoft.com/office/officeart/2005/8/colors/colorful2" csCatId="colorful" phldr="1"/>
      <dgm:spPr/>
    </dgm:pt>
    <dgm:pt modelId="{0C5B45F9-7BC0-4302-BB15-341FB53755BD}">
      <dgm:prSet phldrT="[Текст]"/>
      <dgm:spPr/>
      <dgm:t>
        <a:bodyPr/>
        <a:lstStyle/>
        <a:p>
          <a:r>
            <a:rPr lang="ru-RU" dirty="0" smtClean="0"/>
            <a:t>Экономико-технологическая отсталость</a:t>
          </a:r>
          <a:endParaRPr lang="ru-RU" dirty="0"/>
        </a:p>
      </dgm:t>
    </dgm:pt>
    <dgm:pt modelId="{A3038CA5-B752-415D-9C4B-363AD4EB2CA3}" type="parTrans" cxnId="{090895B5-1E58-4C87-8C01-6D19C8D5685E}">
      <dgm:prSet/>
      <dgm:spPr/>
      <dgm:t>
        <a:bodyPr/>
        <a:lstStyle/>
        <a:p>
          <a:endParaRPr lang="ru-RU"/>
        </a:p>
      </dgm:t>
    </dgm:pt>
    <dgm:pt modelId="{39C60364-1B1C-4729-86B2-E561D44420F9}" type="sibTrans" cxnId="{090895B5-1E58-4C87-8C01-6D19C8D5685E}">
      <dgm:prSet/>
      <dgm:spPr/>
      <dgm:t>
        <a:bodyPr/>
        <a:lstStyle/>
        <a:p>
          <a:endParaRPr lang="ru-RU"/>
        </a:p>
      </dgm:t>
    </dgm:pt>
    <dgm:pt modelId="{D06892B4-E3EA-40BC-B70B-7602099665C7}">
      <dgm:prSet phldrT="[Текст]"/>
      <dgm:spPr/>
      <dgm:t>
        <a:bodyPr/>
        <a:lstStyle/>
        <a:p>
          <a:r>
            <a:rPr lang="ru-RU" dirty="0" smtClean="0"/>
            <a:t>Отсталость системы управления</a:t>
          </a:r>
          <a:endParaRPr lang="ru-RU" dirty="0"/>
        </a:p>
      </dgm:t>
    </dgm:pt>
    <dgm:pt modelId="{74B14920-9FAC-4AE7-A3E3-5538F5FF7762}" type="parTrans" cxnId="{3FEA9D93-411F-40AB-84AC-E10E4D139196}">
      <dgm:prSet/>
      <dgm:spPr/>
      <dgm:t>
        <a:bodyPr/>
        <a:lstStyle/>
        <a:p>
          <a:endParaRPr lang="ru-RU"/>
        </a:p>
      </dgm:t>
    </dgm:pt>
    <dgm:pt modelId="{3AAF625D-475E-4FC6-B45F-849D2624CA1C}" type="sibTrans" cxnId="{3FEA9D93-411F-40AB-84AC-E10E4D139196}">
      <dgm:prSet/>
      <dgm:spPr/>
      <dgm:t>
        <a:bodyPr/>
        <a:lstStyle/>
        <a:p>
          <a:endParaRPr lang="ru-RU"/>
        </a:p>
      </dgm:t>
    </dgm:pt>
    <dgm:pt modelId="{826879EF-3561-4A61-91DA-775113C234B5}">
      <dgm:prSet phldrT="[Текст]"/>
      <dgm:spPr/>
      <dgm:t>
        <a:bodyPr/>
        <a:lstStyle/>
        <a:p>
          <a:r>
            <a:rPr lang="ru-RU" dirty="0" smtClean="0"/>
            <a:t>Социальная отсталость</a:t>
          </a:r>
          <a:endParaRPr lang="ru-RU" dirty="0"/>
        </a:p>
      </dgm:t>
    </dgm:pt>
    <dgm:pt modelId="{D7482BE4-71AB-427E-9842-5C667B1A67F7}" type="parTrans" cxnId="{FA7D77F5-7FB4-42D2-9E58-023DC8B278FB}">
      <dgm:prSet/>
      <dgm:spPr/>
      <dgm:t>
        <a:bodyPr/>
        <a:lstStyle/>
        <a:p>
          <a:endParaRPr lang="ru-RU"/>
        </a:p>
      </dgm:t>
    </dgm:pt>
    <dgm:pt modelId="{F77A2F18-ED8B-408B-8CF3-CD2B09492666}" type="sibTrans" cxnId="{FA7D77F5-7FB4-42D2-9E58-023DC8B278FB}">
      <dgm:prSet/>
      <dgm:spPr/>
      <dgm:t>
        <a:bodyPr/>
        <a:lstStyle/>
        <a:p>
          <a:endParaRPr lang="ru-RU"/>
        </a:p>
      </dgm:t>
    </dgm:pt>
    <dgm:pt modelId="{18DC1570-E337-4243-989F-A07F477BBB8A}" type="pres">
      <dgm:prSet presAssocID="{FC3E1E02-C9C5-45AC-A9CE-77BA698DE9A7}" presName="linear" presStyleCnt="0">
        <dgm:presLayoutVars>
          <dgm:dir/>
          <dgm:resizeHandles val="exact"/>
        </dgm:presLayoutVars>
      </dgm:prSet>
      <dgm:spPr/>
    </dgm:pt>
    <dgm:pt modelId="{8D9E124D-E0BA-40B1-B3CD-78A05940AEA4}" type="pres">
      <dgm:prSet presAssocID="{0C5B45F9-7BC0-4302-BB15-341FB53755BD}" presName="comp" presStyleCnt="0"/>
      <dgm:spPr/>
    </dgm:pt>
    <dgm:pt modelId="{3EBA61B3-595D-4E83-81CA-FDC948DB5551}" type="pres">
      <dgm:prSet presAssocID="{0C5B45F9-7BC0-4302-BB15-341FB53755BD}" presName="box" presStyleLbl="node1" presStyleIdx="0" presStyleCnt="3"/>
      <dgm:spPr/>
      <dgm:t>
        <a:bodyPr/>
        <a:lstStyle/>
        <a:p>
          <a:endParaRPr lang="ru-RU"/>
        </a:p>
      </dgm:t>
    </dgm:pt>
    <dgm:pt modelId="{7A6041EA-58BE-4F86-A6AE-088B5D307195}" type="pres">
      <dgm:prSet presAssocID="{0C5B45F9-7BC0-4302-BB15-341FB53755BD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5000" r="-25000"/>
          </a:stretch>
        </a:blipFill>
      </dgm:spPr>
    </dgm:pt>
    <dgm:pt modelId="{AF715B2F-7A12-44E5-85CE-4F565541028E}" type="pres">
      <dgm:prSet presAssocID="{0C5B45F9-7BC0-4302-BB15-341FB53755BD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D8021B-05C3-4495-AC7B-31843DD93CBC}" type="pres">
      <dgm:prSet presAssocID="{39C60364-1B1C-4729-86B2-E561D44420F9}" presName="spacer" presStyleCnt="0"/>
      <dgm:spPr/>
    </dgm:pt>
    <dgm:pt modelId="{52D67499-8DF4-40FE-AFE5-8774095EFFB2}" type="pres">
      <dgm:prSet presAssocID="{D06892B4-E3EA-40BC-B70B-7602099665C7}" presName="comp" presStyleCnt="0"/>
      <dgm:spPr/>
    </dgm:pt>
    <dgm:pt modelId="{2E4F85D4-36B8-45F9-8E82-ADE32E2F1F25}" type="pres">
      <dgm:prSet presAssocID="{D06892B4-E3EA-40BC-B70B-7602099665C7}" presName="box" presStyleLbl="node1" presStyleIdx="1" presStyleCnt="3"/>
      <dgm:spPr/>
      <dgm:t>
        <a:bodyPr/>
        <a:lstStyle/>
        <a:p>
          <a:endParaRPr lang="ru-RU"/>
        </a:p>
      </dgm:t>
    </dgm:pt>
    <dgm:pt modelId="{69913669-EB27-4E15-8B4A-7D8049851922}" type="pres">
      <dgm:prSet presAssocID="{D06892B4-E3EA-40BC-B70B-7602099665C7}" presName="img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41000" r="-41000"/>
          </a:stretch>
        </a:blipFill>
      </dgm:spPr>
    </dgm:pt>
    <dgm:pt modelId="{4C62554F-C472-4381-975E-543825E3A42B}" type="pres">
      <dgm:prSet presAssocID="{D06892B4-E3EA-40BC-B70B-7602099665C7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F7C303-6303-4E23-9BDE-5C7979D4B83D}" type="pres">
      <dgm:prSet presAssocID="{3AAF625D-475E-4FC6-B45F-849D2624CA1C}" presName="spacer" presStyleCnt="0"/>
      <dgm:spPr/>
    </dgm:pt>
    <dgm:pt modelId="{68EDF688-F0F1-4CBB-B010-4F51ABD3B7C9}" type="pres">
      <dgm:prSet presAssocID="{826879EF-3561-4A61-91DA-775113C234B5}" presName="comp" presStyleCnt="0"/>
      <dgm:spPr/>
    </dgm:pt>
    <dgm:pt modelId="{DD6FE85D-9835-49FF-AE58-5699F549B261}" type="pres">
      <dgm:prSet presAssocID="{826879EF-3561-4A61-91DA-775113C234B5}" presName="box" presStyleLbl="node1" presStyleIdx="2" presStyleCnt="3"/>
      <dgm:spPr/>
      <dgm:t>
        <a:bodyPr/>
        <a:lstStyle/>
        <a:p>
          <a:endParaRPr lang="ru-RU"/>
        </a:p>
      </dgm:t>
    </dgm:pt>
    <dgm:pt modelId="{7E86C5A0-F3DE-4736-B37C-C8468F470B76}" type="pres">
      <dgm:prSet presAssocID="{826879EF-3561-4A61-91DA-775113C234B5}" presName="img" presStyleLbl="fgImgPlace1" presStyleIdx="2" presStyleCnt="3" custLinFactNeighborX="1161" custLinFactNeighborY="412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9000" r="-39000"/>
          </a:stretch>
        </a:blipFill>
      </dgm:spPr>
    </dgm:pt>
    <dgm:pt modelId="{C8850C87-DC35-45F2-A8E1-E238B35176D3}" type="pres">
      <dgm:prSet presAssocID="{826879EF-3561-4A61-91DA-775113C234B5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0895B5-1E58-4C87-8C01-6D19C8D5685E}" srcId="{FC3E1E02-C9C5-45AC-A9CE-77BA698DE9A7}" destId="{0C5B45F9-7BC0-4302-BB15-341FB53755BD}" srcOrd="0" destOrd="0" parTransId="{A3038CA5-B752-415D-9C4B-363AD4EB2CA3}" sibTransId="{39C60364-1B1C-4729-86B2-E561D44420F9}"/>
    <dgm:cxn modelId="{C96620E8-BB7B-4191-A55B-A8D248B3A422}" type="presOf" srcId="{0C5B45F9-7BC0-4302-BB15-341FB53755BD}" destId="{3EBA61B3-595D-4E83-81CA-FDC948DB5551}" srcOrd="0" destOrd="0" presId="urn:microsoft.com/office/officeart/2005/8/layout/vList4#1"/>
    <dgm:cxn modelId="{3FEA9D93-411F-40AB-84AC-E10E4D139196}" srcId="{FC3E1E02-C9C5-45AC-A9CE-77BA698DE9A7}" destId="{D06892B4-E3EA-40BC-B70B-7602099665C7}" srcOrd="1" destOrd="0" parTransId="{74B14920-9FAC-4AE7-A3E3-5538F5FF7762}" sibTransId="{3AAF625D-475E-4FC6-B45F-849D2624CA1C}"/>
    <dgm:cxn modelId="{06F89CE6-2910-4C58-809E-AC1375D057D9}" type="presOf" srcId="{D06892B4-E3EA-40BC-B70B-7602099665C7}" destId="{2E4F85D4-36B8-45F9-8E82-ADE32E2F1F25}" srcOrd="0" destOrd="0" presId="urn:microsoft.com/office/officeart/2005/8/layout/vList4#1"/>
    <dgm:cxn modelId="{15301A6B-C554-4707-901C-0C567BC62ABC}" type="presOf" srcId="{826879EF-3561-4A61-91DA-775113C234B5}" destId="{DD6FE85D-9835-49FF-AE58-5699F549B261}" srcOrd="0" destOrd="0" presId="urn:microsoft.com/office/officeart/2005/8/layout/vList4#1"/>
    <dgm:cxn modelId="{FA7D77F5-7FB4-42D2-9E58-023DC8B278FB}" srcId="{FC3E1E02-C9C5-45AC-A9CE-77BA698DE9A7}" destId="{826879EF-3561-4A61-91DA-775113C234B5}" srcOrd="2" destOrd="0" parTransId="{D7482BE4-71AB-427E-9842-5C667B1A67F7}" sibTransId="{F77A2F18-ED8B-408B-8CF3-CD2B09492666}"/>
    <dgm:cxn modelId="{01A4A98F-0E87-47DE-9C5C-7B60BF322352}" type="presOf" srcId="{FC3E1E02-C9C5-45AC-A9CE-77BA698DE9A7}" destId="{18DC1570-E337-4243-989F-A07F477BBB8A}" srcOrd="0" destOrd="0" presId="urn:microsoft.com/office/officeart/2005/8/layout/vList4#1"/>
    <dgm:cxn modelId="{F71774F2-69DA-4FDF-9472-8B85F2302DC1}" type="presOf" srcId="{826879EF-3561-4A61-91DA-775113C234B5}" destId="{C8850C87-DC35-45F2-A8E1-E238B35176D3}" srcOrd="1" destOrd="0" presId="urn:microsoft.com/office/officeart/2005/8/layout/vList4#1"/>
    <dgm:cxn modelId="{7ADD7AEA-0AC1-4826-8E1C-8AC6940D8392}" type="presOf" srcId="{D06892B4-E3EA-40BC-B70B-7602099665C7}" destId="{4C62554F-C472-4381-975E-543825E3A42B}" srcOrd="1" destOrd="0" presId="urn:microsoft.com/office/officeart/2005/8/layout/vList4#1"/>
    <dgm:cxn modelId="{25F03A5B-D702-42F9-BF5A-1C0F705F313A}" type="presOf" srcId="{0C5B45F9-7BC0-4302-BB15-341FB53755BD}" destId="{AF715B2F-7A12-44E5-85CE-4F565541028E}" srcOrd="1" destOrd="0" presId="urn:microsoft.com/office/officeart/2005/8/layout/vList4#1"/>
    <dgm:cxn modelId="{132250EB-4E63-40D3-907F-450F14DA80C1}" type="presParOf" srcId="{18DC1570-E337-4243-989F-A07F477BBB8A}" destId="{8D9E124D-E0BA-40B1-B3CD-78A05940AEA4}" srcOrd="0" destOrd="0" presId="urn:microsoft.com/office/officeart/2005/8/layout/vList4#1"/>
    <dgm:cxn modelId="{0FAE4B40-9C8D-4390-BAEA-5C532CC530E4}" type="presParOf" srcId="{8D9E124D-E0BA-40B1-B3CD-78A05940AEA4}" destId="{3EBA61B3-595D-4E83-81CA-FDC948DB5551}" srcOrd="0" destOrd="0" presId="urn:microsoft.com/office/officeart/2005/8/layout/vList4#1"/>
    <dgm:cxn modelId="{EF328603-7CC7-4890-8CE3-70B6BBE622B7}" type="presParOf" srcId="{8D9E124D-E0BA-40B1-B3CD-78A05940AEA4}" destId="{7A6041EA-58BE-4F86-A6AE-088B5D307195}" srcOrd="1" destOrd="0" presId="urn:microsoft.com/office/officeart/2005/8/layout/vList4#1"/>
    <dgm:cxn modelId="{7D8861F9-58F4-470D-9517-7EB9D1D54A62}" type="presParOf" srcId="{8D9E124D-E0BA-40B1-B3CD-78A05940AEA4}" destId="{AF715B2F-7A12-44E5-85CE-4F565541028E}" srcOrd="2" destOrd="0" presId="urn:microsoft.com/office/officeart/2005/8/layout/vList4#1"/>
    <dgm:cxn modelId="{9EA18BAD-1D83-4876-93C7-884AA4CDE2FB}" type="presParOf" srcId="{18DC1570-E337-4243-989F-A07F477BBB8A}" destId="{63D8021B-05C3-4495-AC7B-31843DD93CBC}" srcOrd="1" destOrd="0" presId="urn:microsoft.com/office/officeart/2005/8/layout/vList4#1"/>
    <dgm:cxn modelId="{82C8DEC2-F743-4C6B-A46E-D71724C77E8E}" type="presParOf" srcId="{18DC1570-E337-4243-989F-A07F477BBB8A}" destId="{52D67499-8DF4-40FE-AFE5-8774095EFFB2}" srcOrd="2" destOrd="0" presId="urn:microsoft.com/office/officeart/2005/8/layout/vList4#1"/>
    <dgm:cxn modelId="{B8F3D023-0829-478A-AB9C-3D4A4F0C58B6}" type="presParOf" srcId="{52D67499-8DF4-40FE-AFE5-8774095EFFB2}" destId="{2E4F85D4-36B8-45F9-8E82-ADE32E2F1F25}" srcOrd="0" destOrd="0" presId="urn:microsoft.com/office/officeart/2005/8/layout/vList4#1"/>
    <dgm:cxn modelId="{5891A954-CF39-4958-B85F-82F954429C6B}" type="presParOf" srcId="{52D67499-8DF4-40FE-AFE5-8774095EFFB2}" destId="{69913669-EB27-4E15-8B4A-7D8049851922}" srcOrd="1" destOrd="0" presId="urn:microsoft.com/office/officeart/2005/8/layout/vList4#1"/>
    <dgm:cxn modelId="{19AA3905-D6CD-4B84-B9B3-CE58DEB141B8}" type="presParOf" srcId="{52D67499-8DF4-40FE-AFE5-8774095EFFB2}" destId="{4C62554F-C472-4381-975E-543825E3A42B}" srcOrd="2" destOrd="0" presId="urn:microsoft.com/office/officeart/2005/8/layout/vList4#1"/>
    <dgm:cxn modelId="{DBBA569A-1CB9-4B28-A976-2F62BE3388E1}" type="presParOf" srcId="{18DC1570-E337-4243-989F-A07F477BBB8A}" destId="{44F7C303-6303-4E23-9BDE-5C7979D4B83D}" srcOrd="3" destOrd="0" presId="urn:microsoft.com/office/officeart/2005/8/layout/vList4#1"/>
    <dgm:cxn modelId="{CB01A545-9328-455D-A993-32B094ABE32E}" type="presParOf" srcId="{18DC1570-E337-4243-989F-A07F477BBB8A}" destId="{68EDF688-F0F1-4CBB-B010-4F51ABD3B7C9}" srcOrd="4" destOrd="0" presId="urn:microsoft.com/office/officeart/2005/8/layout/vList4#1"/>
    <dgm:cxn modelId="{5BD9C31D-D047-46B9-9C9F-99C3820831E5}" type="presParOf" srcId="{68EDF688-F0F1-4CBB-B010-4F51ABD3B7C9}" destId="{DD6FE85D-9835-49FF-AE58-5699F549B261}" srcOrd="0" destOrd="0" presId="urn:microsoft.com/office/officeart/2005/8/layout/vList4#1"/>
    <dgm:cxn modelId="{C214B16B-63A9-4C19-A800-92D987609B58}" type="presParOf" srcId="{68EDF688-F0F1-4CBB-B010-4F51ABD3B7C9}" destId="{7E86C5A0-F3DE-4736-B37C-C8468F470B76}" srcOrd="1" destOrd="0" presId="urn:microsoft.com/office/officeart/2005/8/layout/vList4#1"/>
    <dgm:cxn modelId="{51FB7BE5-677D-4C85-9F60-6F2ECFFA1800}" type="presParOf" srcId="{68EDF688-F0F1-4CBB-B010-4F51ABD3B7C9}" destId="{C8850C87-DC35-45F2-A8E1-E238B35176D3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BA61B3-595D-4E83-81CA-FDC948DB5551}">
      <dsp:nvSpPr>
        <dsp:cNvPr id="0" name=""/>
        <dsp:cNvSpPr/>
      </dsp:nvSpPr>
      <dsp:spPr>
        <a:xfrm>
          <a:off x="0" y="0"/>
          <a:ext cx="7620000" cy="136673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Экономико-технологическая отсталость</a:t>
          </a:r>
          <a:endParaRPr lang="ru-RU" sz="3400" kern="1200" dirty="0"/>
        </a:p>
      </dsp:txBody>
      <dsp:txXfrm>
        <a:off x="1660673" y="0"/>
        <a:ext cx="5959326" cy="1366738"/>
      </dsp:txXfrm>
    </dsp:sp>
    <dsp:sp modelId="{7A6041EA-58BE-4F86-A6AE-088B5D307195}">
      <dsp:nvSpPr>
        <dsp:cNvPr id="0" name=""/>
        <dsp:cNvSpPr/>
      </dsp:nvSpPr>
      <dsp:spPr>
        <a:xfrm>
          <a:off x="136673" y="136673"/>
          <a:ext cx="1524000" cy="109339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4F85D4-36B8-45F9-8E82-ADE32E2F1F25}">
      <dsp:nvSpPr>
        <dsp:cNvPr id="0" name=""/>
        <dsp:cNvSpPr/>
      </dsp:nvSpPr>
      <dsp:spPr>
        <a:xfrm>
          <a:off x="0" y="1503412"/>
          <a:ext cx="7620000" cy="1366738"/>
        </a:xfrm>
        <a:prstGeom prst="roundRect">
          <a:avLst>
            <a:gd name="adj" fmla="val 10000"/>
          </a:avLst>
        </a:prstGeom>
        <a:solidFill>
          <a:schemeClr val="accent2">
            <a:hueOff val="5259187"/>
            <a:satOff val="-30948"/>
            <a:lumOff val="1178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Отсталость системы управления</a:t>
          </a:r>
          <a:endParaRPr lang="ru-RU" sz="3400" kern="1200" dirty="0"/>
        </a:p>
      </dsp:txBody>
      <dsp:txXfrm>
        <a:off x="1660673" y="1503412"/>
        <a:ext cx="5959326" cy="1366738"/>
      </dsp:txXfrm>
    </dsp:sp>
    <dsp:sp modelId="{69913669-EB27-4E15-8B4A-7D8049851922}">
      <dsp:nvSpPr>
        <dsp:cNvPr id="0" name=""/>
        <dsp:cNvSpPr/>
      </dsp:nvSpPr>
      <dsp:spPr>
        <a:xfrm>
          <a:off x="136673" y="1640086"/>
          <a:ext cx="1524000" cy="109339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1000" r="-41000"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6FE85D-9835-49FF-AE58-5699F549B261}">
      <dsp:nvSpPr>
        <dsp:cNvPr id="0" name=""/>
        <dsp:cNvSpPr/>
      </dsp:nvSpPr>
      <dsp:spPr>
        <a:xfrm>
          <a:off x="0" y="3006824"/>
          <a:ext cx="7620000" cy="1366738"/>
        </a:xfrm>
        <a:prstGeom prst="roundRect">
          <a:avLst>
            <a:gd name="adj" fmla="val 10000"/>
          </a:avLst>
        </a:prstGeom>
        <a:solidFill>
          <a:schemeClr val="accent2">
            <a:hueOff val="10518374"/>
            <a:satOff val="-61895"/>
            <a:lumOff val="2355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Социальная отсталость</a:t>
          </a:r>
          <a:endParaRPr lang="ru-RU" sz="3400" kern="1200" dirty="0"/>
        </a:p>
      </dsp:txBody>
      <dsp:txXfrm>
        <a:off x="1660673" y="3006824"/>
        <a:ext cx="5959326" cy="1366738"/>
      </dsp:txXfrm>
    </dsp:sp>
    <dsp:sp modelId="{7E86C5A0-F3DE-4736-B37C-C8468F470B76}">
      <dsp:nvSpPr>
        <dsp:cNvPr id="0" name=""/>
        <dsp:cNvSpPr/>
      </dsp:nvSpPr>
      <dsp:spPr>
        <a:xfrm>
          <a:off x="154367" y="3188567"/>
          <a:ext cx="1524000" cy="109339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772816"/>
            <a:ext cx="8280920" cy="1544215"/>
          </a:xfrm>
        </p:spPr>
        <p:txBody>
          <a:bodyPr/>
          <a:lstStyle/>
          <a:p>
            <a:pPr algn="ctr"/>
            <a:endParaRPr lang="ru-RU" sz="4800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786314" y="6000768"/>
            <a:ext cx="410445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4338" name="Picture 2" descr="http://www.b24.am/ru/thumbnail.php?file=old/8ced42009229e0d9925758d3c0d_470475419.jpg&amp;size=article_lar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0"/>
            <a:ext cx="9286908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929190" y="4272677"/>
            <a:ext cx="421481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Выполнили студенты факультета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«Коммерция по отраслям»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</a:p>
          <a:p>
            <a:pPr algn="ctr"/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Лапаева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Юлия</a:t>
            </a:r>
          </a:p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Евгения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Курец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Татьяна Кулик</a:t>
            </a:r>
          </a:p>
          <a:p>
            <a:pPr algn="ctr"/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Преподаватель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</a:p>
          <a:p>
            <a:pPr algn="ctr"/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Есина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Оксана Викторовна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1785926"/>
            <a:ext cx="90011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Экономическая отсталость России</a:t>
            </a:r>
            <a:endParaRPr lang="ru-RU" sz="4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28596" y="0"/>
            <a:ext cx="82868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«ГОСУДАРСТВЕННОЕ БЮДЖЕТНОЕ ОБРАЗОВАТЕЛЬНОЕ УЧРЕЖДЕНИЕ</a:t>
            </a:r>
            <a:br>
              <a:rPr lang="ru-RU" dirty="0" smtClean="0"/>
            </a:br>
            <a:r>
              <a:rPr lang="ru-RU" dirty="0" smtClean="0"/>
              <a:t>СРЕДНЕГО ПРОФЕССИОНАЛЬНОГО ОБРАЗОВАНИЯ»</a:t>
            </a:r>
          </a:p>
          <a:p>
            <a:pPr algn="ctr"/>
            <a:r>
              <a:rPr lang="ru-RU" b="1" dirty="0" smtClean="0"/>
              <a:t>ЮЖНОУРАЛЬСКИЙ ЭНЕРГЕТИЧЕСКИЙ ТЕХНИКУМ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20767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568952" cy="471582"/>
          </a:xfrm>
        </p:spPr>
        <p:txBody>
          <a:bodyPr>
            <a:normAutofit fontScale="90000"/>
          </a:bodyPr>
          <a:lstStyle/>
          <a:p>
            <a:pPr algn="ctr"/>
            <a:endParaRPr lang="ru-RU" sz="27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764704"/>
            <a:ext cx="8640960" cy="5760640"/>
          </a:xfrm>
        </p:spPr>
        <p:txBody>
          <a:bodyPr>
            <a:normAutofit/>
          </a:bodyPr>
          <a:lstStyle/>
          <a:p>
            <a:r>
              <a:rPr lang="ru-RU" sz="1600" b="0" dirty="0" smtClean="0"/>
              <a:t> </a:t>
            </a:r>
            <a:endParaRPr lang="ru-RU" sz="1600" b="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7222" y="-142900"/>
            <a:ext cx="9712068" cy="714377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285852" y="142852"/>
            <a:ext cx="67866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Социальная отсталость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xmlns="" val="422576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9184" y="3998353"/>
            <a:ext cx="7344816" cy="285964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640960" cy="543590"/>
          </a:xfrm>
        </p:spPr>
        <p:txBody>
          <a:bodyPr>
            <a:normAutofit/>
          </a:bodyPr>
          <a:lstStyle/>
          <a:p>
            <a:pPr algn="ctr"/>
            <a:r>
              <a:rPr lang="ru-RU" sz="2700" dirty="0" smtClean="0"/>
              <a:t>Чего ожидать в будущем?</a:t>
            </a:r>
            <a:endParaRPr lang="ru-RU" sz="27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96" y="764704"/>
            <a:ext cx="9108504" cy="6093296"/>
          </a:xfrm>
        </p:spPr>
        <p:txBody>
          <a:bodyPr>
            <a:normAutofit/>
          </a:bodyPr>
          <a:lstStyle/>
          <a:p>
            <a:r>
              <a:rPr lang="ru-RU" sz="2800" b="0" dirty="0"/>
              <a:t>В представленном Минэкономразвития России уточненном Прогнозе социально-экономического развития Российской Федерации на 2014 год и на плановый период 2015 и 2016 годов учтены итоги социально-экономического развития Российской Федерации в </a:t>
            </a:r>
            <a:r>
              <a:rPr lang="ru-RU" sz="2800" b="0" dirty="0" smtClean="0"/>
              <a:t>2013 году, </a:t>
            </a:r>
            <a:r>
              <a:rPr lang="ru-RU" sz="2800" b="0" dirty="0"/>
              <a:t>а также прогнозные показатели федеральных органов исполнительной </a:t>
            </a:r>
            <a:r>
              <a:rPr lang="ru-RU" sz="2800" b="0" dirty="0" smtClean="0"/>
              <a:t>власти.</a:t>
            </a:r>
          </a:p>
          <a:p>
            <a:endParaRPr lang="ru-RU" sz="1600" b="0" dirty="0" smtClean="0"/>
          </a:p>
          <a:p>
            <a:endParaRPr lang="ru-RU" sz="1600" b="0" dirty="0" smtClean="0"/>
          </a:p>
          <a:p>
            <a:endParaRPr lang="ru-RU" sz="1600" b="0" dirty="0" smtClean="0"/>
          </a:p>
          <a:p>
            <a:r>
              <a:rPr lang="ru-RU" sz="1600" dirty="0"/>
              <a:t/>
            </a:r>
            <a:br>
              <a:rPr lang="ru-RU" sz="1600" dirty="0"/>
            </a:br>
            <a:endParaRPr lang="ru-RU" sz="1600" b="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929718" y="0"/>
            <a:ext cx="21428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4130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mignews.com.ua/files/pictures/201103/13001132742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900"/>
            <a:ext cx="9286908" cy="71047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352928" cy="615598"/>
          </a:xfrm>
        </p:spPr>
        <p:txBody>
          <a:bodyPr>
            <a:normAutofit fontScale="90000"/>
          </a:bodyPr>
          <a:lstStyle/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4414" y="1000108"/>
            <a:ext cx="6408712" cy="585789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1214414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500958" y="0"/>
            <a:ext cx="1643042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214414" y="0"/>
            <a:ext cx="6286544" cy="100010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Вывод:</a:t>
            </a:r>
            <a:endParaRPr lang="ru-RU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968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500" y="332656"/>
            <a:ext cx="8784976" cy="504056"/>
          </a:xfrm>
        </p:spPr>
        <p:txBody>
          <a:bodyPr>
            <a:normAutofit/>
          </a:bodyPr>
          <a:lstStyle/>
          <a:p>
            <a:pPr algn="ctr"/>
            <a:endParaRPr lang="ru-RU" sz="2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929718" y="0"/>
            <a:ext cx="21428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338" name="Picture 2" descr="http://pic.auto.mail.ru/content/documents/in_text_images/9/6/9679534d6f595c9ac2803badf0764ffc_small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28660" y="0"/>
            <a:ext cx="9572660" cy="707233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928670"/>
            <a:ext cx="8501090" cy="535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SzPct val="110000"/>
              <a:buFont typeface="Wingdings" pitchFamily="2" charset="2"/>
              <a:buChar char="v"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Обеспеченность страны природными ресурсами. Наличие огромных ресурсов полезных ископаемых само по себе не может обеспечить высоких темпов роста ее экономики.</a:t>
            </a:r>
          </a:p>
          <a:p>
            <a:pPr marL="285750" indent="-285750">
              <a:buSzPct val="110000"/>
              <a:buFont typeface="Wingdings" pitchFamily="2" charset="2"/>
              <a:buChar char="v"/>
            </a:pPr>
            <a:r>
              <a:rPr lang="ru-RU" sz="2800" dirty="0" smtClean="0"/>
              <a:t>Демографический показатель. Для развития страны вредна как низкая, так и чрезмерно высокая плотность населения</a:t>
            </a:r>
          </a:p>
          <a:p>
            <a:pPr marL="285750" indent="-285750">
              <a:buSzPct val="110000"/>
              <a:buFont typeface="Wingdings" pitchFamily="2" charset="2"/>
              <a:buChar char="v"/>
            </a:pPr>
            <a:r>
              <a:rPr lang="ru-RU" sz="2800" dirty="0" smtClean="0"/>
              <a:t>Высокая безработица и низкая производительность труда. Эти беды многих развивающихся стран. </a:t>
            </a:r>
          </a:p>
          <a:p>
            <a:pPr marL="285750" indent="-285750">
              <a:buSzPct val="110000"/>
              <a:buFont typeface="Wingdings" pitchFamily="2" charset="2"/>
              <a:buChar char="v"/>
            </a:pPr>
            <a:r>
              <a:rPr lang="ru-RU" sz="2800" dirty="0" smtClean="0"/>
              <a:t>Недостаток инвестиций и оттока капиталов. 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142976" y="142853"/>
            <a:ext cx="76438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Факторы, влияющие на экономическое развитие страны: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660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568952" cy="831622"/>
          </a:xfrm>
        </p:spPr>
        <p:txBody>
          <a:bodyPr>
            <a:normAutofit/>
          </a:bodyPr>
          <a:lstStyle/>
          <a:p>
            <a:pPr algn="ctr"/>
            <a:r>
              <a:rPr lang="ru-RU" sz="23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Из предыдущего слайда можно выделить три причины отсталости России</a:t>
            </a:r>
            <a:endParaRPr lang="ru-RU" sz="23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05706582"/>
              </p:ext>
            </p:extLst>
          </p:nvPr>
        </p:nvGraphicFramePr>
        <p:xfrm>
          <a:off x="755576" y="1484784"/>
          <a:ext cx="7620000" cy="437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8929718" y="0"/>
            <a:ext cx="21428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9979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568952" cy="471582"/>
          </a:xfrm>
        </p:spPr>
        <p:txBody>
          <a:bodyPr>
            <a:normAutofit/>
          </a:bodyPr>
          <a:lstStyle/>
          <a:p>
            <a:endParaRPr lang="ru-RU" sz="23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764704"/>
            <a:ext cx="8712968" cy="2016224"/>
          </a:xfrm>
        </p:spPr>
        <p:txBody>
          <a:bodyPr>
            <a:normAutofit/>
          </a:bodyPr>
          <a:lstStyle/>
          <a:p>
            <a:endParaRPr lang="ru-RU" sz="1600" b="0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14346" y="-357214"/>
            <a:ext cx="9358346" cy="77756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27784" y="2570998"/>
            <a:ext cx="6264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 smtClean="0"/>
          </a:p>
          <a:p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142852"/>
            <a:ext cx="87868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Экономико-технологическая отсталость</a:t>
            </a:r>
            <a:endParaRPr lang="ru-RU" sz="32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224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2"/>
            <a:ext cx="4824536" cy="6552728"/>
          </a:xfrm>
        </p:spPr>
        <p:txBody>
          <a:bodyPr>
            <a:normAutofit/>
          </a:bodyPr>
          <a:lstStyle/>
          <a:p>
            <a:endParaRPr lang="ru-RU" sz="1600" b="0" dirty="0" smtClean="0"/>
          </a:p>
          <a:p>
            <a:endParaRPr lang="ru-RU" sz="1600" b="0" dirty="0"/>
          </a:p>
          <a:p>
            <a:endParaRPr lang="ru-RU" sz="1600" b="0" dirty="0" smtClean="0"/>
          </a:p>
          <a:p>
            <a:endParaRPr lang="ru-RU" sz="1600" b="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1185" y="-142900"/>
            <a:ext cx="9165185" cy="700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2297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42918"/>
            <a:ext cx="9144000" cy="621508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8929654" cy="64291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/>
              <a:t>                                        </a:t>
            </a:r>
            <a:r>
              <a:rPr lang="ru-RU" sz="2800" dirty="0" smtClean="0"/>
              <a:t>Вывод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312867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571184" cy="471582"/>
          </a:xfrm>
        </p:spPr>
        <p:txBody>
          <a:bodyPr>
            <a:normAutofit fontScale="90000"/>
          </a:bodyPr>
          <a:lstStyle/>
          <a:p>
            <a:pPr algn="ctr"/>
            <a:endParaRPr lang="ru-RU" sz="27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764704"/>
            <a:ext cx="8424936" cy="5361459"/>
          </a:xfrm>
        </p:spPr>
        <p:txBody>
          <a:bodyPr>
            <a:normAutofit/>
          </a:bodyPr>
          <a:lstStyle/>
          <a:p>
            <a:endParaRPr lang="ru-RU" sz="1600" b="0" dirty="0"/>
          </a:p>
        </p:txBody>
      </p:sp>
      <p:pic>
        <p:nvPicPr>
          <p:cNvPr id="8194" name="Picture 2" descr="http://www.vladdeti.ru/source/photos/2011/nashgostkitay/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0"/>
            <a:ext cx="9286908" cy="742955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42910" y="0"/>
            <a:ext cx="78581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chemeClr val="bg1">
                    <a:lumMod val="95000"/>
                  </a:schemeClr>
                </a:solidFill>
              </a:rPr>
              <a:t>Отсталость системы управления</a:t>
            </a:r>
            <a:endParaRPr lang="ru-RU" sz="36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521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548680"/>
            <a:ext cx="8712968" cy="399574"/>
          </a:xfrm>
        </p:spPr>
        <p:txBody>
          <a:bodyPr>
            <a:normAutofit fontScale="90000"/>
          </a:bodyPr>
          <a:lstStyle/>
          <a:p>
            <a:pPr algn="ctr"/>
            <a:endParaRPr lang="ru-RU" sz="2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42917"/>
            <a:ext cx="9143999" cy="635042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6429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Система управления государством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05113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147248" cy="543590"/>
          </a:xfrm>
        </p:spPr>
        <p:txBody>
          <a:bodyPr>
            <a:normAutofit/>
          </a:bodyPr>
          <a:lstStyle/>
          <a:p>
            <a:pPr algn="ctr"/>
            <a:endParaRPr lang="ru-RU" sz="27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80728"/>
            <a:ext cx="8640960" cy="1944216"/>
          </a:xfrm>
        </p:spPr>
        <p:txBody>
          <a:bodyPr>
            <a:normAutofit/>
          </a:bodyPr>
          <a:lstStyle/>
          <a:p>
            <a:endParaRPr lang="ru-RU" sz="1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42974" y="-142900"/>
            <a:ext cx="10144196" cy="70009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214678" y="1"/>
            <a:ext cx="249532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/>
              <a:t>Вывод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xmlns="" val="151335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330</TotalTime>
  <Words>169</Words>
  <Application>Microsoft Office PowerPoint</Application>
  <PresentationFormat>Экран (4:3)</PresentationFormat>
  <Paragraphs>36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Главная</vt:lpstr>
      <vt:lpstr>Слайд 1</vt:lpstr>
      <vt:lpstr>Слайд 2</vt:lpstr>
      <vt:lpstr>Из предыдущего слайда можно выделить три причины отсталости России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Чего ожидать в будущем?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Экономическая отсталость России</dc:title>
  <dc:creator>Тоша</dc:creator>
  <cp:lastModifiedBy>Женя</cp:lastModifiedBy>
  <cp:revision>37</cp:revision>
  <dcterms:created xsi:type="dcterms:W3CDTF">2013-12-16T11:45:43Z</dcterms:created>
  <dcterms:modified xsi:type="dcterms:W3CDTF">2013-12-19T17:39:36Z</dcterms:modified>
</cp:coreProperties>
</file>