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857224" y="1071546"/>
            <a:ext cx="3929090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hangingPunct="1">
              <a:lnSpc>
                <a:spcPct val="100000"/>
              </a:lnSpc>
            </a:pPr>
            <a:r>
              <a:rPr lang="ru-RU" sz="2200" b="1" i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«Память противостоит уничтожающей силе времени. Память – преодоление времени, преодоление пространства. Память – основа совести и нравственности, память – основа культуры. Хранить память, беречь память – это наш нравственный долг перед самим собой и перед потомками».</a:t>
            </a:r>
            <a:r>
              <a:rPr lang="ru-RU" sz="2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</a:t>
            </a:r>
          </a:p>
          <a:p>
            <a:pPr algn="ctr" hangingPunct="1">
              <a:lnSpc>
                <a:spcPct val="100000"/>
              </a:lnSpc>
            </a:pPr>
            <a:endParaRPr lang="ru-RU" sz="2000" b="1" dirty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  <a:p>
            <a:pPr algn="ctr" hangingPunct="1">
              <a:lnSpc>
                <a:spcPct val="100000"/>
              </a:lnSpc>
            </a:pPr>
            <a:endParaRPr lang="ru-RU" sz="2800" b="1" dirty="0">
              <a:latin typeface="Century" pitchFamily="16" charset="0"/>
            </a:endParaRPr>
          </a:p>
        </p:txBody>
      </p:sp>
      <p:pic>
        <p:nvPicPr>
          <p:cNvPr id="3" name="Рисунок 2" descr="Лихачёв Дмитрий Сергеевич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7042" y="1142984"/>
            <a:ext cx="3306846" cy="415955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72066" y="5500702"/>
            <a:ext cx="30718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00"/>
                </a:solidFill>
                <a:latin typeface="Century" pitchFamily="16" charset="0"/>
              </a:rPr>
              <a:t>Дмитрий Сергеевич </a:t>
            </a:r>
            <a:r>
              <a:rPr lang="ru-RU" sz="2000" b="1" dirty="0" smtClean="0">
                <a:solidFill>
                  <a:srgbClr val="000000"/>
                </a:solidFill>
                <a:latin typeface="Century" pitchFamily="16" charset="0"/>
              </a:rPr>
              <a:t>Лихачев</a:t>
            </a:r>
          </a:p>
          <a:p>
            <a:pPr algn="ctr"/>
            <a:r>
              <a:rPr lang="ru-RU" sz="2000" b="1" dirty="0" smtClean="0">
                <a:solidFill>
                  <a:srgbClr val="000000"/>
                </a:solidFill>
                <a:latin typeface="Century" pitchFamily="16" charset="0"/>
              </a:rPr>
              <a:t>1906-1999 гг.</a:t>
            </a:r>
            <a:endParaRPr lang="ru-RU" sz="2000" b="1" dirty="0">
              <a:solidFill>
                <a:srgbClr val="000000"/>
              </a:solidFill>
              <a:latin typeface="Century" pitchFamily="1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1000100" y="857232"/>
            <a:ext cx="6858000" cy="1328023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b="1" dirty="0" smtClean="0">
                <a:solidFill>
                  <a:srgbClr val="C00000"/>
                </a:solidFill>
                <a:latin typeface="Century" pitchFamily="16" charset="0"/>
              </a:rPr>
              <a:t>Домашнее  задание</a:t>
            </a:r>
            <a:endParaRPr lang="ru-RU" sz="4400" b="1" dirty="0">
              <a:solidFill>
                <a:srgbClr val="C00000"/>
              </a:solidFill>
              <a:latin typeface="Century" pitchFamily="16" charset="0"/>
            </a:endParaRPr>
          </a:p>
          <a:p>
            <a:pPr algn="ctr">
              <a:defRPr/>
            </a:pPr>
            <a:endParaRPr lang="ru-RU" sz="2800" dirty="0">
              <a:solidFill>
                <a:srgbClr val="C00000"/>
              </a:solidFill>
              <a:latin typeface="Century" pitchFamily="1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85786" y="2214554"/>
            <a:ext cx="75724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Параграф 2, нарисовать вещественные исторические источники.</a:t>
            </a:r>
            <a:endParaRPr lang="ru-RU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>
            <a:spLocks noChangeArrowheads="1"/>
          </p:cNvSpPr>
          <p:nvPr/>
        </p:nvSpPr>
        <p:spPr bwMode="auto">
          <a:xfrm>
            <a:off x="857224" y="642918"/>
            <a:ext cx="7572428" cy="2145268"/>
          </a:xfrm>
          <a:prstGeom prst="roundRect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hangingPunct="1">
              <a:lnSpc>
                <a:spcPct val="100000"/>
              </a:lnSpc>
            </a:pPr>
            <a:r>
              <a:rPr lang="ru-RU" sz="6000" b="1" dirty="0">
                <a:solidFill>
                  <a:schemeClr val="accent6">
                    <a:lumMod val="50000"/>
                  </a:schemeClr>
                </a:solidFill>
                <a:latin typeface="Century" pitchFamily="16" charset="0"/>
              </a:rPr>
              <a:t>Источники знаний </a:t>
            </a:r>
            <a:r>
              <a:rPr lang="ru-RU" sz="6000" b="1" dirty="0" smtClean="0">
                <a:solidFill>
                  <a:schemeClr val="accent6">
                    <a:lumMod val="50000"/>
                  </a:schemeClr>
                </a:solidFill>
                <a:latin typeface="Century" pitchFamily="16" charset="0"/>
              </a:rPr>
              <a:t>о прошлом</a:t>
            </a:r>
            <a:endParaRPr lang="ru-RU" sz="6000" b="1" dirty="0">
              <a:solidFill>
                <a:schemeClr val="accent6">
                  <a:lumMod val="50000"/>
                </a:schemeClr>
              </a:solidFill>
              <a:latin typeface="Century" pitchFamily="16" charset="0"/>
            </a:endParaRPr>
          </a:p>
        </p:txBody>
      </p:sp>
      <p:sp>
        <p:nvSpPr>
          <p:cNvPr id="3" name="Text Box 6"/>
          <p:cNvSpPr>
            <a:spLocks noChangeArrowheads="1"/>
          </p:cNvSpPr>
          <p:nvPr/>
        </p:nvSpPr>
        <p:spPr bwMode="auto">
          <a:xfrm>
            <a:off x="642910" y="2571744"/>
            <a:ext cx="8001000" cy="2009775"/>
          </a:xfrm>
          <a:prstGeom prst="roundRect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hangingPunct="1">
              <a:lnSpc>
                <a:spcPct val="100000"/>
              </a:lnSpc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Century" pitchFamily="16" charset="0"/>
              </a:rPr>
              <a:t>Цель занятия</a:t>
            </a:r>
            <a:r>
              <a:rPr lang="ru-RU" sz="2800" b="1" dirty="0">
                <a:latin typeface="Century" pitchFamily="16" charset="0"/>
              </a:rPr>
              <a:t>:</a:t>
            </a:r>
            <a:r>
              <a:rPr lang="ru-RU" sz="2800" dirty="0">
                <a:latin typeface="Century" pitchFamily="16" charset="0"/>
              </a:rPr>
              <a:t> </a:t>
            </a:r>
            <a:endParaRPr lang="ru-RU" sz="2800" dirty="0" smtClean="0">
              <a:latin typeface="Century" pitchFamily="16" charset="0"/>
            </a:endParaRPr>
          </a:p>
          <a:p>
            <a:pPr algn="ctr" hangingPunct="1">
              <a:lnSpc>
                <a:spcPct val="100000"/>
              </a:lnSpc>
            </a:pPr>
            <a:r>
              <a:rPr lang="ru-RU" sz="2800" dirty="0" smtClean="0">
                <a:latin typeface="Century" pitchFamily="16" charset="0"/>
              </a:rPr>
              <a:t>сформировать </a:t>
            </a:r>
            <a:r>
              <a:rPr lang="ru-RU" sz="2800" dirty="0">
                <a:latin typeface="Century" pitchFamily="16" charset="0"/>
              </a:rPr>
              <a:t>представление о порядке в исторической науке на примере деления исторических источников на группы.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57422" y="4929198"/>
            <a:ext cx="60722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Автор: Кузина Ольга Александровна,</a:t>
            </a:r>
          </a:p>
          <a:p>
            <a:r>
              <a:rPr lang="ru-RU" sz="2400" dirty="0" smtClean="0">
                <a:solidFill>
                  <a:srgbClr val="C00000"/>
                </a:solidFill>
              </a:rPr>
              <a:t>Учитель истории и обществознания МБОУ «СОШ №110»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868" y="6286520"/>
            <a:ext cx="2714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Г. Трехгорный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857224" y="857233"/>
            <a:ext cx="700092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Century" pitchFamily="16" charset="0"/>
              </a:rPr>
              <a:t>Десятинная церковь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Century" pitchFamily="16" charset="0"/>
              </a:rPr>
              <a:t> – первая каменная церковь в Древней Руси</a:t>
            </a:r>
          </a:p>
        </p:txBody>
      </p:sp>
      <p:pic>
        <p:nvPicPr>
          <p:cNvPr id="2" name="Picture 9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857364"/>
            <a:ext cx="6482098" cy="3714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11" descr="Похожее изображ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2238" y="4000504"/>
            <a:ext cx="3243100" cy="25733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3214678" y="857232"/>
            <a:ext cx="30607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  <a:latin typeface="Century" pitchFamily="16" charset="0"/>
              </a:rPr>
              <a:t>Фаросский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Century" pitchFamily="16" charset="0"/>
              </a:rPr>
              <a:t> маяк 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Century" pitchFamily="16" charset="0"/>
            </a:endParaRPr>
          </a:p>
        </p:txBody>
      </p:sp>
      <p:pic>
        <p:nvPicPr>
          <p:cNvPr id="2" name="Picture 7" descr="Картинки по запросу фаросский мая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357298"/>
            <a:ext cx="7106409" cy="4000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9" descr="Картинки по запросу александрийский маяк наше время"/>
          <p:cNvPicPr>
            <a:picLocks noChangeAspect="1" noChangeArrowheads="1"/>
          </p:cNvPicPr>
          <p:nvPr/>
        </p:nvPicPr>
        <p:blipFill>
          <a:blip r:embed="rId3"/>
          <a:srcRect r="1100" b="19999"/>
          <a:stretch>
            <a:fillRect/>
          </a:stretch>
        </p:blipFill>
        <p:spPr bwMode="auto">
          <a:xfrm>
            <a:off x="4429124" y="4714884"/>
            <a:ext cx="3857652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857224" y="785794"/>
            <a:ext cx="750099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hangingPunct="1">
              <a:lnSpc>
                <a:spcPct val="100000"/>
              </a:lnSpc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Century" pitchFamily="16" charset="0"/>
              </a:rPr>
              <a:t>Исторический источник –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Century" pitchFamily="16" charset="0"/>
              </a:rPr>
              <a:t>вещь, созданная людьми и несущая в себе сведения о прошлом человеческого общества</a:t>
            </a:r>
            <a:r>
              <a:rPr lang="ru-RU" sz="2400" dirty="0">
                <a:latin typeface="Century" pitchFamily="16" charset="0"/>
              </a:rPr>
              <a:t>.</a:t>
            </a:r>
          </a:p>
        </p:txBody>
      </p:sp>
      <p:pic>
        <p:nvPicPr>
          <p:cNvPr id="3" name="Picture 14" descr="Картинки по запросу кумранские тексты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 rot="936563">
            <a:off x="5023092" y="2382071"/>
            <a:ext cx="3679409" cy="22642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12" descr="Картинки по запросу скифское золот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232695">
            <a:off x="533862" y="2162178"/>
            <a:ext cx="4495236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Крит1_15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7290" y="4357694"/>
            <a:ext cx="3000396" cy="2250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age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9124" y="4357694"/>
            <a:ext cx="3147760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155"/>
          <p:cNvGraphicFramePr>
            <a:graphicFrameLocks noGrp="1"/>
          </p:cNvGraphicFramePr>
          <p:nvPr/>
        </p:nvGraphicFramePr>
        <p:xfrm>
          <a:off x="857224" y="1142984"/>
          <a:ext cx="7429581" cy="1755351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2017983"/>
                <a:gridCol w="2896376"/>
                <a:gridCol w="2515222"/>
              </a:tblGrid>
              <a:tr h="358598"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3000"/>
                        </a:lnSpc>
                        <a:spcBef>
                          <a:spcPts val="142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 Black" pitchFamily="34" charset="0"/>
                        </a:rPr>
                        <a:t>Исторические источники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095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3000"/>
                        </a:lnSpc>
                        <a:spcBef>
                          <a:spcPts val="142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 Black" pitchFamily="34" charset="0"/>
                        </a:rPr>
                        <a:t>устные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3000"/>
                        </a:lnSpc>
                        <a:spcBef>
                          <a:spcPts val="142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 Black" pitchFamily="34" charset="0"/>
                        </a:rPr>
                        <a:t>вещественные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3000"/>
                        </a:lnSpc>
                        <a:spcBef>
                          <a:spcPts val="142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 Black" pitchFamily="34" charset="0"/>
                        </a:rPr>
                        <a:t>письменные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44986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3000"/>
                        </a:lnSpc>
                        <a:spcBef>
                          <a:spcPts val="142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3000"/>
                        </a:lnSpc>
                        <a:spcBef>
                          <a:spcPts val="142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3000"/>
                        </a:lnSpc>
                        <a:spcBef>
                          <a:spcPts val="142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 Box 157"/>
          <p:cNvSpPr txBox="1">
            <a:spLocks noChangeArrowheads="1"/>
          </p:cNvSpPr>
          <p:nvPr/>
        </p:nvSpPr>
        <p:spPr bwMode="auto">
          <a:xfrm>
            <a:off x="1071538" y="3857629"/>
            <a:ext cx="71438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accent2"/>
                </a:solidFill>
                <a:latin typeface="Arial Black" pitchFamily="34" charset="0"/>
              </a:rPr>
              <a:t>Пословицы  Посуда   Мифы   Украшения Одежда    Летописи   Дневники    Сказки     Храмы</a:t>
            </a:r>
          </a:p>
          <a:p>
            <a:pPr algn="just"/>
            <a:r>
              <a:rPr lang="ru-RU" sz="2400" b="1" dirty="0" smtClean="0">
                <a:solidFill>
                  <a:schemeClr val="accent2"/>
                </a:solidFill>
                <a:latin typeface="Arial Black" pitchFamily="34" charset="0"/>
              </a:rPr>
              <a:t> Записи </a:t>
            </a:r>
            <a:r>
              <a:rPr lang="ru-RU" sz="2400" b="1" dirty="0" smtClean="0">
                <a:solidFill>
                  <a:schemeClr val="accent2"/>
                </a:solidFill>
                <a:latin typeface="Arial Black" pitchFamily="34" charset="0"/>
              </a:rPr>
              <a:t>на </a:t>
            </a:r>
            <a:r>
              <a:rPr lang="ru-RU" sz="2400" b="1" dirty="0" smtClean="0">
                <a:solidFill>
                  <a:schemeClr val="accent2"/>
                </a:solidFill>
                <a:latin typeface="Arial Black" pitchFamily="34" charset="0"/>
              </a:rPr>
              <a:t>папирусе  Песни  Поговорки</a:t>
            </a:r>
            <a:endParaRPr lang="ru-RU" sz="2400" b="1" dirty="0" smtClean="0">
              <a:solidFill>
                <a:schemeClr val="accent2"/>
              </a:solidFill>
              <a:latin typeface="Arial Black" pitchFamily="34" charset="0"/>
            </a:endParaRPr>
          </a:p>
          <a:p>
            <a:pPr algn="just"/>
            <a:r>
              <a:rPr lang="ru-RU" sz="2400" b="1" dirty="0" smtClean="0">
                <a:solidFill>
                  <a:schemeClr val="accent2"/>
                </a:solidFill>
                <a:latin typeface="Arial Black" pitchFamily="34" charset="0"/>
              </a:rPr>
              <a:t>Записи</a:t>
            </a:r>
            <a:r>
              <a:rPr lang="ru-RU" sz="2400" b="1" dirty="0" smtClean="0">
                <a:solidFill>
                  <a:schemeClr val="accent2"/>
                </a:solidFill>
                <a:latin typeface="Arial Black" pitchFamily="34" charset="0"/>
              </a:rPr>
              <a:t>, выдолбленные на </a:t>
            </a:r>
            <a:r>
              <a:rPr lang="ru-RU" sz="2400" b="1" dirty="0" smtClean="0">
                <a:solidFill>
                  <a:schemeClr val="accent2"/>
                </a:solidFill>
                <a:latin typeface="Arial Black" pitchFamily="34" charset="0"/>
              </a:rPr>
              <a:t>камне   Письма   Оружие</a:t>
            </a:r>
            <a:endParaRPr lang="ru-RU" sz="2400" b="1" dirty="0" smtClean="0">
              <a:solidFill>
                <a:schemeClr val="accent2"/>
              </a:solidFill>
              <a:latin typeface="Arial Black" pitchFamily="34" charset="0"/>
            </a:endParaRPr>
          </a:p>
          <a:p>
            <a:endParaRPr lang="ru-RU" sz="2400" b="1" dirty="0">
              <a:solidFill>
                <a:schemeClr val="accent2"/>
              </a:solidFill>
              <a:latin typeface="Century" pitchFamily="1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8662" y="3071810"/>
            <a:ext cx="72866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  <a:t>Задание: распределите исторические источники по колонкам</a:t>
            </a:r>
            <a:endParaRPr lang="ru-RU" sz="20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155"/>
          <p:cNvGraphicFramePr>
            <a:graphicFrameLocks noGrp="1"/>
          </p:cNvGraphicFramePr>
          <p:nvPr/>
        </p:nvGraphicFramePr>
        <p:xfrm>
          <a:off x="857224" y="1142984"/>
          <a:ext cx="7429581" cy="4522690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2017983"/>
                <a:gridCol w="2896376"/>
                <a:gridCol w="2515222"/>
              </a:tblGrid>
              <a:tr h="358598"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3000"/>
                        </a:lnSpc>
                        <a:spcBef>
                          <a:spcPts val="142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 Black" pitchFamily="34" charset="0"/>
                        </a:rPr>
                        <a:t>Исторические источники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095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3000"/>
                        </a:lnSpc>
                        <a:spcBef>
                          <a:spcPts val="142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 Black" pitchFamily="34" charset="0"/>
                        </a:rPr>
                        <a:t>устные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3000"/>
                        </a:lnSpc>
                        <a:spcBef>
                          <a:spcPts val="142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 Black" pitchFamily="34" charset="0"/>
                        </a:rPr>
                        <a:t>вещественные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3000"/>
                        </a:lnSpc>
                        <a:spcBef>
                          <a:spcPts val="142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 Black" pitchFamily="34" charset="0"/>
                        </a:rPr>
                        <a:t>письменные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44986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3000"/>
                        </a:lnSpc>
                        <a:spcBef>
                          <a:spcPts val="142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lang="ru-RU" sz="2000" b="1" dirty="0" smtClean="0">
                          <a:solidFill>
                            <a:schemeClr val="accent2"/>
                          </a:solidFill>
                          <a:latin typeface="Arial Black" pitchFamily="34" charset="0"/>
                        </a:rPr>
                        <a:t>Пословицы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83000"/>
                        </a:lnSpc>
                        <a:spcBef>
                          <a:spcPts val="142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lang="ru-RU" sz="2000" b="1" dirty="0" smtClean="0">
                          <a:solidFill>
                            <a:schemeClr val="accent2"/>
                          </a:solidFill>
                          <a:latin typeface="Arial Black" pitchFamily="34" charset="0"/>
                        </a:rPr>
                        <a:t>Мифы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83000"/>
                        </a:lnSpc>
                        <a:spcBef>
                          <a:spcPts val="142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lang="ru-RU" sz="2000" b="1" dirty="0" smtClean="0">
                          <a:solidFill>
                            <a:schemeClr val="accent2"/>
                          </a:solidFill>
                          <a:latin typeface="Arial Black" pitchFamily="34" charset="0"/>
                        </a:rPr>
                        <a:t>Сказки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83000"/>
                        </a:lnSpc>
                        <a:spcBef>
                          <a:spcPts val="142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accent2"/>
                          </a:solidFill>
                          <a:latin typeface="Arial Black" pitchFamily="34" charset="0"/>
                        </a:rPr>
                        <a:t>Записи на папирусе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83000"/>
                        </a:lnSpc>
                        <a:spcBef>
                          <a:spcPts val="142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accent2"/>
                          </a:solidFill>
                          <a:latin typeface="Arial Black" pitchFamily="34" charset="0"/>
                        </a:rPr>
                        <a:t>Песни 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83000"/>
                        </a:lnSpc>
                        <a:spcBef>
                          <a:spcPts val="142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accent2"/>
                          </a:solidFill>
                          <a:latin typeface="Arial Black" pitchFamily="34" charset="0"/>
                        </a:rPr>
                        <a:t>Поговорки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83000"/>
                        </a:lnSpc>
                        <a:spcBef>
                          <a:spcPts val="142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accent2"/>
                          </a:solidFill>
                          <a:latin typeface="Arial Black" pitchFamily="34" charset="0"/>
                        </a:rPr>
                        <a:t>Письма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83000"/>
                        </a:lnSpc>
                        <a:spcBef>
                          <a:spcPts val="142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3000"/>
                        </a:lnSpc>
                        <a:spcBef>
                          <a:spcPts val="142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lang="ru-RU" sz="2000" b="1" dirty="0" smtClean="0">
                          <a:solidFill>
                            <a:schemeClr val="accent2"/>
                          </a:solidFill>
                          <a:latin typeface="Arial Black" pitchFamily="34" charset="0"/>
                        </a:rPr>
                        <a:t>Посуда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83000"/>
                        </a:lnSpc>
                        <a:spcBef>
                          <a:spcPts val="142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lang="ru-RU" sz="2000" b="1" dirty="0" smtClean="0">
                          <a:solidFill>
                            <a:schemeClr val="accent2"/>
                          </a:solidFill>
                          <a:latin typeface="Arial Black" pitchFamily="34" charset="0"/>
                        </a:rPr>
                        <a:t>Украшения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83000"/>
                        </a:lnSpc>
                        <a:spcBef>
                          <a:spcPts val="142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lang="ru-RU" sz="2000" b="1" dirty="0" smtClean="0">
                          <a:solidFill>
                            <a:schemeClr val="accent2"/>
                          </a:solidFill>
                          <a:latin typeface="Arial Black" pitchFamily="34" charset="0"/>
                        </a:rPr>
                        <a:t>Одежда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83000"/>
                        </a:lnSpc>
                        <a:spcBef>
                          <a:spcPts val="142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accent2"/>
                          </a:solidFill>
                          <a:latin typeface="Arial Black" pitchFamily="34" charset="0"/>
                        </a:rPr>
                        <a:t>Храмы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83000"/>
                        </a:lnSpc>
                        <a:spcBef>
                          <a:spcPts val="142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lang="ru-RU" sz="2000" b="1" dirty="0" smtClean="0">
                          <a:solidFill>
                            <a:schemeClr val="accent2"/>
                          </a:solidFill>
                          <a:latin typeface="Arial Black" pitchFamily="34" charset="0"/>
                        </a:rPr>
                        <a:t>Оружие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3000"/>
                        </a:lnSpc>
                        <a:spcBef>
                          <a:spcPts val="142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lang="ru-RU" sz="2000" b="1" dirty="0" smtClean="0">
                          <a:solidFill>
                            <a:schemeClr val="accent2"/>
                          </a:solidFill>
                          <a:latin typeface="Arial Black" pitchFamily="34" charset="0"/>
                        </a:rPr>
                        <a:t>Записи, выдолбленные на камне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83000"/>
                        </a:lnSpc>
                        <a:spcBef>
                          <a:spcPts val="142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lang="ru-RU" sz="2000" b="1" dirty="0" smtClean="0">
                          <a:solidFill>
                            <a:schemeClr val="accent2"/>
                          </a:solidFill>
                          <a:latin typeface="Arial Black" pitchFamily="34" charset="0"/>
                        </a:rPr>
                        <a:t>Дневники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83000"/>
                        </a:lnSpc>
                        <a:spcBef>
                          <a:spcPts val="142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lang="ru-RU" sz="2000" b="1" dirty="0" smtClean="0">
                          <a:solidFill>
                            <a:schemeClr val="accent2"/>
                          </a:solidFill>
                          <a:latin typeface="Arial Black" pitchFamily="34" charset="0"/>
                        </a:rPr>
                        <a:t>Летописи  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0"/>
          <p:cNvSpPr txBox="1">
            <a:spLocks noChangeArrowheads="1"/>
          </p:cNvSpPr>
          <p:nvPr/>
        </p:nvSpPr>
        <p:spPr bwMode="auto">
          <a:xfrm>
            <a:off x="785786" y="4214819"/>
            <a:ext cx="3857652" cy="272415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hangingPunct="1">
              <a:lnSpc>
                <a:spcPct val="100000"/>
              </a:lnSpc>
              <a:defRPr/>
            </a:pPr>
            <a:r>
              <a:rPr lang="ru-RU" sz="2200" b="1" dirty="0" smtClean="0">
                <a:solidFill>
                  <a:srgbClr val="C00000"/>
                </a:solidFill>
                <a:latin typeface="Arial Black" pitchFamily="34" charset="0"/>
              </a:rPr>
              <a:t>Документ – </a:t>
            </a:r>
            <a:r>
              <a:rPr lang="ru-RU" sz="2200" dirty="0" smtClean="0">
                <a:solidFill>
                  <a:srgbClr val="C00000"/>
                </a:solidFill>
                <a:latin typeface="Arial Black" pitchFamily="34" charset="0"/>
              </a:rPr>
              <a:t>исторический источник, содержащий текст, изображение или звук.</a:t>
            </a:r>
          </a:p>
          <a:p>
            <a:pPr algn="just" hangingPunct="1">
              <a:lnSpc>
                <a:spcPct val="100000"/>
              </a:lnSpc>
              <a:defRPr/>
            </a:pPr>
            <a:endParaRPr lang="ru-RU" sz="2200" dirty="0" smtClean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29058" y="857232"/>
            <a:ext cx="43577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rgbClr val="C00000"/>
                </a:solidFill>
                <a:latin typeface="Arial Black" pitchFamily="34" charset="0"/>
              </a:rPr>
              <a:t>Памятник</a:t>
            </a:r>
            <a:r>
              <a:rPr lang="ru-RU" sz="2200" dirty="0" smtClean="0">
                <a:solidFill>
                  <a:srgbClr val="C00000"/>
                </a:solidFill>
                <a:latin typeface="Arial Black" pitchFamily="34" charset="0"/>
              </a:rPr>
              <a:t> – исторический источник, дошедший до наших дней</a:t>
            </a:r>
          </a:p>
          <a:p>
            <a:endParaRPr lang="ru-RU" dirty="0"/>
          </a:p>
        </p:txBody>
      </p:sp>
      <p:pic>
        <p:nvPicPr>
          <p:cNvPr id="5" name="Picture 24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 r="48791" b="-1490"/>
          <a:stretch>
            <a:fillRect/>
          </a:stretch>
        </p:blipFill>
        <p:spPr bwMode="auto">
          <a:xfrm>
            <a:off x="1142976" y="1071546"/>
            <a:ext cx="2337217" cy="3096813"/>
          </a:xfrm>
          <a:prstGeom prst="round2DiagRect">
            <a:avLst>
              <a:gd name="adj1" fmla="val 16667"/>
              <a:gd name="adj2" fmla="val 2071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26" descr="Похожее изображе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2000240"/>
            <a:ext cx="3643306" cy="23589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145468831815719463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6314" y="4357694"/>
            <a:ext cx="3381372" cy="21359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1000100" y="857232"/>
            <a:ext cx="6858000" cy="1328023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b="1" dirty="0">
                <a:solidFill>
                  <a:srgbClr val="C00000"/>
                </a:solidFill>
                <a:latin typeface="Century" pitchFamily="16" charset="0"/>
              </a:rPr>
              <a:t>Рефлексивный экран</a:t>
            </a:r>
          </a:p>
          <a:p>
            <a:pPr algn="ctr">
              <a:defRPr/>
            </a:pPr>
            <a:endParaRPr lang="ru-RU" sz="2800" dirty="0">
              <a:solidFill>
                <a:srgbClr val="C00000"/>
              </a:solidFill>
              <a:latin typeface="Century" pitchFamily="16" charset="0"/>
            </a:endParaRPr>
          </a:p>
        </p:txBody>
      </p:sp>
      <p:pic>
        <p:nvPicPr>
          <p:cNvPr id="3" name="Picture 7" descr="Картинки по запросу смайли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2143116"/>
            <a:ext cx="2351089" cy="2351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large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24" y="2571744"/>
            <a:ext cx="2397266" cy="20133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dd81efas-96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29322" y="2285992"/>
            <a:ext cx="2273334" cy="25717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071538" y="4572008"/>
            <a:ext cx="22145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Arial Black" pitchFamily="34" charset="0"/>
              </a:rPr>
              <a:t>Плюс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00430" y="4429132"/>
            <a:ext cx="22145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Arial Black" pitchFamily="34" charset="0"/>
              </a:rPr>
              <a:t>Минус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72132" y="4643446"/>
            <a:ext cx="2857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Arial Black" pitchFamily="34" charset="0"/>
              </a:rPr>
              <a:t>Интересный факт</a:t>
            </a:r>
            <a:endParaRPr lang="ru-RU" sz="2400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216</Words>
  <PresentationFormat>Экран (4:3)</PresentationFormat>
  <Paragraphs>47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417-ПК</dc:creator>
  <cp:lastModifiedBy>417-ПК</cp:lastModifiedBy>
  <cp:revision>7</cp:revision>
  <dcterms:created xsi:type="dcterms:W3CDTF">2017-10-10T11:29:17Z</dcterms:created>
  <dcterms:modified xsi:type="dcterms:W3CDTF">2017-10-10T12:20:44Z</dcterms:modified>
</cp:coreProperties>
</file>