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7" r:id="rId3"/>
    <p:sldId id="290" r:id="rId4"/>
    <p:sldId id="289" r:id="rId5"/>
    <p:sldId id="291" r:id="rId6"/>
    <p:sldId id="288" r:id="rId7"/>
    <p:sldId id="326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01" r:id="rId17"/>
    <p:sldId id="303" r:id="rId18"/>
    <p:sldId id="308" r:id="rId19"/>
    <p:sldId id="307" r:id="rId20"/>
    <p:sldId id="306" r:id="rId21"/>
    <p:sldId id="305" r:id="rId22"/>
    <p:sldId id="304" r:id="rId23"/>
    <p:sldId id="309" r:id="rId24"/>
    <p:sldId id="312" r:id="rId25"/>
    <p:sldId id="313" r:id="rId26"/>
    <p:sldId id="318" r:id="rId27"/>
    <p:sldId id="319" r:id="rId28"/>
    <p:sldId id="320" r:id="rId29"/>
    <p:sldId id="321" r:id="rId30"/>
    <p:sldId id="322" r:id="rId31"/>
    <p:sldId id="323" r:id="rId32"/>
    <p:sldId id="314" r:id="rId33"/>
    <p:sldId id="315" r:id="rId34"/>
    <p:sldId id="316" r:id="rId35"/>
    <p:sldId id="317" r:id="rId36"/>
    <p:sldId id="311" r:id="rId37"/>
    <p:sldId id="324" r:id="rId38"/>
    <p:sldId id="32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8700FE-DBC9-4F18-A20D-2F1400EF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4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322A-DCD0-401A-8773-1764997F27B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D9AA-3CCF-45A5-A37A-028BBEC2E03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2563-752F-4E7A-AE48-F3743FFF5D5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1971D-4206-42EE-B334-C8808AA2C42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5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A1AE9-488F-40CF-BDAC-B44FAB5BFC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0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AD917-D69D-4F92-86DD-E6B9191B260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1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28972-D988-48E9-A4A8-5CEC9E0031A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5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D02-7AF5-466C-9F2B-9CE49E8F2FB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3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2F006-D0FC-4A16-ADE5-47A13EEB5D1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1727F2-2C39-457C-B952-0BB8299CAB1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5313D-6E41-4FA8-879F-040C3AA6FE6D}" type="slidenum">
              <a:rPr 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0"/>
            <a:ext cx="7053907" cy="23488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проектированию дополнительных общеобразовательных общеразвивающих программ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32819" y="4077072"/>
            <a:ext cx="6400800" cy="648072"/>
          </a:xfrm>
        </p:spPr>
        <p:txBody>
          <a:bodyPr/>
          <a:lstStyle/>
          <a:p>
            <a:pPr marR="0"/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ДПО </a:t>
            </a:r>
          </a:p>
          <a:p>
            <a:pPr marR="0"/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ЧИППКРО</a:t>
            </a:r>
          </a:p>
          <a:p>
            <a:pPr marR="0"/>
            <a:endParaRPr lang="ru-RU" altLang="ru-RU" sz="2000" dirty="0" smtClean="0"/>
          </a:p>
          <a:p>
            <a:pPr marR="0"/>
            <a:endParaRPr lang="ru-RU" altLang="ru-RU" sz="2000" dirty="0" smtClean="0"/>
          </a:p>
          <a:p>
            <a:pPr marR="0"/>
            <a:endParaRPr lang="ru-RU" altLang="ru-RU" sz="2000" dirty="0"/>
          </a:p>
          <a:p>
            <a:pPr marR="0"/>
            <a:r>
              <a:rPr lang="ru-RU" altLang="ru-RU" sz="2000" dirty="0" smtClean="0">
                <a:solidFill>
                  <a:schemeClr val="bg1"/>
                </a:solidFill>
              </a:rPr>
              <a:t>Челябинск, 2017 г.</a:t>
            </a:r>
          </a:p>
        </p:txBody>
      </p:sp>
      <p:pic>
        <p:nvPicPr>
          <p:cNvPr id="9220" name="Picture 7" descr="чиппкро  зна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/>
          <a:stretch>
            <a:fillRect/>
          </a:stretch>
        </p:blipFill>
        <p:spPr bwMode="auto">
          <a:xfrm>
            <a:off x="468313" y="404813"/>
            <a:ext cx="12620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образовательных программ ориентировано на: </a:t>
            </a:r>
          </a:p>
          <a:p>
            <a:pPr marL="109537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необходимых условий для личностного развития учащихся,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социализации и профессионального самоопределения; </a:t>
            </a:r>
          </a:p>
          <a:p>
            <a:pPr marL="109537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удовлетворение индивидуальных потребностей учащихся в интеллектуальном, художественно-эстетическом, нравственном развитии, а также в занятиях физической культурой и спортом, научно-техническим творчеством; </a:t>
            </a:r>
          </a:p>
          <a:p>
            <a:pPr marL="109537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 развитие творческих способностей учащихся, выявление,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поддержку талантливых учащихся; </a:t>
            </a:r>
          </a:p>
          <a:p>
            <a:pPr marL="109537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духовно-нравственного, гражданского, патриотического,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воспитания учащихся; </a:t>
            </a:r>
          </a:p>
          <a:p>
            <a:pPr marL="109537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культуры здорового и безопасного образа жизни, укрепление здоровья учащихся;</a:t>
            </a:r>
          </a:p>
          <a:p>
            <a:pPr marL="109537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подготовку спортивного резерва и спортсменов высокого класса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федеральными стандартами спортивной подготовки, в том числе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учащихся с ограниченными возможностями здоровья, детей-инвалидов. </a:t>
            </a: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Концепцией развития дополнительного образования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(распоряжение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равительства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                  от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сентября 2014г. №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1726-р) 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дополнительных общеобразовательных программ должны строиться на следующих основаниях: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выбора образовательных программ и режима их освоения; </a:t>
            </a:r>
          </a:p>
          <a:p>
            <a:pPr marL="0" indent="446088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образовательных программ и форм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и индивидуальным особенностям детей;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вариативность, гибкость и мобильность образовательных программ;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(ступенчатость) образовательных программ;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модульность содержания образовательных программ,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взаимозачета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личностные результаты творческий и продуктивный характер образовательных программ; </a:t>
            </a:r>
          </a:p>
          <a:p>
            <a:pPr marL="109537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и сетевой характер реализации.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Концепцией развития дополнительного образования детей (распоряжение Правительства Российской Федерации                   от 4 сентября 2014г. № 1726-р)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Требования к организации образовательного процесса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Организациями дополнительного образования, осуществляющими образовательную деятельность, организуется образовательный процесс в соответствии с дополнительной общеобразовательной программой.</a:t>
            </a:r>
          </a:p>
          <a:p>
            <a:pPr marL="0" indent="446088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Занятия в объединениях проводятся по группам, подгруппам, индивидуально или всем составом объединения по дополнительным общеобразовательным программам различной направленности (технической, естественно-научной, физкультурно-спортивной, художественной, туристско-краеведческой, социально-педагогической).</a:t>
            </a:r>
          </a:p>
          <a:p>
            <a:pPr marL="109537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Продолжительность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в объединениях устанавливается локальным нормативным актом организации дополнительного образования, реализующей дополнительные общеобразовательные программы различной направленности. Рекомендуемая кратность занятий в неделю и их продолжительность в организациях дополнительного образования приведены в Приложении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0" indent="446088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Занятия в организациях дополнительного образования начинаются не ранее 8.00 часов утра и заканчиваются не позднее 20.00 часов. Для обучающихся в возрасте 16-18 лет допускается окончание занятий в 21.00 часов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847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0384" y="1700808"/>
            <a:ext cx="8620442" cy="4882356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организациях дополнительного образования при наличии двух смен занятий организуется не менее 30-минутный перерыв между сменами для уборки и проветривания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помещений. </a:t>
            </a: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Рекомендуемая продолжительность занятий детей в учебные дни - не более 3-х академических часов в день, в выходные и каникулярные дни - не более 4 академических часов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30-45 минут теоретических занятий рекомендуется организовывать перерыв длительностью не менее 10 мин.</a:t>
            </a: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Занятия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компьютерной техники организуются в соответствии с гигиеническими требованиями к персональным электронно-вычислительным машинам и организации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/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непрерывного использования на занятиях интерактивной доски для детей 7-9 лет составляет не более 20 минут, старше 9 лет - не более 30 минут.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0080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1484784"/>
            <a:ext cx="8712968" cy="5256584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537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реализуют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программы </a:t>
            </a:r>
            <a: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всего календарного года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каникулярное время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(п.6);</a:t>
            </a:r>
          </a:p>
          <a:p>
            <a:pPr marL="109537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соответствии с индивидуальными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учебными планами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объединениях по интересам, сформированных в группы учащихся одного возраста или разных возрастных категорий (разновозрастные группы), являющиеся основным составом объединения (например, клубы, секции, кружки, лаборатории, студии, оркестры, творческие коллективы, ансамбли, театры) (далее - объединения), а также индивидуально (п.7);</a:t>
            </a:r>
          </a:p>
          <a:p>
            <a:pPr marL="109537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объединениях могут проводиться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группам, индивидуально или всем составом объединения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9);</a:t>
            </a:r>
          </a:p>
          <a:p>
            <a:pPr marL="109537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 для обучающихся детей с ОВЗ и детей-инвалидов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18-22)</a:t>
            </a: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516" y="126668"/>
            <a:ext cx="8712968" cy="1286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от 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2013 г. N 1008 г. Москва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</a:t>
            </a:r>
            <a:br>
              <a:rPr lang="ru-RU" alt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программы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54" y="1340768"/>
            <a:ext cx="8784469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04656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траница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предваряющая текст программы и служащая источником библиографической информации, необходимой для идентификации документа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указать:</a:t>
            </a:r>
          </a:p>
          <a:p>
            <a:pPr marL="22225" indent="0" algn="just">
              <a:buNone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наименование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вышестоящих органов образования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подчиненности учреждения,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организации);</a:t>
            </a:r>
          </a:p>
          <a:p>
            <a:pPr marL="22225" indent="0" algn="just">
              <a:buNone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наименование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(согласно формулировке устава организации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2225" indent="0" algn="just">
              <a:buNone/>
              <a:defRPr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№ протокола экспертного совета, рекомендовавшего программу к реализации (педагогический (методический) совет);</a:t>
            </a:r>
          </a:p>
          <a:p>
            <a:pPr marL="22225" indent="0" algn="just">
              <a:buNone/>
              <a:defRPr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гриф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программы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указанием ФИО руководителя, даты и номера приказа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адресат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(возраст детей);</a:t>
            </a:r>
          </a:p>
          <a:p>
            <a:pPr marL="109537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537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ФИО, должность 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разработчика(</a:t>
            </a:r>
            <a:r>
              <a:rPr lang="ru-RU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программы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537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год разработки программы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48427"/>
              </p:ext>
            </p:extLst>
          </p:nvPr>
        </p:nvGraphicFramePr>
        <p:xfrm>
          <a:off x="971600" y="732155"/>
          <a:ext cx="7344815" cy="6036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868"/>
                <a:gridCol w="152859"/>
                <a:gridCol w="3573088"/>
              </a:tblGrid>
              <a:tr h="10947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__________________________________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учреждение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образования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1" marR="678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765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Принята на заседании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методического (педагогического) совета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«___»  _____________ 20____г.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№ __________________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1" marR="678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Утверждаю:</a:t>
                      </a:r>
                    </a:p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МОУ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ДДТ</a:t>
                      </a:r>
                    </a:p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 /ФИО/</a:t>
                      </a:r>
                    </a:p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«___»  ________________ 20____г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1" marR="67801" marT="0" marB="0"/>
                </a:tc>
              </a:tr>
              <a:tr h="18455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общеобразовательная общеразвивающая программа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 направленности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«Рукодельница»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учащихся: 10 – 12 лет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реализации: 2 года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1" marR="678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83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1" marR="67801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Автор-составитель: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Мария Степановна, педагог дополнительного образования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287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1" marR="678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титульного листа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832648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(профиль) образования - ориентация образовательной программы на конкретные области знания и (или) виды деятельности, определяющая ее предметно-тематическое содержание, преобладающие виды учебной деятельности обучающегося и требования к результатам освоения образовательной программы (273-ФЗ, гл. 1, ст. 2, п. 25)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дополнительных общеобразовательных общеразвивающих программ: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техническая,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естественнонаучная, физкультурно-спортивная, художественная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туристскокраеведческая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(Порядок, п.9);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актуальность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(современность, востребованность, целесообразность, отличительные особенности программы) - соответствие основным направлениям социально-экономического развития страны, современным достижениям в сфере науки, техники, искусства и культуры; соответствие государственному социальному заказу/запросам родителей и детей; обоснование актуальности должно базироваться на фактах – цитатах из нормативных документов,  результатах научных исследований, социологических опросов, подтверждающих необходимость и полезность предлагаемой программы;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- характерные свойства,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отличающие программу от других, остальных; отличительные черты,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идеи, которые придают программе своеобразие; 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5784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примерный портрет учащегося, для которого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актуальным обучение по данной программе – возраст, уровень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круг интересов, личностные характеристики, потенциальные роли 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программе; </a:t>
            </a:r>
          </a:p>
          <a:p>
            <a:pPr marL="109537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общее количество учебных часов, запланированных на весь период обучения, необходимых для освоения программы;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(индивидуальные, групповые и т.д.) и виды занятий по программе определяются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могут предусматривать лекции, практические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семинарские занятия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лабораторные работы, круглые столы, мастер-классы, мастерские, деловые и ролевые игры, тренинги, выездные тематические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выполнение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работы, концерты, выставки, творческие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отчеты, соревнования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виды учебных занятий и учебных работ;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определяется содержанием программы 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обеспечить возможность достижения планируемых результатов, заявленных в программе; характеризуют продолжительность программы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недель, месяцев, лет, необходимых для ее освоения (общее количество учебных часов, запланированных на весь период обучения); </a:t>
            </a:r>
          </a:p>
          <a:p>
            <a:pPr marL="109537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занятий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периодичность и продолжительность занятий;</a:t>
            </a:r>
          </a:p>
          <a:p>
            <a:pPr marL="109537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(совокупность знаний, умений, навыков, личностных качеств и компетенций, которые учащийся сможет продемонстрировать по завершении обучения по программе). </a:t>
            </a:r>
          </a:p>
          <a:p>
            <a:pPr marL="109537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90058"/>
          </a:xfrm>
        </p:spPr>
        <p:txBody>
          <a:bodyPr/>
          <a:lstStyle/>
          <a:p>
            <a:pPr marL="392113" lvl="1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608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«Об образовании в Российской Федерации» (№273-фз от 29.12.2012).</a:t>
            </a:r>
          </a:p>
          <a:p>
            <a:pPr marL="0" lvl="1" indent="44608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Концепция развития дополнительного образования детей (утверждена распоряжением Правительства Российской Федерации от 4 сентября 2014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1726-р). </a:t>
            </a:r>
          </a:p>
          <a:p>
            <a:pPr marL="0" lvl="1" indent="44608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04.07.2014 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основы разработки дополнительных общеобразовательных общеразвивающих программ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6309320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обобщенный планируемый результат, на который направлено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программе; формулируется с учетом содержания программы,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ясна, конкретна, перспективна и реальна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537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сформулирована  так, чтобы можно было проверить степень её достижения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онятной, конкретной, достижимой, измеримой, ограниченной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времени</a:t>
            </a:r>
          </a:p>
          <a:p>
            <a:pPr marL="109537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конкретные результаты реализации программы; должны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технологичны, так как конкретизируют процесс достижения результатов обучения, воспитания и развития, заявленных в цели программы: научить, привить, развить, сформировать, воспитать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 должны соответствовать цели, 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рекомендовано подразделять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группы:</a:t>
            </a:r>
          </a:p>
          <a:p>
            <a:pPr marL="109537" indent="0" algn="just">
              <a:spcBef>
                <a:spcPts val="0"/>
              </a:spcBef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Образовательные 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обучающие, познавательные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09537" indent="0" algn="just">
              <a:spcBef>
                <a:spcPts val="0"/>
              </a:spcBef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развивающие, мотивационные)</a:t>
            </a:r>
          </a:p>
          <a:p>
            <a:pPr marL="109537" indent="0" algn="just">
              <a:spcBef>
                <a:spcPts val="0"/>
              </a:spcBef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эстетические, оздоровительные)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программы: </a:t>
            </a:r>
          </a:p>
        </p:txBody>
      </p:sp>
    </p:spTree>
    <p:extLst>
      <p:ext uri="{BB962C8B-B14F-4D97-AF65-F5344CB8AC3E}">
        <p14:creationId xmlns:p14="http://schemas.microsoft.com/office/powerpoint/2010/main" val="37872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546152" cy="5976664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 (273-ФЗ, гл. 1, ст. 2, п. 22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09537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52" y="3140968"/>
            <a:ext cx="78486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3818"/>
            <a:ext cx="8229600" cy="3408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учебного плана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62421"/>
            <a:ext cx="8642350" cy="54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16624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должно быть направлено на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целей программы и планируемых результатов ее освоения;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реферативное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(краткое) описание разделов (модулей) и тем программы в соответствии с последовательностью, заданной учебным планом, с указанием теоретических и практических (интерактивных) видов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</a:t>
            </a:r>
          </a:p>
          <a:p>
            <a:pPr marL="109537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содержания учебного плана</a:t>
            </a:r>
          </a:p>
          <a:p>
            <a:pPr marL="109537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физическая подготовка (ОФП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(10часы)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1.1. __________________________________</a:t>
            </a:r>
          </a:p>
          <a:p>
            <a:pPr marL="109537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(1 ч.). Понятие ОФП. Функции ОФП.</a:t>
            </a:r>
          </a:p>
          <a:p>
            <a:pPr marL="109537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(4 ч.). Освоение навыков физической подготовки: бег по прямой, бег приставными шагами, бег с высоко поднятыми коленями, челночный бег, кувырки вперед и назад, приседания на месте, прыжки вверх и др. Эстафета. Спортивные игры.</a:t>
            </a: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1.2.___________________________________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</a:t>
            </a:r>
          </a:p>
        </p:txBody>
      </p:sp>
    </p:spTree>
    <p:extLst>
      <p:ext uri="{BB962C8B-B14F-4D97-AF65-F5344CB8AC3E}">
        <p14:creationId xmlns:p14="http://schemas.microsoft.com/office/powerpoint/2010/main" val="2958966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904656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элементов дополнительной общеобразовательной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программы являются планируемые результаты ее освоения учащимися, которые представляют собой: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целевых установок освоения всех элементов, составляющих содержательно –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деятельностную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программы; </a:t>
            </a:r>
          </a:p>
          <a:p>
            <a:pPr marL="0" indent="0" algn="just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письменную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формулировку предполагаемых достижений учащегося, которые он сможет продемонстрировать. </a:t>
            </a: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формулируются с учетом цели 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программы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основные знания, умения, навыки, а также компетенции, личностные,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результаты, приобретаемые учащимися в процессе изучения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образовательных результатов учащихся по дополнительной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общеразвивающей программе должна носить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характер (Концепция, р. I). Инструменты оценки достижений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должны способствовать росту их самооценки 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в общем и дополнительном образовании, а также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диагностировать мотивацию достижений личности (Концепция, р. III).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63761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2" y="116632"/>
            <a:ext cx="8328493" cy="6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9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16624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аттестации/контроля – разрабатываются и обосновываются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результативности усвоения программы, отражают цели 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программы, перечисляются согласно учебно-тематическому плану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(зачет, контрольная работа, творческая работа, выставка, конкурс,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художественно-прикладного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отчетные выставки,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концерты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открытые уроки, вернисажи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именно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формы аттестации/контроля позволяют выявить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результатов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поставленным целям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задачам.</a:t>
            </a: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 учащихся по дополнительной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общеразвивающей программе должна носить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характер (Концепция, р. I). Инструменты оценки достижений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должны способствовать росту их самооценки 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в общем и дополнительном образовании, 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диагностировать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достижений личности (Концепция, р. III).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аттестации/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92960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273-ФЗ не предусматривает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по дополнительным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общеразвивающим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(ст.75), но и не запрещает ее проведение с целью установления: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освоения дополнительной общеразвивающей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заявленным целям и планируемым результатам обучения;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организации и осуществления дополнительной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программы установленным требованиям к порядку и условиям реализации программ.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Аттестация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(промежуточная и итоговая) по дополнительным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общеразвивающим программам может проводиться в формах, определенных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планом как составной частью образовательной программы, и 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 установленном локальным нормативным актом организации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(ФЗ № 273, ст.30, ст.58), который должен быть размещен на официальном сайте организации в сети «Интернет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и периодичность аттестации учащихся определяется образовательной организацией, осуществляющей образовательную деятельность (Порядок, п.17).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аттестации/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289340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00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2628"/>
            <a:ext cx="8029575" cy="65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7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72" y="276692"/>
            <a:ext cx="7693055" cy="63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4891682"/>
          </a:xfrm>
        </p:spPr>
        <p:txBody>
          <a:bodyPr/>
          <a:lstStyle/>
          <a:p>
            <a:pPr marL="0" lvl="1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29 августа 2013 г. N 1008 г. Москва «Об утверждении Порядка организации и осуществления образовательной деятельности по дополнительным общеобразовательным программам».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Письмо Министерства образования и науки Российской Федерации «О направлении информации» № 09-3242 от 18.11.2015 г. Методические рекомендации по проектированию дополнительных общеразвивающих программ (включая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программы). </a:t>
            </a:r>
          </a:p>
          <a:p>
            <a:pPr marL="0" lvl="1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Письмо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  от 29.03.2016 г. №641/09 «О направлении методических рекомендаций». 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потребностей).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основы разработки дополнительных общеобразовательных общеразвивающих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273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352"/>
            <a:ext cx="8568952" cy="6480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488" y="188640"/>
            <a:ext cx="8229600" cy="278904"/>
          </a:xfrm>
        </p:spPr>
        <p:txBody>
          <a:bodyPr>
            <a:no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64306"/>
            <a:ext cx="8785225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отслеживания и фиксации образовательных результатов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аналитический материал,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аудиозапись,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наблюдений,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посещаемости,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анкетирования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sz="2000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портфолио,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готовых работ,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соревнований,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детей и родителей,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грамота, диплом,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работа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алендарный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график - это составная часть образовательной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содержащая комплекс основных характеристик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определяющая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начала и окончания учебных периодов/этапов,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недель или дней, продолжительность каникул,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контрольных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организованных выездов,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экспедиций;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алендарный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график является обязательным приложением к образовательной программе и составляется на учебный год или период (полугодие) для каждой учебной группы (ФЗ № 273, ст. 2, п. 9). </a:t>
            </a:r>
          </a:p>
          <a:p>
            <a:pPr marL="0" indent="446088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график должны быть закреплены локальным актом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организационно-педагогических </a:t>
            </a:r>
            <a:r>
              <a:rPr lang="ru-RU" alt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условий.</a:t>
            </a:r>
            <a:r>
              <a:rPr lang="ru-RU" alt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график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36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/>
          <a:lstStyle/>
          <a:p>
            <a:pPr marL="109537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Календарный </a:t>
            </a:r>
            <a:r>
              <a:rPr lang="ru-RU" alt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учебный график</a:t>
            </a:r>
            <a:r>
              <a:rPr lang="ru-RU" altLang="ru-RU" sz="2400" dirty="0">
                <a:latin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2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технические условия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- реальная и доступная совокупность условий реализации программы (помещения, площадки, оборудование, приборы, информационные, методические и иные ресурсы); </a:t>
            </a:r>
          </a:p>
          <a:p>
            <a:pPr marL="0" indent="446088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ценочные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пакет диагностических методик, позволяющих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достижение учащимися планируемых результатов (ФЗ № 273,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2, п.9);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методическое и информационное 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(обеспеченность программы методическими материалами, перечень современных источников, поддерживающих процесс обучения: нормативно – правовые акты и документы; основная и дополнительная литература; Интернет – ресурсы (все списки оформляются в соответствии с требованиями действующих ГОСТ).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программы методическими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продукции, необходимыми для ее реализации - указание тематики 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методических материалов по программе (пособия, оборудование,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дидактический материал); краткое описание общей методики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соответствии с направленностью содержания и индивидуальными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учащихся; описание используемых методик и технологий, 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информационных (ФЗ № 273, ст.2, п.9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58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- включает перечень основной 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литературу (учебные пособия, сборники упражнений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(контрольных заданий, тестов, практических работ и практикумов),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пособия (словари, справочники); наглядный материал (альбомы,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карты, таблицы); может быть составлен для разных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– педагогов, учащихся; оформляется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к библиографическим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ссылкам.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latin typeface="Georgia" pitchFamily="18" charset="0"/>
              </a:rPr>
              <a:t>Необходимо </a:t>
            </a:r>
            <a:r>
              <a:rPr lang="ru-RU" altLang="ru-RU" sz="2000" dirty="0">
                <a:latin typeface="Georgia" pitchFamily="18" charset="0"/>
              </a:rPr>
              <a:t>привести два списка: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latin typeface="Georgia" pitchFamily="18" charset="0"/>
              </a:rPr>
              <a:t> ─ для педагогов, </a:t>
            </a:r>
            <a:endParaRPr lang="ru-RU" altLang="ru-RU" sz="20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latin typeface="Georgia" pitchFamily="18" charset="0"/>
              </a:rPr>
              <a:t> </a:t>
            </a:r>
            <a:r>
              <a:rPr lang="ru-RU" altLang="ru-RU" sz="2000" dirty="0">
                <a:latin typeface="Georgia" pitchFamily="18" charset="0"/>
              </a:rPr>
              <a:t>─ для учащихся  (их родителей). </a:t>
            </a:r>
          </a:p>
          <a:p>
            <a:pPr marL="109537" indent="0" eaLnBrk="1" hangingPunct="1">
              <a:lnSpc>
                <a:spcPct val="90000"/>
              </a:lnSpc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источники перечисляются в алфавитном порядке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нумеруются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Указывается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автор,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название,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место издания,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издательство,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год издания.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Оформляются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ГОСТу (2003г.) </a:t>
            </a:r>
            <a:endParaRPr lang="ru-RU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78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Оценочные материалы   (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п.9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ст.2 ФЗ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№273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09537" indent="0"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Диагностика личностного роста;</a:t>
            </a:r>
          </a:p>
          <a:p>
            <a:pPr marL="109537" indent="0"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Мониторинговые материалы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	На основании решения экспертного совета в программу могут быть включены:</a:t>
            </a:r>
          </a:p>
          <a:p>
            <a:pPr marL="109537" indent="0"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marL="109537" indent="0"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План воспитательной работы</a:t>
            </a:r>
          </a:p>
          <a:p>
            <a:pPr marL="109537" indent="0">
              <a:buNone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Другое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85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является локальным нормативным документом, поэтому она должна пройти проверку и утверждение в определённом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порядке:</a:t>
            </a:r>
          </a:p>
          <a:p>
            <a:pPr marL="0" indent="446088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обсуждение программы на методическом совете образовательного учреждения (организации) – это анализ качества документа, его соответствия уставу образовательного учреждения, действующим нормативно-правовым документам и требованиям к содержанию дополнительного образования детей. По итогам обсуждения на образовательную программу составляется рецензия внутренней экспертизы.</a:t>
            </a:r>
          </a:p>
          <a:p>
            <a:pPr marL="0" indent="446088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проводится специалистами в данной области деятельности. По результатам данной экспертизы составляется рецензия, подтверждающая соответствие содержания и методики профильной подготовки детей современным требованиям в данной области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на заседании педагогического совета (экспертного совета) образовательного учреждения (организации) – органа, полномочного утверждать нормативные документы, регламентирующие содержание работы учреждения (организации) и детского объединения дополнительного образования. </a:t>
            </a:r>
          </a:p>
          <a:p>
            <a:pPr marL="109537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и утверждения дополнительных общеобразовательных общеразвивающих программ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38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утверждении образовательной программы обязательно заносится в протокол педагогического совета (экспертного совета).</a:t>
            </a:r>
          </a:p>
          <a:p>
            <a:pPr marL="0" indent="44608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осуществляется приказом директора образовательного учреждения (руководителя организации) на основании решения педагогического совета (экспертного совета).</a:t>
            </a:r>
          </a:p>
          <a:p>
            <a:pPr marL="0" indent="44608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утверждения программы приказом директора образовательного учреждения (руководителя организации) она может считаться полноценным нормативно-правовым документом детского объединения дополнительного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0" indent="446088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самостоятельно разрабатываются и утверждаются организацией,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образовательную деятельность, если настоящим Федеральным законом не установлено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(Закон № 273-Фз, ст.12, п. 5).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деятельность, 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обновляют дополнительные общеобразовательные программы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науки, техники, культуры, экономики,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(Порядок, п.11).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проверки и утверждения дополнительных общеобразовательных общеразвивающих программ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7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 п.14) 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endParaRPr lang="ru-RU" sz="2000" dirty="0">
              <a:solidFill>
                <a:srgbClr val="C00000"/>
              </a:solidFill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Дополнительное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и взрослых направлено на формирование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 и взрослых,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программы для детей должны учитывать возрастные и индивидуальные особенности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10, ст. 75, п. 1).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6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2012 r.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Федерацию»</a:t>
            </a:r>
          </a:p>
        </p:txBody>
      </p:sp>
    </p:spTree>
    <p:extLst>
      <p:ext uri="{BB962C8B-B14F-4D97-AF65-F5344CB8AC3E}">
        <p14:creationId xmlns:p14="http://schemas.microsoft.com/office/powerpoint/2010/main" val="2287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040560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Образовательная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обладает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 которой понимается самостоятельность в осуществлении образовательной, научной, административной, финансово-экономической деятельности,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и принятии локальных нормативных актов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настоящим Федеральным законом, иными нормативными правовыми актами Российской Федерации и уставом образовательной организации.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Образовательные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r. № 273-ФЗ «Об образовании в Российской Федерацию»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400600"/>
          </a:xfrm>
        </p:spPr>
        <p:txBody>
          <a:bodyPr/>
          <a:lstStyle/>
          <a:p>
            <a:pPr marL="109537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ст. 2, п.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indent="446088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определяется как «комплекс основных характеристик образования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(объем, содержание, планируемые результаты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организационно-педагогических условий», представленных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r. № 273-ФЗ «Об образовании в Российской Федерацию»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260230"/>
          </a:xfrm>
        </p:spPr>
        <p:txBody>
          <a:bodyPr/>
          <a:lstStyle/>
          <a:p>
            <a:pPr marL="109537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 п.4</a:t>
            </a:r>
          </a:p>
          <a:p>
            <a:pPr marL="109537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r. № 273-ФЗ «Об образовании в Российской Федерацию»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28100" cy="494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990" y="1120170"/>
            <a:ext cx="8861498" cy="5621198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программы: </a:t>
            </a:r>
          </a:p>
          <a:p>
            <a:pPr marL="0" lv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как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формате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(гл. 2, ст. 13, п. 1; гл. 2, ст. 15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на основе использования различных образовательных технологий, в том числе дистанционных и электронного обучения (гл. 2, ст. 13, п. 2; гл. 2, ст. 16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форму организации образовательной деятельности, основанную на «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модульном принципе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содержания образовательной программы и построения учебных планов» (гл. 2, ст. 13, п. 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посредством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учебных планов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обеспечивать «освоение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гл. 1, ст. 2, п. 23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обучение по индивидуальному учебному плану, в том числе ускоренное обучение, в пределах осваиваемой дополнительной общеобразовательной программы, что осуществляется в порядке, установленном локальными нормативными актами организации, осуществляющей образовательную деятельность (гл.1, ст. 34, п.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3);</a:t>
            </a:r>
          </a:p>
          <a:p>
            <a:pPr lvl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r. № 273-ФЗ «Об образовании в Российской Федерацию»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112568"/>
          </a:xfrm>
        </p:spPr>
        <p:txBody>
          <a:bodyPr/>
          <a:lstStyle/>
          <a:p>
            <a:pPr marL="109537" lv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решению задач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направленного на «обеспечение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возможностей» (гл. 1, ст. 2, п. 27) при создании специальных условий для получения образования обучающимися с ограниченными возможностями здоровья, «без которых невозможно или затруднено освоение образовательных программ обучающимися с ограниченными возможностями здоровья» (гл. 11, ст. 79, п. 3-4);</a:t>
            </a:r>
          </a:p>
          <a:p>
            <a:pPr marL="109537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особенностей обучающихся могут осуществляться 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очной, очно-заочной или заочной форме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(гл. 2, ст. 17, п. 2), а также «допускается сочетание различных форм получения образования и форм обучения» (гл. 2, ст. 17, п. 4).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r. № 273-ФЗ «Об образовании в Российской Федерацию»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1884</Words>
  <Application>Microsoft Office PowerPoint</Application>
  <PresentationFormat>Экран (4:3)</PresentationFormat>
  <Paragraphs>232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Calibri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Методические рекомендации по проектированию дополнительных общеобразовательных общеразвивающих программ</vt:lpstr>
      <vt:lpstr>Нормативно – правовые основы разработки дополнительных общеобразовательных общеразвивающих программ</vt:lpstr>
      <vt:lpstr>Нормативно – правовые основы разработки дополнительных общеобразовательных общеразвивающих программ</vt:lpstr>
      <vt:lpstr>Федеральный закон от 29 декабря 2012 r. № 273-ФЗ «Об образовании в Российской Федерацию»</vt:lpstr>
      <vt:lpstr>Федеральный закон от 29 декабря 2012 r. № 273-ФЗ «Об образовании в Российской Федерацию»</vt:lpstr>
      <vt:lpstr>Федеральный закон от 29 декабря 2012 r. № 273-ФЗ «Об образовании в Российской Федерацию»</vt:lpstr>
      <vt:lpstr>Федеральный закон от 29 декабря 2012 r. № 273-ФЗ «Об образовании в Российской Федерацию»</vt:lpstr>
      <vt:lpstr>Федеральный закон от 29 декабря 2012 r. № 273-ФЗ «Об образовании в Российской Федерацию»</vt:lpstr>
      <vt:lpstr>Федеральный закон от 29 декабря 2012 r. № 273-ФЗ «Об образовании в Российской Федерацию»</vt:lpstr>
      <vt:lpstr>Концепцией развития дополнительного образования детей (распоряжение Правительства Российской Федерации                   от 4 сентября 2014г. № 1726-р) </vt:lpstr>
      <vt:lpstr>Концепцией развития дополнительного образования детей (распоряжение Правительства Российской Федерации                   от 4 сентября 2014г. № 1726-р) </vt:lpstr>
      <vt:lpstr>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vt:lpstr>
      <vt:lpstr>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vt:lpstr>
      <vt:lpstr> Приказ Министерства образования и науки Российской Федерации                  от 29 августа 2013 г. N 1008 г. Москва «Об утверждении Порядка организации и осуществления образовательной деятельности по дополнительным общеобразовательным программам» </vt:lpstr>
      <vt:lpstr> Структура дополнительной общеобразовательной общеразвивающей программы </vt:lpstr>
      <vt:lpstr>  Титульный лист </vt:lpstr>
      <vt:lpstr>Образец титульного листа</vt:lpstr>
      <vt:lpstr> Пояснительная записка </vt:lpstr>
      <vt:lpstr> Пояснительная записка </vt:lpstr>
      <vt:lpstr>Цель и задачи программы: </vt:lpstr>
      <vt:lpstr>Содержание программы</vt:lpstr>
      <vt:lpstr>Оформление учебного плана</vt:lpstr>
      <vt:lpstr>Содержание учебного плана </vt:lpstr>
      <vt:lpstr>Планируемые результаты</vt:lpstr>
      <vt:lpstr>Презентация PowerPoint</vt:lpstr>
      <vt:lpstr>Формы аттестации/ контроля</vt:lpstr>
      <vt:lpstr>Формы аттестации/ контроля</vt:lpstr>
      <vt:lpstr>Презентация PowerPoint</vt:lpstr>
      <vt:lpstr>Презентация PowerPoint</vt:lpstr>
      <vt:lpstr>Презентация PowerPoint</vt:lpstr>
      <vt:lpstr>Формы отслеживания и фиксации образовательных результатов</vt:lpstr>
      <vt:lpstr>Комплекс организационно-педагогических условий. Календарный учебный график</vt:lpstr>
      <vt:lpstr> Календарный учебный график </vt:lpstr>
      <vt:lpstr>Условия реализации программы</vt:lpstr>
      <vt:lpstr>Список литературы</vt:lpstr>
      <vt:lpstr>Приложение</vt:lpstr>
      <vt:lpstr> Порядок проверки и утверждения дополнительных общеобразовательных общеразвивающих программ  </vt:lpstr>
      <vt:lpstr>Порядок проверки и утверждения дополнительных общеобразовательных общеразвивающих программ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идеологии и структуры образовательных технопарков</dc:title>
  <dc:creator>Наталья Владимировна Каменкова</dc:creator>
  <cp:lastModifiedBy>Екатерина Л. Кийнёва</cp:lastModifiedBy>
  <cp:revision>176</cp:revision>
  <dcterms:created xsi:type="dcterms:W3CDTF">2016-12-14T06:05:33Z</dcterms:created>
  <dcterms:modified xsi:type="dcterms:W3CDTF">2017-02-14T12:47:33Z</dcterms:modified>
</cp:coreProperties>
</file>