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9" r:id="rId3"/>
    <p:sldId id="262" r:id="rId4"/>
    <p:sldId id="292" r:id="rId5"/>
    <p:sldId id="290" r:id="rId6"/>
    <p:sldId id="291" r:id="rId7"/>
    <p:sldId id="287" r:id="rId8"/>
    <p:sldId id="288" r:id="rId9"/>
    <p:sldId id="293" r:id="rId10"/>
    <p:sldId id="264" r:id="rId11"/>
    <p:sldId id="298" r:id="rId12"/>
    <p:sldId id="301" r:id="rId13"/>
    <p:sldId id="302" r:id="rId14"/>
    <p:sldId id="300" r:id="rId15"/>
    <p:sldId id="295" r:id="rId16"/>
    <p:sldId id="297" r:id="rId17"/>
    <p:sldId id="303" r:id="rId18"/>
    <p:sldId id="265" r:id="rId19"/>
    <p:sldId id="305" r:id="rId20"/>
    <p:sldId id="266" r:id="rId21"/>
    <p:sldId id="269" r:id="rId22"/>
    <p:sldId id="306" r:id="rId23"/>
    <p:sldId id="307" r:id="rId24"/>
    <p:sldId id="259" r:id="rId25"/>
    <p:sldId id="260" r:id="rId26"/>
    <p:sldId id="261" r:id="rId27"/>
    <p:sldId id="257" r:id="rId28"/>
    <p:sldId id="285" r:id="rId29"/>
    <p:sldId id="25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23" autoAdjust="0"/>
    <p:restoredTop sz="94660"/>
  </p:normalViewPr>
  <p:slideViewPr>
    <p:cSldViewPr>
      <p:cViewPr varScale="1">
        <p:scale>
          <a:sx n="69" d="100"/>
          <a:sy n="69" d="100"/>
        </p:scale>
        <p:origin x="-3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5896D-C9FE-4FA8-8BC7-F9F1BAF21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984FA-6383-42CC-97B2-510575B33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52BBE-072C-42BC-86C9-D6BE380CC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=&#1086;&#1074;&#1095;&#1080;&#1085;&#1085;&#1099;&#1081;%20&#1090;&#1091;&#1083;&#1091;&#1087;&amp;img_url=https://cs1.livemaster.ru/storage/9b/5e/2c3f3bd99a468d9b3467f9cc3azj--odezhda-perekroj-meha-i-kozhi.jpg&amp;pos=2&amp;rpt=simage" TargetMode="External"/><Relationship Id="rId2" Type="http://schemas.openxmlformats.org/officeDocument/2006/relationships/hyperlink" Target="http://rebus1.com/index.php?item=rebus_generator&amp;enter=1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BE%D1%88%D0%B0%D0%B4%D0%B5%D0%B9-%D1%81-%D1%85%D0%BE%D0%B7%D1%8F%D0%B8%D0%BD%D0%BE%D0%BC.jpg&amp;pos=4&amp;rpt=simage" TargetMode="External"/><Relationship Id="rId4" Type="http://schemas.openxmlformats.org/officeDocument/2006/relationships/hyperlink" Target="https://yandex.ru/images/search?text=&#1082;&#1086;&#1085;&#1100;&amp;img_url=https://www.askwallpapers.com/pic/201502/1440x900/askwallpapers.com-20669.jpg&amp;pos=3&amp;rpt=simage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=&#1082;&#1086;&#1085;&#1085;&#1080;&#1094;&#1072;&amp;img_url=https://reibert.info/media/img_249617_14017-jpg.172075/full&amp;pos=2&amp;rpt=simage" TargetMode="External"/><Relationship Id="rId7" Type="http://schemas.openxmlformats.org/officeDocument/2006/relationships/hyperlink" Target="https://yandex.ru/images/search?text=&#1082;&#1088;&#1072;&#1089;&#1080;&#1090;&#1100;&amp;img_url=https://blog.servicemasterclean.com/wp-content/uploads/2017/04/what-paint-finish-should-i-choose.jpg&amp;pos=0&amp;rpt=simage" TargetMode="External"/><Relationship Id="rId2" Type="http://schemas.openxmlformats.org/officeDocument/2006/relationships/hyperlink" Target="https://yandex.ru/images/search?text=&#1082;&#1086;&#1085;&#1105;&#1082;%20&#1075;&#1086;&#1088;&#1073;&#1091;&#1085;&#1086;&#1082;&amp;img_url=https://sobitiyaowez.sobitiyaygux.ru/wp-content/uploads/578513.jpg&amp;pos=2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?text=&#1082;&#1088;&#1072;&#1089;&#1080;&#1074;&#1072;&#1103;%20&#1105;&#1083;&#1082;&#1072;&amp;img_url=https://avatars.mds.yandex.net/get-afishanew/23222/901f0c262df91a277178ca413b355cb8/orig&amp;pos=1&amp;rpt=simage" TargetMode="External"/><Relationship Id="rId5" Type="http://schemas.openxmlformats.org/officeDocument/2006/relationships/hyperlink" Target="https://yandex.ru/images/search?text=&#1082;&#1086;&#1083;&#1086;&#1090;&#1100;%20&#1076;&#1088;&#1086;&#1074;&#1072;&amp;img_url=https://spektrnews.in.ua/img/2016/08/389/38931.jpg&amp;pos=2&amp;rpt=simage" TargetMode="External"/><Relationship Id="rId4" Type="http://schemas.openxmlformats.org/officeDocument/2006/relationships/hyperlink" Target="https://yandex.ru/images/search?text=&#1082;&#1086;&#1083;&amp;img_url=http://unpictures.ru/images/1661545_kol.jpg&amp;pos=9&amp;rpt=simag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628800"/>
            <a:ext cx="8060432" cy="122396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Аналитическая работа над словом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на материале родственных слов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на логопедических занятиях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(слова, начинающиеся с буквы «к»)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>
              <a:solidFill>
                <a:srgbClr val="FF33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23928" y="5157192"/>
            <a:ext cx="5032648" cy="1439863"/>
          </a:xfrm>
        </p:spPr>
        <p:txBody>
          <a:bodyPr>
            <a:norm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Учитель – логопед 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МБОУ СОШ №135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Новикова С.Г.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 bright="-1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2" r="6250" b="46158"/>
          <a:stretch>
            <a:fillRect/>
          </a:stretch>
        </p:blipFill>
        <p:spPr bwMode="auto">
          <a:xfrm>
            <a:off x="323528" y="3573016"/>
            <a:ext cx="4248472" cy="2852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КОНЬ</a:t>
            </a:r>
          </a:p>
        </p:txBody>
      </p:sp>
      <p:sp>
        <p:nvSpPr>
          <p:cNvPr id="90115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конный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конюшня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конеферма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коневод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конница</a:t>
            </a:r>
          </a:p>
          <a:p>
            <a:pPr eaLnBrk="1" hangingPunct="1">
              <a:lnSpc>
                <a:spcPct val="90000"/>
              </a:lnSpc>
            </a:pPr>
            <a:endParaRPr lang="ru-RU" sz="3200" b="1" dirty="0" smtClean="0"/>
          </a:p>
        </p:txBody>
      </p:sp>
      <p:sp>
        <p:nvSpPr>
          <p:cNvPr id="90116" name="Rectangle 5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конокрад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конский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конина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конюх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конёк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2699792" y="3501008"/>
            <a:ext cx="792088" cy="432048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2699792" y="4149080"/>
            <a:ext cx="648072" cy="432048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6516216" y="3501008"/>
            <a:ext cx="504056" cy="394344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rId4" action="ppaction://hlinksldjump" highlightClick="1"/>
          </p:cNvPr>
          <p:cNvSpPr/>
          <p:nvPr/>
        </p:nvSpPr>
        <p:spPr>
          <a:xfrm>
            <a:off x="6444208" y="4149080"/>
            <a:ext cx="576064" cy="432048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rId5" action="ppaction://hlinksldjump" highlightClick="1"/>
          </p:cNvPr>
          <p:cNvSpPr/>
          <p:nvPr/>
        </p:nvSpPr>
        <p:spPr>
          <a:xfrm>
            <a:off x="8172400" y="6021288"/>
            <a:ext cx="720080" cy="565744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КОНЕВОД</a:t>
            </a:r>
          </a:p>
        </p:txBody>
      </p:sp>
      <p:sp>
        <p:nvSpPr>
          <p:cNvPr id="17510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z="2800" dirty="0" smtClean="0"/>
          </a:p>
          <a:p>
            <a:pPr eaLnBrk="1" hangingPunct="1">
              <a:buNone/>
            </a:pPr>
            <a:r>
              <a:rPr lang="ru-RU" sz="2800" dirty="0" smtClean="0"/>
              <a:t>Специалист по</a:t>
            </a:r>
          </a:p>
          <a:p>
            <a:pPr>
              <a:buNone/>
            </a:pPr>
            <a:r>
              <a:rPr lang="ru-RU" dirty="0" smtClean="0"/>
              <a:t>коневодству</a:t>
            </a:r>
            <a:r>
              <a:rPr lang="ru-RU" sz="2800" dirty="0" smtClean="0"/>
              <a:t>; </a:t>
            </a:r>
          </a:p>
          <a:p>
            <a:pPr>
              <a:buNone/>
            </a:pPr>
            <a:r>
              <a:rPr lang="ru-RU" sz="2800" dirty="0" smtClean="0"/>
              <a:t>человек, </a:t>
            </a:r>
          </a:p>
          <a:p>
            <a:pPr>
              <a:buNone/>
            </a:pPr>
            <a:r>
              <a:rPr lang="ru-RU" sz="2800" dirty="0" smtClean="0"/>
              <a:t>занимающийся</a:t>
            </a:r>
          </a:p>
          <a:p>
            <a:pPr>
              <a:buNone/>
            </a:pPr>
            <a:r>
              <a:rPr lang="ru-RU" sz="2800" dirty="0" smtClean="0"/>
              <a:t>разведением </a:t>
            </a:r>
          </a:p>
          <a:p>
            <a:pPr>
              <a:buNone/>
            </a:pPr>
            <a:r>
              <a:rPr lang="ru-RU" sz="2800" dirty="0" smtClean="0"/>
              <a:t> лошадей.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http://horse77.esy.es/images/akhaltekinska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628800"/>
            <a:ext cx="4904994" cy="4752528"/>
          </a:xfrm>
          <a:prstGeom prst="rect">
            <a:avLst/>
          </a:prstGeom>
          <a:noFill/>
        </p:spPr>
      </p:pic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2987824" y="6436272"/>
            <a:ext cx="648072" cy="421728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КОННИЦА</a:t>
            </a:r>
          </a:p>
        </p:txBody>
      </p:sp>
      <p:sp>
        <p:nvSpPr>
          <p:cNvPr id="17817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60575"/>
            <a:ext cx="4038600" cy="4070350"/>
          </a:xfrm>
        </p:spPr>
        <p:txBody>
          <a:bodyPr/>
          <a:lstStyle/>
          <a:p>
            <a:pPr eaLnBrk="1" hangingPunct="1"/>
            <a:endParaRPr lang="ru-RU" sz="2800" dirty="0" smtClean="0"/>
          </a:p>
          <a:p>
            <a:pPr eaLnBrk="1" hangingPunct="1">
              <a:buNone/>
            </a:pPr>
            <a:r>
              <a:rPr lang="ru-RU" dirty="0" smtClean="0"/>
              <a:t>конное войско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https://i0.wp.com/img15.nnm.me/3/2/0/7/f/3c54932236ab05d549c16fde23f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628800"/>
            <a:ext cx="5619750" cy="4752528"/>
          </a:xfrm>
          <a:prstGeom prst="rect">
            <a:avLst/>
          </a:prstGeom>
          <a:noFill/>
        </p:spPr>
      </p:pic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2555776" y="6237312"/>
            <a:ext cx="648072" cy="394344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398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КОНЮХ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Работник,</a:t>
            </a:r>
          </a:p>
          <a:p>
            <a:pPr>
              <a:buNone/>
            </a:pPr>
            <a:r>
              <a:rPr lang="ru-RU" dirty="0" smtClean="0"/>
              <a:t>ухаживающий за</a:t>
            </a:r>
          </a:p>
          <a:p>
            <a:pPr>
              <a:buNone/>
            </a:pPr>
            <a:r>
              <a:rPr lang="ru-RU" dirty="0" smtClean="0"/>
              <a:t>лошадьми.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2" name="Picture 2" descr="http://deireland.com/wp-content/uploads/2015/06/Audley-End-Stab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484784"/>
            <a:ext cx="4752528" cy="4896544"/>
          </a:xfrm>
          <a:prstGeom prst="rect">
            <a:avLst/>
          </a:prstGeom>
          <a:noFill/>
        </p:spPr>
      </p:pic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3563888" y="6237312"/>
            <a:ext cx="504056" cy="421728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КОНЁК</a:t>
            </a:r>
          </a:p>
        </p:txBody>
      </p:sp>
      <p:sp>
        <p:nvSpPr>
          <p:cNvPr id="17715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z="2800" dirty="0" smtClean="0"/>
          </a:p>
          <a:p>
            <a:pPr eaLnBrk="1" hangingPunct="1">
              <a:buNone/>
            </a:pPr>
            <a:r>
              <a:rPr lang="ru-RU" dirty="0" smtClean="0"/>
              <a:t>морской конёк</a:t>
            </a:r>
          </a:p>
          <a:p>
            <a:pPr eaLnBrk="1" hangingPunct="1">
              <a:buNone/>
            </a:pPr>
            <a:endParaRPr lang="ru-RU" sz="2800" dirty="0" smtClean="0"/>
          </a:p>
          <a:p>
            <a:pPr eaLnBrk="1" hangingPunct="1">
              <a:buNone/>
            </a:pPr>
            <a:endParaRPr lang="ru-RU" sz="2800" dirty="0" smtClean="0"/>
          </a:p>
          <a:p>
            <a:pPr eaLnBrk="1" hangingPunct="1">
              <a:buNone/>
            </a:pPr>
            <a:endParaRPr lang="ru-RU" sz="2800" dirty="0" smtClean="0"/>
          </a:p>
          <a:p>
            <a:pPr eaLnBrk="1" hangingPunct="1">
              <a:buNone/>
            </a:pPr>
            <a:r>
              <a:rPr lang="ru-RU" dirty="0" smtClean="0"/>
              <a:t>Конёк- Горбунок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https://im0-tub-ru.yandex.net/i?id=416625b0938b2059473ed6b7887f03c9&amp;n=33&amp;h=215&amp;w=3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340768"/>
            <a:ext cx="3960440" cy="2482493"/>
          </a:xfrm>
          <a:prstGeom prst="rect">
            <a:avLst/>
          </a:prstGeom>
          <a:noFill/>
        </p:spPr>
      </p:pic>
      <p:pic>
        <p:nvPicPr>
          <p:cNvPr id="54276" name="Picture 4" descr="http://www.samarskie-roditeli.ru/media/cache/8e/b0/8eb08adbee78c9db05ad47312a6e41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861048"/>
            <a:ext cx="4032448" cy="2831328"/>
          </a:xfrm>
          <a:prstGeom prst="rect">
            <a:avLst/>
          </a:prstGeom>
          <a:noFill/>
        </p:spPr>
      </p:pic>
      <p:sp>
        <p:nvSpPr>
          <p:cNvPr id="10" name="Управляющая кнопка: назад 9">
            <a:hlinkClick r:id="rId4" action="ppaction://hlinksldjump" highlightClick="1"/>
          </p:cNvPr>
          <p:cNvSpPr/>
          <p:nvPr/>
        </p:nvSpPr>
        <p:spPr>
          <a:xfrm>
            <a:off x="3995936" y="6237312"/>
            <a:ext cx="504056" cy="432048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8435280" cy="5937523"/>
          </a:xfrm>
        </p:spPr>
        <p:txBody>
          <a:bodyPr/>
          <a:lstStyle/>
          <a:p>
            <a:r>
              <a:rPr lang="ru-RU" sz="3600" dirty="0" smtClean="0"/>
              <a:t>Конь бежит, земля дрожит.</a:t>
            </a:r>
          </a:p>
          <a:p>
            <a:endParaRPr lang="ru-RU" sz="3600" dirty="0" smtClean="0"/>
          </a:p>
          <a:p>
            <a:r>
              <a:rPr lang="ru-RU" sz="3600" dirty="0" smtClean="0"/>
              <a:t>Конь вырвется — догонишь, а слова сказанного не воротишь.</a:t>
            </a:r>
          </a:p>
          <a:p>
            <a:endParaRPr lang="ru-RU" sz="3600" dirty="0" smtClean="0"/>
          </a:p>
          <a:p>
            <a:r>
              <a:rPr lang="ru-RU" sz="3600" dirty="0" smtClean="0"/>
              <a:t>Сытому коню и овраг нипочём, и гора — ровная дорога.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04664"/>
            <a:ext cx="3431144" cy="589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FF0000"/>
                </a:solidFill>
              </a:rPr>
              <a:t>КОЛОКОЛ</a:t>
            </a:r>
            <a:r>
              <a:rPr lang="ru-RU" sz="4900" b="1" dirty="0">
                <a:solidFill>
                  <a:srgbClr val="FF0000"/>
                </a:solidFill>
              </a:rPr>
              <a:t/>
            </a:r>
            <a:br>
              <a:rPr lang="ru-RU" sz="4900" b="1" dirty="0">
                <a:solidFill>
                  <a:srgbClr val="FF0000"/>
                </a:solidFill>
              </a:rPr>
            </a:b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9216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844675"/>
            <a:ext cx="4038600" cy="3455988"/>
          </a:xfrm>
        </p:spPr>
        <p:txBody>
          <a:bodyPr/>
          <a:lstStyle/>
          <a:p>
            <a:pPr eaLnBrk="1" hangingPunct="1"/>
            <a:r>
              <a:rPr lang="ru-RU" sz="3600" b="1" dirty="0" smtClean="0"/>
              <a:t>колокольчик</a:t>
            </a:r>
          </a:p>
          <a:p>
            <a:pPr eaLnBrk="1" hangingPunct="1"/>
            <a:r>
              <a:rPr lang="ru-RU" sz="3600" b="1" dirty="0" smtClean="0"/>
              <a:t>колокольня</a:t>
            </a:r>
          </a:p>
          <a:p>
            <a:pPr eaLnBrk="1" hangingPunct="1"/>
            <a:r>
              <a:rPr lang="ru-RU" sz="3600" b="1" dirty="0" smtClean="0"/>
              <a:t>колоть</a:t>
            </a:r>
          </a:p>
          <a:p>
            <a:r>
              <a:rPr lang="ru-RU" sz="3600" b="1" dirty="0" smtClean="0"/>
              <a:t>колокольный</a:t>
            </a:r>
          </a:p>
          <a:p>
            <a:r>
              <a:rPr lang="ru-RU" sz="3600" b="1" dirty="0" err="1" smtClean="0"/>
              <a:t>колоколец</a:t>
            </a:r>
            <a:endParaRPr lang="ru-RU" sz="3600" b="1" dirty="0" smtClean="0"/>
          </a:p>
          <a:p>
            <a:pPr eaLnBrk="1" hangingPunct="1"/>
            <a:endParaRPr lang="ru-RU" sz="3200" b="1" dirty="0" smtClean="0"/>
          </a:p>
        </p:txBody>
      </p:sp>
      <p:sp>
        <p:nvSpPr>
          <p:cNvPr id="9216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97400" y="1844824"/>
            <a:ext cx="4546600" cy="4133850"/>
          </a:xfrm>
        </p:spPr>
        <p:txBody>
          <a:bodyPr/>
          <a:lstStyle/>
          <a:p>
            <a:r>
              <a:rPr lang="ru-RU" sz="3600" b="1" dirty="0" err="1" smtClean="0"/>
              <a:t>колоколище</a:t>
            </a:r>
            <a:endParaRPr lang="ru-RU" sz="3600" b="1" dirty="0" smtClean="0"/>
          </a:p>
          <a:p>
            <a:r>
              <a:rPr lang="ru-RU" sz="3600" b="1" dirty="0" smtClean="0"/>
              <a:t>кол</a:t>
            </a:r>
          </a:p>
          <a:p>
            <a:r>
              <a:rPr lang="ru-RU" sz="3600" b="1" dirty="0" smtClean="0"/>
              <a:t>колоколенка</a:t>
            </a:r>
          </a:p>
          <a:p>
            <a:r>
              <a:rPr lang="ru-RU" sz="3600" b="1" dirty="0" smtClean="0"/>
              <a:t>колокольчиковый</a:t>
            </a:r>
          </a:p>
          <a:p>
            <a:pPr eaLnBrk="1" hangingPunct="1"/>
            <a:endParaRPr lang="ru-RU" sz="3200" b="1" dirty="0" smtClean="0"/>
          </a:p>
          <a:p>
            <a:pPr eaLnBrk="1" hangingPunct="1"/>
            <a:endParaRPr lang="ru-RU" sz="3200" b="1" dirty="0" smtClean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3275856" y="2708920"/>
            <a:ext cx="538360" cy="394344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8028384" y="5877272"/>
            <a:ext cx="682376" cy="682376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КОЛОКОЛЬНЯ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4514" name="Picture 2" descr="http://hramilek.ru/uploads/images/gallery/53/gal2-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44824"/>
            <a:ext cx="6096000" cy="4608512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956376" y="6165304"/>
            <a:ext cx="898400" cy="421728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РЕБУС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</a:t>
            </a:r>
            <a:r>
              <a:rPr lang="ru-RU" sz="4000" b="1" dirty="0" smtClean="0"/>
              <a:t> </a:t>
            </a:r>
          </a:p>
          <a:p>
            <a:pPr>
              <a:buNone/>
            </a:pPr>
            <a:r>
              <a:rPr lang="ru-RU" sz="4000" b="1" dirty="0" smtClean="0"/>
              <a:t>                                          </a:t>
            </a:r>
            <a:r>
              <a:rPr lang="ru-RU" sz="4100" b="1" dirty="0" smtClean="0"/>
              <a:t>ж</a:t>
            </a:r>
          </a:p>
          <a:p>
            <a:pPr>
              <a:buNone/>
            </a:pPr>
            <a:r>
              <a:rPr lang="ru-RU" sz="4100" b="1" dirty="0" smtClean="0"/>
              <a:t>                                 </a:t>
            </a:r>
          </a:p>
          <a:p>
            <a:pPr>
              <a:buNone/>
            </a:pPr>
            <a:r>
              <a:rPr lang="ru-RU" sz="4100" b="1" dirty="0" smtClean="0"/>
              <a:t>                                         З</a:t>
            </a:r>
            <a:endParaRPr lang="ru-RU" sz="4000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ребу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96752"/>
            <a:ext cx="3979387" cy="3024336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4139952" y="5085184"/>
            <a:ext cx="576064" cy="7920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КОЛ   КОЛОТЬ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www.upyr.net/assets/images/shop/big/stak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3466356" cy="5220333"/>
          </a:xfrm>
          <a:prstGeom prst="rect">
            <a:avLst/>
          </a:prstGeom>
          <a:noFill/>
        </p:spPr>
      </p:pic>
      <p:pic>
        <p:nvPicPr>
          <p:cNvPr id="27652" name="Picture 4" descr="https://im0-tub-ru.yandex.net/i?id=da095d466b170e395986748f320b4250&amp;n=33&amp;h=215&amp;w=3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5" y="1556792"/>
            <a:ext cx="5100173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288" y="476250"/>
            <a:ext cx="8748712" cy="533082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ru-RU" sz="4400" b="1" dirty="0" smtClean="0"/>
              <a:t>Звонить во все колокола </a:t>
            </a:r>
            <a:r>
              <a:rPr lang="ru-RU" sz="4400" dirty="0" smtClean="0"/>
              <a:t>–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000" dirty="0" smtClean="0"/>
              <a:t>повсюду и всем без разбора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000" dirty="0" smtClean="0"/>
              <a:t>что-либо рассказывать. </a:t>
            </a:r>
          </a:p>
          <a:p>
            <a:pPr eaLnBrk="1" hangingPunct="1">
              <a:buFont typeface="Wingdings" pitchFamily="2" charset="2"/>
              <a:buNone/>
            </a:pPr>
            <a:endParaRPr lang="ru-RU" sz="4400" dirty="0" smtClean="0"/>
          </a:p>
          <a:p>
            <a:pPr eaLnBrk="1" hangingPunct="1"/>
            <a:r>
              <a:rPr lang="ru-RU" sz="4400" b="1" dirty="0" smtClean="0"/>
              <a:t>Лить колокола.</a:t>
            </a:r>
          </a:p>
          <a:p>
            <a:pPr eaLnBrk="1" hangingPunct="1"/>
            <a:endParaRPr lang="ru-RU" sz="4400" dirty="0" smtClean="0"/>
          </a:p>
          <a:p>
            <a:pPr eaLnBrk="1" hangingPunct="1"/>
            <a:r>
              <a:rPr lang="ru-RU" sz="4400" dirty="0" smtClean="0"/>
              <a:t>Купи,  денег  не  жалей,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400" dirty="0" smtClean="0"/>
              <a:t>со  мной  ездить  веселей.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АНАГРАММА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400" b="1" spc="600" dirty="0" smtClean="0">
                <a:solidFill>
                  <a:srgbClr val="FF0000"/>
                </a:solidFill>
              </a:rPr>
              <a:t>АКСКРА</a:t>
            </a:r>
            <a:endParaRPr lang="ru-RU" sz="4400" b="1" spc="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КРАСКА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 smtClean="0"/>
          </a:p>
        </p:txBody>
      </p:sp>
      <p:sp>
        <p:nvSpPr>
          <p:cNvPr id="9728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27672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/>
              <a:t>красить</a:t>
            </a:r>
          </a:p>
          <a:p>
            <a:pPr eaLnBrk="1" hangingPunct="1"/>
            <a:r>
              <a:rPr lang="ru-RU" sz="3600" b="1" dirty="0" smtClean="0"/>
              <a:t>раскраска</a:t>
            </a:r>
          </a:p>
          <a:p>
            <a:pPr eaLnBrk="1" hangingPunct="1"/>
            <a:r>
              <a:rPr lang="ru-RU" sz="3600" b="1" dirty="0" smtClean="0"/>
              <a:t>краситель</a:t>
            </a:r>
          </a:p>
          <a:p>
            <a:pPr eaLnBrk="1" hangingPunct="1"/>
            <a:r>
              <a:rPr lang="ru-RU" sz="3600" b="1" dirty="0" smtClean="0"/>
              <a:t>красивый</a:t>
            </a:r>
          </a:p>
          <a:p>
            <a:pPr eaLnBrk="1" hangingPunct="1"/>
            <a:r>
              <a:rPr lang="ru-RU" sz="3600" b="1" dirty="0" smtClean="0"/>
              <a:t>красильня</a:t>
            </a:r>
          </a:p>
          <a:p>
            <a:pPr eaLnBrk="1" hangingPunct="1"/>
            <a:r>
              <a:rPr lang="ru-RU" sz="3600" b="1" dirty="0" smtClean="0"/>
              <a:t>окрас</a:t>
            </a:r>
          </a:p>
        </p:txBody>
      </p:sp>
      <p:sp>
        <p:nvSpPr>
          <p:cNvPr id="9728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420528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/>
              <a:t>красильщик</a:t>
            </a:r>
          </a:p>
          <a:p>
            <a:pPr eaLnBrk="1" hangingPunct="1"/>
            <a:r>
              <a:rPr lang="ru-RU" sz="3600" b="1" dirty="0" smtClean="0"/>
              <a:t>крашеный</a:t>
            </a:r>
          </a:p>
          <a:p>
            <a:pPr eaLnBrk="1" hangingPunct="1"/>
            <a:r>
              <a:rPr lang="ru-RU" sz="3600" b="1" dirty="0" smtClean="0"/>
              <a:t>подкрасить</a:t>
            </a:r>
          </a:p>
          <a:p>
            <a:pPr eaLnBrk="1" hangingPunct="1"/>
            <a:r>
              <a:rPr lang="ru-RU" sz="3600" b="1" dirty="0" smtClean="0"/>
              <a:t>украсить</a:t>
            </a:r>
          </a:p>
          <a:p>
            <a:pPr eaLnBrk="1" hangingPunct="1"/>
            <a:r>
              <a:rPr lang="ru-RU" sz="3600" b="1" dirty="0" smtClean="0"/>
              <a:t>раскрашивание</a:t>
            </a:r>
          </a:p>
          <a:p>
            <a:pPr eaLnBrk="1" hangingPunct="1"/>
            <a:r>
              <a:rPr lang="ru-RU" sz="3600" b="1" dirty="0" smtClean="0"/>
              <a:t>красильный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КРАСИВЫЙ  УКРАСИТЬ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dorinfo.ru/upload/iblock/861/1355862492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5076056" cy="5328592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2" name="Picture 4" descr="http://zouodo.ru/wp-content/uploads/2017/01/steni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340768"/>
            <a:ext cx="3888432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60350"/>
            <a:ext cx="8893175" cy="6337300"/>
          </a:xfrm>
        </p:spPr>
        <p:txBody>
          <a:bodyPr/>
          <a:lstStyle/>
          <a:p>
            <a:pPr eaLnBrk="1" hangingPunct="1"/>
            <a:r>
              <a:rPr lang="ru-RU" sz="4800" dirty="0" smtClean="0"/>
              <a:t>Бросает в краску.</a:t>
            </a:r>
          </a:p>
          <a:p>
            <a:pPr eaLnBrk="1" hangingPunct="1"/>
            <a:endParaRPr lang="ru-RU" sz="4800" dirty="0" smtClean="0"/>
          </a:p>
          <a:p>
            <a:pPr eaLnBrk="1" hangingPunct="1"/>
            <a:endParaRPr lang="ru-RU" sz="4800" dirty="0" smtClean="0"/>
          </a:p>
          <a:p>
            <a:pPr eaLnBrk="1" hangingPunct="1"/>
            <a:r>
              <a:rPr lang="ru-RU" sz="4800" dirty="0" smtClean="0"/>
              <a:t>Горе старит, радость красит.</a:t>
            </a:r>
          </a:p>
          <a:p>
            <a:pPr eaLnBrk="1" hangingPunct="1"/>
            <a:endParaRPr lang="ru-RU" sz="4800" dirty="0" smtClean="0"/>
          </a:p>
          <a:p>
            <a:pPr eaLnBrk="1" hangingPunct="1"/>
            <a:endParaRPr lang="ru-RU" sz="4800" dirty="0" smtClean="0"/>
          </a:p>
          <a:p>
            <a:pPr eaLnBrk="1" hangingPunct="1"/>
            <a:r>
              <a:rPr lang="ru-RU" sz="4800" dirty="0" smtClean="0"/>
              <a:t>Болезнь человека не красит.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336704"/>
          </a:xfrm>
        </p:spPr>
        <p:txBody>
          <a:bodyPr>
            <a:noAutofit/>
          </a:bodyPr>
          <a:lstStyle/>
          <a:p>
            <a:r>
              <a:rPr lang="ru-RU" sz="3600" dirty="0" smtClean="0"/>
              <a:t>Между деревьями краснели огромные мухоморы.</a:t>
            </a:r>
          </a:p>
          <a:p>
            <a:endParaRPr lang="ru-RU" sz="3600" dirty="0" smtClean="0"/>
          </a:p>
          <a:p>
            <a:r>
              <a:rPr lang="ru-RU" sz="3600" dirty="0" smtClean="0"/>
              <a:t>Зима украсила белым покрывалом поля, леса, города, деревни.</a:t>
            </a:r>
            <a:endParaRPr lang="ru-RU" sz="3600" smtClean="0"/>
          </a:p>
          <a:p>
            <a:endParaRPr lang="ru-RU" sz="3600" dirty="0" smtClean="0"/>
          </a:p>
          <a:p>
            <a:r>
              <a:rPr lang="ru-RU" sz="3600" dirty="0" smtClean="0"/>
              <a:t>В нашем подъезде за месяц покрасили стены, расставили горшки с красивыми цветами.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39825"/>
          </a:xfrm>
        </p:spPr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51520" y="980728"/>
            <a:ext cx="8568952" cy="561662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1800" dirty="0" smtClean="0"/>
              <a:t>Азова О.И. «Логопедическая работа по коррекции </a:t>
            </a:r>
            <a:r>
              <a:rPr lang="ru-RU" sz="1800" dirty="0" err="1" smtClean="0"/>
              <a:t>дизорфографии</a:t>
            </a:r>
            <a:r>
              <a:rPr lang="ru-RU" sz="1800" dirty="0" smtClean="0"/>
              <a:t> у младших школьников с общим недоразвитием речи» </a:t>
            </a:r>
          </a:p>
          <a:p>
            <a:r>
              <a:rPr lang="ru-RU" sz="1800" dirty="0" err="1" smtClean="0"/>
              <a:t>Коноваленко</a:t>
            </a:r>
            <a:r>
              <a:rPr lang="ru-RU" sz="1800" dirty="0" smtClean="0"/>
              <a:t> В. В. «Родственные слова»</a:t>
            </a:r>
          </a:p>
          <a:p>
            <a:r>
              <a:rPr lang="ru-RU" sz="1800" dirty="0" smtClean="0"/>
              <a:t>Мазина В.Д.  «</a:t>
            </a:r>
            <a:r>
              <a:rPr lang="ru-RU" sz="1800" dirty="0" err="1" smtClean="0"/>
              <a:t>Дизорфография</a:t>
            </a:r>
            <a:r>
              <a:rPr lang="ru-RU" sz="1800" dirty="0" smtClean="0"/>
              <a:t>» (</a:t>
            </a:r>
            <a:r>
              <a:rPr lang="ru-RU" sz="1800" dirty="0" err="1" smtClean="0"/>
              <a:t>вебинар</a:t>
            </a:r>
            <a:r>
              <a:rPr lang="ru-RU" sz="1800" dirty="0" smtClean="0"/>
              <a:t>)</a:t>
            </a:r>
          </a:p>
          <a:p>
            <a:pPr lvl="0"/>
            <a:r>
              <a:rPr lang="ru-RU" sz="1800" dirty="0" err="1" smtClean="0"/>
              <a:t>Якимчук</a:t>
            </a:r>
            <a:r>
              <a:rPr lang="ru-RU" sz="1800" dirty="0" smtClean="0"/>
              <a:t> Т.А. </a:t>
            </a:r>
            <a:r>
              <a:rPr lang="ru-RU" sz="1800" smtClean="0"/>
              <a:t>«Родственные слова» (презентация)</a:t>
            </a:r>
          </a:p>
          <a:p>
            <a:r>
              <a:rPr lang="en-US" sz="1800" smtClean="0">
                <a:hlinkClick r:id="rId2"/>
              </a:rPr>
              <a:t>http</a:t>
            </a:r>
            <a:r>
              <a:rPr lang="en-US" sz="1800" dirty="0" smtClean="0">
                <a:hlinkClick r:id="rId2"/>
              </a:rPr>
              <a:t>://rebus1.com/index.php?item=rebus_generator&amp;enter=1</a:t>
            </a:r>
            <a:endParaRPr lang="ru-RU" sz="1800" dirty="0" smtClean="0"/>
          </a:p>
          <a:p>
            <a:r>
              <a:rPr lang="en-US" sz="1800" dirty="0" smtClean="0">
                <a:hlinkClick r:id="rId3"/>
              </a:rPr>
              <a:t>https://yandex.ru/images/search?text=</a:t>
            </a:r>
            <a:r>
              <a:rPr lang="ru-RU" sz="1800" dirty="0" smtClean="0">
                <a:hlinkClick r:id="rId3"/>
              </a:rPr>
              <a:t>овчинный%20тулуп&amp;</a:t>
            </a:r>
            <a:r>
              <a:rPr lang="en-US" sz="1800" dirty="0" err="1" smtClean="0">
                <a:hlinkClick r:id="rId3"/>
              </a:rPr>
              <a:t>img_url</a:t>
            </a:r>
            <a:r>
              <a:rPr lang="en-US" sz="1800" dirty="0" smtClean="0">
                <a:hlinkClick r:id="rId3"/>
              </a:rPr>
              <a:t>=https%3A%2F%2Fcs1.livemaster.ru%2Fstorage%2F9b%2F5e%2F2c3f3bd99a468d9b3467f9cc3azj--</a:t>
            </a:r>
            <a:r>
              <a:rPr lang="en-US" sz="1800" dirty="0" err="1" smtClean="0">
                <a:hlinkClick r:id="rId3"/>
              </a:rPr>
              <a:t>odezhda-perekroj-meha-i-kozhi.jpg&amp;pos</a:t>
            </a:r>
            <a:r>
              <a:rPr lang="en-US" sz="1800" dirty="0" smtClean="0">
                <a:hlinkClick r:id="rId3"/>
              </a:rPr>
              <a:t>=2&amp;rpt=</a:t>
            </a:r>
            <a:r>
              <a:rPr lang="en-US" sz="1800" dirty="0" err="1" smtClean="0">
                <a:hlinkClick r:id="rId3"/>
              </a:rPr>
              <a:t>simage</a:t>
            </a:r>
            <a:endParaRPr lang="ru-RU" sz="1800" dirty="0" smtClean="0"/>
          </a:p>
          <a:p>
            <a:r>
              <a:rPr lang="en-US" sz="1800" dirty="0" smtClean="0">
                <a:hlinkClick r:id="rId4"/>
              </a:rPr>
              <a:t>https://yandex.ru/images/search?text=</a:t>
            </a:r>
            <a:r>
              <a:rPr lang="ru-RU" sz="1800" dirty="0" err="1" smtClean="0">
                <a:hlinkClick r:id="rId4"/>
              </a:rPr>
              <a:t>конь&amp;</a:t>
            </a:r>
            <a:r>
              <a:rPr lang="en-US" sz="1800" dirty="0" err="1" smtClean="0">
                <a:hlinkClick r:id="rId4"/>
              </a:rPr>
              <a:t>img_url</a:t>
            </a:r>
            <a:r>
              <a:rPr lang="en-US" sz="1800" dirty="0" smtClean="0">
                <a:hlinkClick r:id="rId4"/>
              </a:rPr>
              <a:t>=https%3A%2F%2Fwww.askwallpapers.com%2Fpic%2F201502%2F1440x900%2Faskwallpapers.com-20669.jpg&amp;pos=3&amp;rpt=</a:t>
            </a:r>
            <a:r>
              <a:rPr lang="en-US" sz="1800" dirty="0" err="1" smtClean="0">
                <a:hlinkClick r:id="rId4"/>
              </a:rPr>
              <a:t>simage</a:t>
            </a:r>
            <a:endParaRPr lang="ru-RU" sz="1800" dirty="0" smtClean="0"/>
          </a:p>
          <a:p>
            <a:r>
              <a:rPr lang="en-US" sz="1800" dirty="0" smtClean="0"/>
              <a:t>https://yandex.ru/images/search?text=</a:t>
            </a:r>
            <a:r>
              <a:rPr lang="ru-RU" sz="1800" dirty="0" err="1" smtClean="0"/>
              <a:t>коневод&amp;</a:t>
            </a:r>
            <a:r>
              <a:rPr lang="en-US" sz="1800" dirty="0" err="1" smtClean="0"/>
              <a:t>img_url</a:t>
            </a:r>
            <a:r>
              <a:rPr lang="en-US" sz="1800" dirty="0" smtClean="0"/>
              <a:t>=https%3A%2F%2Fvseokone.ru%2Fwp-content%2Fuploads%2F2014%2F12%2F%25D0%2590%25D1%2585%25D0%25B0%25D0%25BB%25D1%2582%25D0%25B5%25D0%25BA%25D0%25B8%25D0%25BD%25D1%2581%25D0%25BA%25D0%25B0%25D1%258F-%25D0%25BF%25D0%25BE%25D1%2580%25D0%25BE%25D0%25B4%25D0%25B0-%25D0%25BB%25D0%25</a:t>
            </a:r>
            <a:r>
              <a:rPr lang="en-US" sz="1800" dirty="0" smtClean="0">
                <a:hlinkClick r:id="rId5" action="ppaction://hlinkfile"/>
              </a:rPr>
              <a:t>BE%25D1%2588%25D0%25B0%25D0%25B4%25D0%25B5%25D0%25B9-%25D1%2581-%25D1%2585%25D0%25BE%25D0%25B7%25D1%258F%25D0%25B8%25D0%25BD%25D0%25BE%25D0%25BC.jpg&amp;pos=4&amp;rpt=</a:t>
            </a:r>
            <a:r>
              <a:rPr lang="en-US" sz="1800" dirty="0" err="1" smtClean="0">
                <a:hlinkClick r:id="rId5" action="ppaction://hlinkfile"/>
              </a:rPr>
              <a:t>simage</a:t>
            </a:r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6264696"/>
          </a:xfrm>
        </p:spPr>
        <p:txBody>
          <a:bodyPr>
            <a:normAutofit/>
          </a:bodyPr>
          <a:lstStyle/>
          <a:p>
            <a:r>
              <a:rPr lang="en-US" sz="1800" dirty="0" smtClean="0">
                <a:hlinkClick r:id="rId2"/>
              </a:rPr>
              <a:t>https://yandex.ru/images/search?text=</a:t>
            </a:r>
            <a:r>
              <a:rPr lang="ru-RU" sz="1800" dirty="0" smtClean="0">
                <a:hlinkClick r:id="rId2"/>
              </a:rPr>
              <a:t>конёк%20горбунок&amp;</a:t>
            </a:r>
            <a:r>
              <a:rPr lang="en-US" sz="1800" dirty="0" err="1" smtClean="0">
                <a:hlinkClick r:id="rId2"/>
              </a:rPr>
              <a:t>img_url</a:t>
            </a:r>
            <a:r>
              <a:rPr lang="en-US" sz="1800" dirty="0" smtClean="0">
                <a:hlinkClick r:id="rId2"/>
              </a:rPr>
              <a:t>=https%3A%2F%2Fsobitiyaowez.sobitiyaygux.ru%2Fwp-content%2Fuploads%2F578513.jpg&amp;pos=2&amp;rpt=</a:t>
            </a:r>
            <a:r>
              <a:rPr lang="en-US" sz="1800" dirty="0" err="1" smtClean="0">
                <a:hlinkClick r:id="rId2"/>
              </a:rPr>
              <a:t>simage</a:t>
            </a:r>
            <a:endParaRPr lang="ru-RU" sz="1800" dirty="0" smtClean="0"/>
          </a:p>
          <a:p>
            <a:r>
              <a:rPr lang="en-US" sz="1800" dirty="0" smtClean="0">
                <a:hlinkClick r:id="rId3"/>
              </a:rPr>
              <a:t>https://yandex.ru/images/search?text=</a:t>
            </a:r>
            <a:r>
              <a:rPr lang="ru-RU" sz="1800" dirty="0" err="1" smtClean="0">
                <a:hlinkClick r:id="rId3"/>
              </a:rPr>
              <a:t>конница&amp;</a:t>
            </a:r>
            <a:r>
              <a:rPr lang="en-US" sz="1800" dirty="0" err="1" smtClean="0">
                <a:hlinkClick r:id="rId3"/>
              </a:rPr>
              <a:t>img_url</a:t>
            </a:r>
            <a:r>
              <a:rPr lang="en-US" sz="1800" dirty="0" smtClean="0">
                <a:hlinkClick r:id="rId3"/>
              </a:rPr>
              <a:t>=https%3A%2F%2Freibert.info%2Fmedia%2Fimg_249617_14017-jpg.172075%2Ffull&amp;pos=2&amp;rpt=</a:t>
            </a:r>
            <a:r>
              <a:rPr lang="en-US" sz="1800" dirty="0" err="1" smtClean="0">
                <a:hlinkClick r:id="rId3"/>
              </a:rPr>
              <a:t>simage</a:t>
            </a:r>
            <a:endParaRPr lang="ru-RU" sz="1800" dirty="0" smtClean="0"/>
          </a:p>
          <a:p>
            <a:r>
              <a:rPr lang="en-US" sz="1800" dirty="0" smtClean="0">
                <a:hlinkClick r:id="rId4"/>
              </a:rPr>
              <a:t>https://yandex.ru/images/search?text=</a:t>
            </a:r>
            <a:r>
              <a:rPr lang="ru-RU" sz="1800" dirty="0" err="1" smtClean="0">
                <a:hlinkClick r:id="rId4"/>
              </a:rPr>
              <a:t>кол&amp;</a:t>
            </a:r>
            <a:r>
              <a:rPr lang="en-US" sz="1800" dirty="0" err="1" smtClean="0">
                <a:hlinkClick r:id="rId4"/>
              </a:rPr>
              <a:t>img_url</a:t>
            </a:r>
            <a:r>
              <a:rPr lang="en-US" sz="1800" dirty="0" smtClean="0">
                <a:hlinkClick r:id="rId4"/>
              </a:rPr>
              <a:t>=http%3A%2F%2Funpictures.ru%2Fimages%2F1661545_kol.jpg&amp;pos=9&amp;rpt=</a:t>
            </a:r>
            <a:r>
              <a:rPr lang="en-US" sz="1800" dirty="0" err="1" smtClean="0">
                <a:hlinkClick r:id="rId4"/>
              </a:rPr>
              <a:t>simage</a:t>
            </a:r>
            <a:endParaRPr lang="ru-RU" sz="1800" dirty="0" smtClean="0">
              <a:hlinkClick r:id="rId2"/>
            </a:endParaRPr>
          </a:p>
          <a:p>
            <a:r>
              <a:rPr lang="en-US" sz="1800" dirty="0" smtClean="0">
                <a:hlinkClick r:id="rId5"/>
              </a:rPr>
              <a:t>https://yandex.ru/images/search?text=</a:t>
            </a:r>
            <a:r>
              <a:rPr lang="ru-RU" sz="1800" dirty="0" smtClean="0">
                <a:hlinkClick r:id="rId5"/>
              </a:rPr>
              <a:t>колоть%20дрова&amp;</a:t>
            </a:r>
            <a:r>
              <a:rPr lang="en-US" sz="1800" dirty="0" err="1" smtClean="0">
                <a:hlinkClick r:id="rId5"/>
              </a:rPr>
              <a:t>img_url</a:t>
            </a:r>
            <a:r>
              <a:rPr lang="en-US" sz="1800" dirty="0" smtClean="0">
                <a:hlinkClick r:id="rId5"/>
              </a:rPr>
              <a:t>=https%3A%2F%2Fspektrnews.in.ua%2Fimg%2F2016%2F08%2F389%2F38931.jpg&amp;pos=2&amp;rpt=</a:t>
            </a:r>
            <a:r>
              <a:rPr lang="en-US" sz="1800" dirty="0" err="1" smtClean="0">
                <a:hlinkClick r:id="rId5"/>
              </a:rPr>
              <a:t>simage</a:t>
            </a:r>
            <a:endParaRPr lang="ru-RU" sz="1800" dirty="0" smtClean="0">
              <a:hlinkClick r:id="rId2"/>
            </a:endParaRPr>
          </a:p>
          <a:p>
            <a:r>
              <a:rPr lang="en-US" sz="1800" dirty="0" smtClean="0">
                <a:hlinkClick r:id="rId6"/>
              </a:rPr>
              <a:t>https://yandex.ru/images/search?text=</a:t>
            </a:r>
            <a:r>
              <a:rPr lang="ru-RU" sz="1800" dirty="0" smtClean="0">
                <a:hlinkClick r:id="rId6"/>
              </a:rPr>
              <a:t>красивая%20ёлка&amp;</a:t>
            </a:r>
            <a:r>
              <a:rPr lang="en-US" sz="1800" dirty="0" err="1" smtClean="0">
                <a:hlinkClick r:id="rId6"/>
              </a:rPr>
              <a:t>img_url</a:t>
            </a:r>
            <a:r>
              <a:rPr lang="en-US" sz="1800" dirty="0" smtClean="0">
                <a:hlinkClick r:id="rId6"/>
              </a:rPr>
              <a:t>=https%3A%2F%2Favatars.mds.yandex.net%2Fget-afishanew%2F23222%2F901f0c262df91a277178ca413b355cb8%2Forig&amp;pos=1&amp;rpt=</a:t>
            </a:r>
            <a:r>
              <a:rPr lang="en-US" sz="1800" dirty="0" err="1" smtClean="0">
                <a:hlinkClick r:id="rId6"/>
              </a:rPr>
              <a:t>simage</a:t>
            </a:r>
            <a:endParaRPr lang="ru-RU" sz="1800" dirty="0" smtClean="0">
              <a:hlinkClick r:id="rId2"/>
            </a:endParaRPr>
          </a:p>
          <a:p>
            <a:r>
              <a:rPr lang="en-US" sz="1800" dirty="0" smtClean="0">
                <a:hlinkClick r:id="rId7"/>
              </a:rPr>
              <a:t>https://yandex.ru/images/search?text=</a:t>
            </a:r>
            <a:r>
              <a:rPr lang="ru-RU" sz="1800" dirty="0" err="1" smtClean="0">
                <a:hlinkClick r:id="rId7"/>
              </a:rPr>
              <a:t>красить&amp;</a:t>
            </a:r>
            <a:r>
              <a:rPr lang="en-US" sz="1800" dirty="0" err="1" smtClean="0">
                <a:hlinkClick r:id="rId7"/>
              </a:rPr>
              <a:t>img_url</a:t>
            </a:r>
            <a:r>
              <a:rPr lang="en-US" sz="1800" dirty="0" smtClean="0">
                <a:hlinkClick r:id="rId7"/>
              </a:rPr>
              <a:t>=https%3A%2F%2Fblog.servicemasterclean.com%2Fwp-content%2Fuploads%2F2017%2F04%2Fwhat-paint-finish-should-i-choose.jpg&amp;pos=0&amp;rpt=</a:t>
            </a:r>
            <a:r>
              <a:rPr lang="en-US" sz="1800" dirty="0" err="1" smtClean="0">
                <a:hlinkClick r:id="rId7"/>
              </a:rPr>
              <a:t>simage</a:t>
            </a:r>
            <a:endParaRPr lang="ru-RU" sz="1800" dirty="0" smtClean="0">
              <a:hlinkClick r:id="rId2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КОЖА</a:t>
            </a:r>
          </a:p>
        </p:txBody>
      </p:sp>
      <p:sp>
        <p:nvSpPr>
          <p:cNvPr id="88067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600" b="1" dirty="0" smtClean="0"/>
              <a:t>кожица</a:t>
            </a:r>
          </a:p>
          <a:p>
            <a:pPr eaLnBrk="1" hangingPunct="1"/>
            <a:r>
              <a:rPr lang="ru-RU" sz="3600" b="1" dirty="0" smtClean="0"/>
              <a:t>кожевник</a:t>
            </a:r>
          </a:p>
          <a:p>
            <a:pPr eaLnBrk="1" hangingPunct="1"/>
            <a:r>
              <a:rPr lang="ru-RU" sz="3600" b="1" dirty="0" smtClean="0"/>
              <a:t>кожух</a:t>
            </a:r>
          </a:p>
          <a:p>
            <a:pPr eaLnBrk="1" hangingPunct="1"/>
            <a:r>
              <a:rPr lang="ru-RU" sz="3600" b="1" dirty="0" smtClean="0"/>
              <a:t>кожаный</a:t>
            </a:r>
          </a:p>
          <a:p>
            <a:pPr eaLnBrk="1" hangingPunct="1"/>
            <a:r>
              <a:rPr lang="ru-RU" sz="3600" b="1" dirty="0" smtClean="0"/>
              <a:t>кожанка</a:t>
            </a:r>
          </a:p>
        </p:txBody>
      </p:sp>
      <p:sp>
        <p:nvSpPr>
          <p:cNvPr id="88068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211638" y="1600200"/>
            <a:ext cx="4475162" cy="453072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/>
              <a:t>подкожный</a:t>
            </a:r>
          </a:p>
          <a:p>
            <a:pPr eaLnBrk="1" hangingPunct="1"/>
            <a:r>
              <a:rPr lang="ru-RU" sz="3600" b="1" dirty="0" smtClean="0"/>
              <a:t>кожеед</a:t>
            </a:r>
          </a:p>
          <a:p>
            <a:pPr eaLnBrk="1" hangingPunct="1"/>
            <a:r>
              <a:rPr lang="ru-RU" sz="3600" b="1" dirty="0" smtClean="0"/>
              <a:t>кожный</a:t>
            </a:r>
          </a:p>
          <a:p>
            <a:pPr eaLnBrk="1" hangingPunct="1"/>
            <a:r>
              <a:rPr lang="ru-RU" sz="3600" b="1" dirty="0" smtClean="0"/>
              <a:t>кожник</a:t>
            </a:r>
          </a:p>
          <a:p>
            <a:pPr eaLnBrk="1" hangingPunct="1"/>
            <a:r>
              <a:rPr lang="ru-RU" sz="3600" b="1" dirty="0" smtClean="0"/>
              <a:t>кожзаменитель</a:t>
            </a:r>
          </a:p>
          <a:p>
            <a:pPr eaLnBrk="1" hangingPunct="1"/>
            <a:endParaRPr lang="ru-RU" sz="3200" b="1" dirty="0" smtClean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2987824" y="2420888"/>
            <a:ext cx="720080" cy="394344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2339752" y="3140968"/>
            <a:ext cx="648072" cy="432048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6300192" y="2420888"/>
            <a:ext cx="504056" cy="394344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rId4" action="ppaction://hlinksldjump" highlightClick="1"/>
          </p:cNvPr>
          <p:cNvSpPr/>
          <p:nvPr/>
        </p:nvSpPr>
        <p:spPr>
          <a:xfrm>
            <a:off x="8244408" y="5949280"/>
            <a:ext cx="648072" cy="709760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8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39825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КОЖЕВНИК</a:t>
            </a:r>
          </a:p>
        </p:txBody>
      </p:sp>
      <p:sp>
        <p:nvSpPr>
          <p:cNvPr id="17203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60575"/>
            <a:ext cx="4474840" cy="4070350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 </a:t>
            </a:r>
            <a:r>
              <a:rPr lang="ru-RU" dirty="0" smtClean="0"/>
              <a:t>Человек, который</a:t>
            </a:r>
          </a:p>
          <a:p>
            <a:pPr>
              <a:buNone/>
            </a:pPr>
            <a:r>
              <a:rPr lang="ru-RU" dirty="0" smtClean="0"/>
              <a:t>профессионально </a:t>
            </a:r>
          </a:p>
          <a:p>
            <a:pPr>
              <a:buNone/>
            </a:pPr>
            <a:r>
              <a:rPr lang="ru-RU" dirty="0" smtClean="0"/>
              <a:t>занимается</a:t>
            </a:r>
          </a:p>
          <a:p>
            <a:pPr>
              <a:buNone/>
            </a:pPr>
            <a:r>
              <a:rPr lang="ru-RU" dirty="0" smtClean="0"/>
              <a:t>выделкой или</a:t>
            </a:r>
          </a:p>
          <a:p>
            <a:pPr>
              <a:buNone/>
            </a:pPr>
            <a:r>
              <a:rPr lang="ru-RU" dirty="0" smtClean="0"/>
              <a:t>продажей кож.</a:t>
            </a:r>
          </a:p>
          <a:p>
            <a:pPr eaLnBrk="1" hangingPunct="1"/>
            <a:endParaRPr lang="ru-RU" sz="2800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https://upload.wikimedia.org/wikipedia/commons/c/cb/Gerb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2268" y="1268760"/>
            <a:ext cx="5211732" cy="5256584"/>
          </a:xfrm>
          <a:prstGeom prst="rect">
            <a:avLst/>
          </a:prstGeom>
          <a:noFill/>
        </p:spPr>
      </p:pic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3059832" y="6237312"/>
            <a:ext cx="610368" cy="322336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229600" cy="1139825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КОЖУХ</a:t>
            </a:r>
          </a:p>
        </p:txBody>
      </p:sp>
      <p:sp>
        <p:nvSpPr>
          <p:cNvPr id="1699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600200"/>
            <a:ext cx="4316288" cy="453072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800" dirty="0" smtClean="0"/>
              <a:t>Чехол, футляр, </a:t>
            </a:r>
          </a:p>
          <a:p>
            <a:pPr marL="514350" indent="-514350">
              <a:buNone/>
            </a:pPr>
            <a:r>
              <a:rPr lang="ru-RU" sz="2800" dirty="0" smtClean="0"/>
              <a:t>внешняя </a:t>
            </a:r>
          </a:p>
          <a:p>
            <a:pPr>
              <a:buNone/>
            </a:pPr>
            <a:r>
              <a:rPr lang="ru-RU" sz="2800" dirty="0" smtClean="0"/>
              <a:t>обшивка механизмов, </a:t>
            </a:r>
          </a:p>
          <a:p>
            <a:pPr>
              <a:buNone/>
            </a:pPr>
            <a:r>
              <a:rPr lang="ru-RU" sz="2800" dirty="0" smtClean="0"/>
              <a:t>их  частей. </a:t>
            </a:r>
          </a:p>
          <a:p>
            <a:pPr>
              <a:buNone/>
            </a:pPr>
            <a:r>
              <a:rPr lang="ru-RU" sz="2800" dirty="0" smtClean="0"/>
              <a:t>Пластмассовый  кожух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2. Верхняя одежда из </a:t>
            </a:r>
          </a:p>
          <a:p>
            <a:pPr>
              <a:buNone/>
            </a:pPr>
            <a:r>
              <a:rPr lang="ru-RU" sz="2800" dirty="0" smtClean="0"/>
              <a:t>кожи; овчинный тулуп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02" name="Picture 2" descr="http://mosgazenergo.ru/admin/pictures/187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692696"/>
            <a:ext cx="3538364" cy="3019425"/>
          </a:xfrm>
          <a:prstGeom prst="rect">
            <a:avLst/>
          </a:prstGeom>
          <a:noFill/>
        </p:spPr>
      </p:pic>
      <p:pic>
        <p:nvPicPr>
          <p:cNvPr id="51204" name="Picture 4" descr="http://spec-trade.com/photo/photo_item_7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56917"/>
            <a:ext cx="2376264" cy="3201083"/>
          </a:xfrm>
          <a:prstGeom prst="rect">
            <a:avLst/>
          </a:prstGeom>
          <a:noFill/>
        </p:spPr>
      </p:pic>
      <p:sp>
        <p:nvSpPr>
          <p:cNvPr id="8" name="Управляющая кнопка: назад 7">
            <a:hlinkClick r:id="rId4" action="ppaction://hlinksldjump" highlightClick="1"/>
          </p:cNvPr>
          <p:cNvSpPr/>
          <p:nvPr/>
        </p:nvSpPr>
        <p:spPr>
          <a:xfrm>
            <a:off x="3779912" y="6237312"/>
            <a:ext cx="576064" cy="432048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КОЖЕЕД</a:t>
            </a:r>
          </a:p>
        </p:txBody>
      </p:sp>
      <p:sp>
        <p:nvSpPr>
          <p:cNvPr id="17101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z="2800" dirty="0" smtClean="0"/>
          </a:p>
          <a:p>
            <a:pPr eaLnBrk="1" hangingPunct="1"/>
            <a:endParaRPr lang="ru-RU" sz="2800" dirty="0" smtClean="0"/>
          </a:p>
          <a:p>
            <a:pPr eaLnBrk="1" hangingPunct="1">
              <a:buNone/>
            </a:pPr>
            <a:r>
              <a:rPr lang="ru-RU" dirty="0" smtClean="0"/>
              <a:t>Жук кожеед</a:t>
            </a:r>
          </a:p>
        </p:txBody>
      </p:sp>
      <p:pic>
        <p:nvPicPr>
          <p:cNvPr id="171012" name="Picture 7" descr="кожеед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916832"/>
            <a:ext cx="4148042" cy="3456384"/>
          </a:xfrm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3851920" y="6165304"/>
            <a:ext cx="576064" cy="394344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8363272" cy="5793507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Одни кости да кожа.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ЗАГАДКА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8640960" cy="492514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600" b="1" dirty="0" smtClean="0"/>
          </a:p>
          <a:p>
            <a:pPr algn="ctr">
              <a:buNone/>
            </a:pPr>
            <a:r>
              <a:rPr lang="ru-RU" sz="3600" b="1" dirty="0" smtClean="0"/>
              <a:t>С подстриженной гривой,</a:t>
            </a:r>
            <a:br>
              <a:rPr lang="ru-RU" sz="3600" b="1" dirty="0" smtClean="0"/>
            </a:br>
            <a:r>
              <a:rPr lang="ru-RU" sz="3600" b="1" dirty="0" smtClean="0"/>
              <a:t>Скачет ретиво,</a:t>
            </a:r>
            <a:br>
              <a:rPr lang="ru-RU" sz="3600" b="1" dirty="0" smtClean="0"/>
            </a:br>
            <a:r>
              <a:rPr lang="ru-RU" sz="3600" b="1" dirty="0" smtClean="0"/>
              <a:t>Чуть шпорами тронь,</a:t>
            </a:r>
            <a:br>
              <a:rPr lang="ru-RU" sz="3600" b="1" dirty="0" smtClean="0"/>
            </a:br>
            <a:r>
              <a:rPr lang="ru-RU" sz="3600" b="1" dirty="0" smtClean="0"/>
              <a:t>Кто же это? ...</a:t>
            </a:r>
            <a:endParaRPr lang="ru-RU" sz="3600" dirty="0"/>
          </a:p>
        </p:txBody>
      </p:sp>
      <p:pic>
        <p:nvPicPr>
          <p:cNvPr id="52226" name="Picture 2" descr="http://ru.wallfon.com/walls/animals/hor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328</Words>
  <Application>Microsoft Office PowerPoint</Application>
  <PresentationFormat>Экран (4:3)</PresentationFormat>
  <Paragraphs>159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Аналитическая работа над словом  на материале родственных слов  на логопедических занятиях  (слова, начинающиеся с буквы «к») </vt:lpstr>
      <vt:lpstr>РЕБУС</vt:lpstr>
      <vt:lpstr>КОЖА</vt:lpstr>
      <vt:lpstr>КОЖЕВНИК</vt:lpstr>
      <vt:lpstr>КОЖУХ</vt:lpstr>
      <vt:lpstr>КОЖЕЕД</vt:lpstr>
      <vt:lpstr>Слайд 7</vt:lpstr>
      <vt:lpstr>Слайд 8</vt:lpstr>
      <vt:lpstr>ЗАГАДКА</vt:lpstr>
      <vt:lpstr>КОНЬ</vt:lpstr>
      <vt:lpstr>КОНЕВОД</vt:lpstr>
      <vt:lpstr>КОННИЦА</vt:lpstr>
      <vt:lpstr>КОНЮХ</vt:lpstr>
      <vt:lpstr>КОНЁК</vt:lpstr>
      <vt:lpstr>Слайд 15</vt:lpstr>
      <vt:lpstr>Слайд 16</vt:lpstr>
      <vt:lpstr>Слайд 17</vt:lpstr>
      <vt:lpstr>КОЛОКОЛ </vt:lpstr>
      <vt:lpstr>КОЛОКОЛЬНЯ</vt:lpstr>
      <vt:lpstr>КОЛ   КОЛОТЬ</vt:lpstr>
      <vt:lpstr>Слайд 21</vt:lpstr>
      <vt:lpstr>Слайд 22</vt:lpstr>
      <vt:lpstr>АНАГРАММА</vt:lpstr>
      <vt:lpstr>КРАСКА </vt:lpstr>
      <vt:lpstr>КРАСИВЫЙ  УКРАСИТЬ</vt:lpstr>
      <vt:lpstr>Слайд 26</vt:lpstr>
      <vt:lpstr>Слайд 27</vt:lpstr>
      <vt:lpstr>Источники: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Кож-</dc:title>
  <cp:lastModifiedBy>НовиковаС Светлана Геннадьевна</cp:lastModifiedBy>
  <cp:revision>26</cp:revision>
  <dcterms:modified xsi:type="dcterms:W3CDTF">2018-10-19T10:25:56Z</dcterms:modified>
</cp:coreProperties>
</file>