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70" r:id="rId16"/>
    <p:sldId id="280" r:id="rId17"/>
    <p:sldId id="278" r:id="rId18"/>
    <p:sldId id="282" r:id="rId19"/>
    <p:sldId id="281" r:id="rId20"/>
    <p:sldId id="277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99FF"/>
    <a:srgbClr val="000000"/>
    <a:srgbClr val="00FFFF"/>
    <a:srgbClr val="FF66FF"/>
    <a:srgbClr val="003366"/>
    <a:srgbClr val="FF3300"/>
    <a:srgbClr val="FF9900"/>
    <a:srgbClr val="FF66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548" autoAdjust="0"/>
    <p:restoredTop sz="94709" autoAdjust="0"/>
  </p:normalViewPr>
  <p:slideViewPr>
    <p:cSldViewPr>
      <p:cViewPr>
        <p:scale>
          <a:sx n="60" d="100"/>
          <a:sy n="60" d="100"/>
        </p:scale>
        <p:origin x="-63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E2961-2548-44E7-8C1E-7C9BD4C32ED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FFFE9-E93D-422A-BDDF-7C9BFB882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58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E5053-EA8B-4B87-8313-10E6C0AB5C45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90ECA-9B0E-4A32-BA21-DF4FC5C961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40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0ECA-9B0E-4A32-BA21-DF4FC5C961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0ECA-9B0E-4A32-BA21-DF4FC5C961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0ECA-9B0E-4A32-BA21-DF4FC5C961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0ECA-9B0E-4A32-BA21-DF4FC5C961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0ECA-9B0E-4A32-BA21-DF4FC5C961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3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600" y="434163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7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5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3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600" y="434165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3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3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3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5" y="930145"/>
            <a:ext cx="4626159" cy="47244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3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3" y="434163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3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600" y="434163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1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D7E910-111A-463F-BC8E-AC601B71AE2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5546DC-07FB-4E09-AEE8-7626AFE9EB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2500307"/>
            <a:ext cx="8183880" cy="1785951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</a:t>
            </a:r>
            <a:br>
              <a:rPr lang="ru-RU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000364" y="3857628"/>
            <a:ext cx="5286412" cy="14016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Внеклассное занятие по логопедии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Бабушкина Л.А.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логопед МОУ «С (к)ОШИ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4»</a:t>
            </a:r>
          </a:p>
          <a:p>
            <a:pPr algn="ctr">
              <a:lnSpc>
                <a:spcPct val="150000"/>
              </a:lnSpc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927367"/>
            <a:ext cx="2428860" cy="193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7" y="785795"/>
            <a:ext cx="1643043" cy="15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 descr="школьник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857234"/>
            <a:ext cx="1143008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MAN5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714357"/>
            <a:ext cx="142872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baby0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" y="4714883"/>
            <a:ext cx="2694204" cy="214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1-3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5" y="285728"/>
            <a:ext cx="2000264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2285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441325" algn="l"/>
              </a:tabLst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ЧВС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144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72330" y="0"/>
            <a:ext cx="2071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7F09">
                        <a:tint val="40000"/>
                        <a:satMod val="250000"/>
                      </a:srgbClr>
                    </a:gs>
                    <a:gs pos="9000">
                      <a:srgbClr val="F07F09">
                        <a:tint val="52000"/>
                        <a:satMod val="300000"/>
                      </a:srgbClr>
                    </a:gs>
                    <a:gs pos="50000">
                      <a:srgbClr val="F07F09">
                        <a:shade val="20000"/>
                        <a:satMod val="300000"/>
                      </a:srgbClr>
                    </a:gs>
                    <a:gs pos="79000">
                      <a:srgbClr val="F07F09">
                        <a:tint val="52000"/>
                        <a:satMod val="300000"/>
                      </a:srgbClr>
                    </a:gs>
                    <a:gs pos="100000">
                      <a:srgbClr val="F07F0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ЧВС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" y="2071679"/>
            <a:ext cx="90011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r>
              <a:rPr lang="ru-RU" sz="54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ЕСЁЛОГО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ОСТЯЗАНИЯ</a:t>
            </a:r>
            <a:endParaRPr lang="ru-RU" sz="54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285728"/>
            <a:ext cx="8786841" cy="114298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Выбери правильный вариант.</a:t>
            </a:r>
            <a:endParaRPr lang="ru-RU" sz="4800" dirty="0"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586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643050"/>
            <a:ext cx="76771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Мама сыну: «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Алёшенька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……   в постель, ты больной»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ляг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приляжь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приляг       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ляжь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/>
          </a:p>
          <a:p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4786322"/>
            <a:ext cx="3281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свои  …..    ботинки.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чистю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чистию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чищу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0000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214818"/>
            <a:ext cx="15716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dytpsyholog.files.wordpress.com/2016/12/d180d0b5d0b1d0b5d0bdd0bed0ba-d0b2-d0bad180d0bed0b2d0b0d182d0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2079577" cy="1749048"/>
          </a:xfrm>
          <a:prstGeom prst="rect">
            <a:avLst/>
          </a:prstGeom>
          <a:noFill/>
        </p:spPr>
      </p:pic>
      <p:pic>
        <p:nvPicPr>
          <p:cNvPr id="13316" name="Picture 4" descr="http://geum.ru/opus/images/images-pic%20(46).jpg"/>
          <p:cNvPicPr>
            <a:picLocks noChangeAspect="1" noChangeArrowheads="1"/>
          </p:cNvPicPr>
          <p:nvPr/>
        </p:nvPicPr>
        <p:blipFill>
          <a:blip r:embed="rId4"/>
          <a:srcRect l="58056" t="2578" r="6072" b="5075"/>
          <a:stretch>
            <a:fillRect/>
          </a:stretch>
        </p:blipFill>
        <p:spPr bwMode="auto">
          <a:xfrm>
            <a:off x="285720" y="4500570"/>
            <a:ext cx="2201087" cy="21431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-0.00463 C 0.13455 -0.05347 0.35017 -0.09838 0.43542 -0.11343 " pathEditMode="relative" rAng="4324328" ptsTypes="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C 0.04289 -0.04931 0.08611 -0.09792 0.09879 -0.11736 C 0.11181 -0.13658 0.07726 -0.11736 0.07795 -0.11713 C 0.07848 -0.11644 0.09827 -0.11482 0.10278 -0.11412 " pathEditMode="relative" rAng="300115" ptsTypes="aa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955" y="357167"/>
            <a:ext cx="9189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Попробуем силы в умении  чётко,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чисто  и выразительно говорить!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4554"/>
            <a:ext cx="9501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Шла  Саша по шоссе и сосала сушку.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143380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Усложним задание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Предлагаю исполнить скороговорку, повторив её два – три раза на мотив частушки.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3" y="214291"/>
            <a:ext cx="8685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РУССКОМ ЯЗЫКЕ  ВСТРЕЧАЮТСЯ СЛОВА, КОТОРЫЕ  ПИШУТСЯ И ПРОИЗНОСЯТСЯ ОДИНАКОВО, НО ЗНАЧЕНИЕ ИМЕЮТ РАЗНОЕ.   Как называются эти слова? 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ОМОНИМЫ.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Послушайте разговор между двумя друзьями-  Сашей и Матвеем</a:t>
            </a:r>
            <a:r>
              <a:rPr lang="ru-RU" sz="2400" b="1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3" y="278605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/>
          </a:p>
        </p:txBody>
      </p:sp>
      <p:pic>
        <p:nvPicPr>
          <p:cNvPr id="4" name="Рисунок 4567"/>
          <p:cNvPicPr>
            <a:picLocks noChangeAspect="1" noChangeArrowheads="1"/>
          </p:cNvPicPr>
          <p:nvPr/>
        </p:nvPicPr>
        <p:blipFill>
          <a:blip r:embed="rId2"/>
          <a:srcRect l="49466" t="18293" r="35828"/>
          <a:stretch>
            <a:fillRect/>
          </a:stretch>
        </p:blipFill>
        <p:spPr bwMode="auto">
          <a:xfrm>
            <a:off x="7500925" y="1928802"/>
            <a:ext cx="16430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567"/>
          <p:cNvPicPr>
            <a:picLocks noChangeAspect="1" noChangeArrowheads="1"/>
          </p:cNvPicPr>
          <p:nvPr/>
        </p:nvPicPr>
        <p:blipFill>
          <a:blip r:embed="rId2"/>
          <a:srcRect l="62835" t="18293" r="22460"/>
          <a:stretch>
            <a:fillRect/>
          </a:stretch>
        </p:blipFill>
        <p:spPr bwMode="auto">
          <a:xfrm>
            <a:off x="0" y="1928802"/>
            <a:ext cx="14287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85919" y="2000241"/>
            <a:ext cx="61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Саша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13" y="1928803"/>
            <a:ext cx="76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Матвей</a:t>
            </a:r>
            <a:endParaRPr lang="ru-RU" sz="1200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928795" y="2214555"/>
            <a:ext cx="2428892" cy="4000528"/>
          </a:xfrm>
          <a:prstGeom prst="wedgeRoundRectCallout">
            <a:avLst>
              <a:gd name="adj1" fmla="val -94988"/>
              <a:gd name="adj2" fmla="val -23710"/>
              <a:gd name="adj3" fmla="val 16667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Матвей, а у меня дома овсянка!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Люблю я овсянку!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- Как это вкусная?  Как это с молоком?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- Да ты про что говоришь?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- Про какую овсянку?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- И я про обыкновенную. Про ту, что в нашем саду  жила и песни пела.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Какая тебе каша? Не каша, а птица. Птица </a:t>
            </a:r>
            <a:r>
              <a:rPr lang="ru-RU" sz="1200" dirty="0" err="1" smtClean="0">
                <a:solidFill>
                  <a:schemeClr val="tx1"/>
                </a:solidFill>
              </a:rPr>
              <a:t>ов</a:t>
            </a:r>
            <a:r>
              <a:rPr lang="ru-RU" sz="1200" dirty="0" smtClean="0">
                <a:solidFill>
                  <a:schemeClr val="tx1"/>
                </a:solidFill>
              </a:rPr>
              <a:t> – </a:t>
            </a:r>
            <a:r>
              <a:rPr lang="ru-RU" sz="1200" dirty="0" err="1" smtClean="0">
                <a:solidFill>
                  <a:schemeClr val="tx1"/>
                </a:solidFill>
              </a:rPr>
              <a:t>сян</a:t>
            </a:r>
            <a:r>
              <a:rPr lang="ru-RU" sz="1200" dirty="0" smtClean="0">
                <a:solidFill>
                  <a:schemeClr val="tx1"/>
                </a:solidFill>
              </a:rPr>
              <a:t> – </a:t>
            </a:r>
            <a:r>
              <a:rPr lang="ru-RU" sz="1200" dirty="0" err="1" smtClean="0">
                <a:solidFill>
                  <a:schemeClr val="tx1"/>
                </a:solidFill>
              </a:rPr>
              <a:t>ка!Не</a:t>
            </a:r>
            <a:r>
              <a:rPr lang="ru-RU" sz="1200" dirty="0" smtClean="0">
                <a:solidFill>
                  <a:schemeClr val="tx1"/>
                </a:solidFill>
              </a:rPr>
              <a:t> слышал что ли про такую?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Пойдем ко мне мою овсянку слушать!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500561" y="2214554"/>
            <a:ext cx="2500331" cy="3857652"/>
          </a:xfrm>
          <a:prstGeom prst="wedgeRoundRectCallout">
            <a:avLst>
              <a:gd name="adj1" fmla="val 103628"/>
              <a:gd name="adj2" fmla="val -24857"/>
              <a:gd name="adj3" fmla="val 16667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- Подумаешь! У меня дома тоже овсянка.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И я люблю. Она жёлтая, красивая такая. И вкусная. Особенно с молоком!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Да так. А ещё хороша с  маслом или с сахаром. Объедение!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Ух, пальчики оближешь!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Как это -  про что?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Про овсянку!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Про обыкновенную овсянку. А ты про какую?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Каша песни пела?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- Пойдём!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А потом ко мне  - мою овсянку кушать!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 l="5297" t="7281" r="57303" b="58886"/>
          <a:stretch>
            <a:fillRect/>
          </a:stretch>
        </p:blipFill>
        <p:spPr bwMode="auto">
          <a:xfrm>
            <a:off x="7000892" y="5572140"/>
            <a:ext cx="21431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 l="5297" t="49679" r="58427" b="20342"/>
          <a:stretch>
            <a:fillRect/>
          </a:stretch>
        </p:blipFill>
        <p:spPr bwMode="auto">
          <a:xfrm>
            <a:off x="0" y="5500702"/>
            <a:ext cx="192879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143007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Дать краткое объяснение значению другого слова из каждой пары: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4567"/>
          <p:cNvPicPr>
            <a:picLocks noChangeAspect="1" noChangeArrowheads="1"/>
          </p:cNvPicPr>
          <p:nvPr/>
        </p:nvPicPr>
        <p:blipFill>
          <a:blip r:embed="rId2"/>
          <a:srcRect l="6684" t="45732" r="71926"/>
          <a:stretch>
            <a:fillRect/>
          </a:stretch>
        </p:blipFill>
        <p:spPr bwMode="auto">
          <a:xfrm>
            <a:off x="285720" y="1714488"/>
            <a:ext cx="1643074" cy="10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928670"/>
            <a:ext cx="1500199" cy="1785950"/>
          </a:xfrm>
          <a:prstGeom prst="rect">
            <a:avLst/>
          </a:prstGeom>
          <a:noFill/>
        </p:spPr>
      </p:pic>
      <p:pic>
        <p:nvPicPr>
          <p:cNvPr id="6" name="Picture 10" descr="yo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143512"/>
            <a:ext cx="1735139" cy="1465262"/>
          </a:xfrm>
          <a:prstGeom prst="rect">
            <a:avLst/>
          </a:prstGeom>
          <a:noFill/>
        </p:spPr>
      </p:pic>
      <p:pic>
        <p:nvPicPr>
          <p:cNvPr id="7" name="Picture 7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29124" y="5286388"/>
            <a:ext cx="2357455" cy="1357323"/>
          </a:xfrm>
          <a:prstGeom prst="rect">
            <a:avLst/>
          </a:prstGeom>
          <a:noFill/>
          <a:ln/>
        </p:spPr>
      </p:pic>
      <p:pic>
        <p:nvPicPr>
          <p:cNvPr id="10" name="Picture 12" descr="мойдодыр"/>
          <p:cNvPicPr>
            <a:picLocks noChangeAspect="1" noChangeArrowheads="1"/>
          </p:cNvPicPr>
          <p:nvPr/>
        </p:nvPicPr>
        <p:blipFill>
          <a:blip r:embed="rId6"/>
          <a:srcRect t="47302" r="60441" b="15023"/>
          <a:stretch>
            <a:fillRect/>
          </a:stretch>
        </p:blipFill>
        <p:spPr>
          <a:xfrm>
            <a:off x="285720" y="4714884"/>
            <a:ext cx="1571604" cy="1928826"/>
          </a:xfrm>
          <a:prstGeom prst="rect">
            <a:avLst/>
          </a:prstGeom>
          <a:noFill/>
          <a:ln/>
        </p:spPr>
      </p:pic>
      <p:sp>
        <p:nvSpPr>
          <p:cNvPr id="11" name="TextBox 10"/>
          <p:cNvSpPr txBox="1"/>
          <p:nvPr/>
        </p:nvSpPr>
        <p:spPr>
          <a:xfrm>
            <a:off x="2357422" y="1714488"/>
            <a:ext cx="24216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Пеночка – птица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Пеночка - 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Ёжик - животное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Ёжик      -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2714620"/>
            <a:ext cx="31432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Лисички – животные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Лисички - 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Роза – цветок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Роза - ?</a:t>
            </a:r>
          </a:p>
          <a:p>
            <a:endParaRPr lang="ru-RU" dirty="0"/>
          </a:p>
        </p:txBody>
      </p:sp>
      <p:pic>
        <p:nvPicPr>
          <p:cNvPr id="13" name="Picture 5" descr="12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72396" y="5648325"/>
            <a:ext cx="1390651" cy="1209675"/>
          </a:xfrm>
          <a:prstGeom prst="rect">
            <a:avLst/>
          </a:prstGeom>
          <a:noFill/>
          <a:ln/>
        </p:spPr>
      </p:pic>
      <p:sp>
        <p:nvSpPr>
          <p:cNvPr id="10242" name="AutoShape 2" descr="https://img3.stockfresh.com/files/r/rastudio/m/99/1625404_stock-photo-cartoon-home-washroom-tu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3" y="3071810"/>
            <a:ext cx="1619242" cy="121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http://dutsadok.com.ua/clipart/ljudi/f952fbd05a69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3286124"/>
            <a:ext cx="1714480" cy="223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50825" y="765175"/>
            <a:ext cx="8893175" cy="4338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9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умнички!</a:t>
            </a:r>
            <a:endParaRPr lang="ru-RU" sz="9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1928794" y="285728"/>
            <a:ext cx="1571636" cy="148590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4857752" y="1071546"/>
            <a:ext cx="45719" cy="45719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2500298" y="4929198"/>
            <a:ext cx="1785950" cy="1571636"/>
          </a:xfrm>
          <a:prstGeom prst="irregularSeal1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7143768" y="285728"/>
            <a:ext cx="914400" cy="914400"/>
          </a:xfrm>
          <a:prstGeom prst="irregularSeal1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7858148" y="4786322"/>
            <a:ext cx="928694" cy="928694"/>
          </a:xfrm>
          <a:prstGeom prst="irregularSeal1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6-конечная звезда 17"/>
          <p:cNvSpPr/>
          <p:nvPr/>
        </p:nvSpPr>
        <p:spPr>
          <a:xfrm>
            <a:off x="4857752" y="500042"/>
            <a:ext cx="914400" cy="914400"/>
          </a:xfrm>
          <a:prstGeom prst="star6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6-конечная звезда 18"/>
          <p:cNvSpPr/>
          <p:nvPr/>
        </p:nvSpPr>
        <p:spPr>
          <a:xfrm>
            <a:off x="5429256" y="4786322"/>
            <a:ext cx="1500198" cy="1414466"/>
          </a:xfrm>
          <a:prstGeom prst="star6">
            <a:avLst>
              <a:gd name="adj" fmla="val 23250"/>
              <a:gd name="hf" fmla="val 115470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30"/>
            <a:ext cx="8183880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Одинаковы ли эти предложения?</a:t>
            </a:r>
            <a:endParaRPr lang="ru-RU" sz="4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571613"/>
            <a:ext cx="878684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обедают в три часа.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842968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обедают три часа.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oppa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34" y="4607765"/>
            <a:ext cx="2143140" cy="1821632"/>
          </a:xfrm>
          <a:prstGeom prst="rect">
            <a:avLst/>
          </a:prstGeom>
          <a:noFill/>
        </p:spPr>
      </p:pic>
      <p:pic>
        <p:nvPicPr>
          <p:cNvPr id="7" name="Picture 6" descr="toppa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6357950" y="4643446"/>
            <a:ext cx="2214578" cy="1785950"/>
          </a:xfrm>
          <a:prstGeom prst="rect">
            <a:avLst/>
          </a:prstGeom>
          <a:noFill/>
        </p:spPr>
      </p:pic>
      <p:pic>
        <p:nvPicPr>
          <p:cNvPr id="8194" name="Picture 2" descr="http://top-bal.ru/pars_docs/refs/42/41180/41180_html_m40c6ec3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2282" y="4429132"/>
            <a:ext cx="2329850" cy="21951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85720" y="428605"/>
            <a:ext cx="8572560" cy="467520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9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отлично!</a:t>
            </a:r>
          </a:p>
        </p:txBody>
      </p:sp>
      <p:pic>
        <p:nvPicPr>
          <p:cNvPr id="3" name="Picture 9" descr="кн">
            <a:hlinkClick r:id="" action="ppaction://hlinkshowjump?jump=nextslide">
              <a:snd r:embed="rId2" name="chimes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429132"/>
            <a:ext cx="3929090" cy="24288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>
            <a:off x="714348" y="285728"/>
            <a:ext cx="7215238" cy="642942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33CC"/>
                </a:solidFill>
              </a:rPr>
              <a:t>Разгадайте чайнворд</a:t>
            </a:r>
            <a:endParaRPr lang="ru-RU" sz="4400" dirty="0">
              <a:solidFill>
                <a:srgbClr val="0033CC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786314" y="1086905"/>
          <a:ext cx="4143404" cy="551877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500066"/>
                <a:gridCol w="357190"/>
                <a:gridCol w="385764"/>
                <a:gridCol w="400054"/>
                <a:gridCol w="500066"/>
                <a:gridCol w="357190"/>
                <a:gridCol w="214314"/>
                <a:gridCol w="571504"/>
                <a:gridCol w="357190"/>
                <a:gridCol w="500066"/>
              </a:tblGrid>
              <a:tr h="5054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</a:txBody>
                  <a:tcPr/>
                </a:tc>
              </a:tr>
              <a:tr h="34472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054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734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054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 flipH="1">
            <a:off x="214282" y="1142984"/>
            <a:ext cx="4429156" cy="528641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признаку угадайте предмет</a:t>
            </a:r>
            <a:r>
              <a:rPr lang="ru-RU" sz="2800" b="1" dirty="0" smtClean="0">
                <a:solidFill>
                  <a:srgbClr val="0033CC"/>
                </a:solidFill>
              </a:rPr>
              <a:t>.</a:t>
            </a:r>
          </a:p>
          <a:p>
            <a:endParaRPr lang="ru-RU" dirty="0" smtClean="0"/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1.Манная, овсяная, гречневая.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2.Мощная,вооружённая, многочисленная.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3.Спелое, румяное, сочное.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4. Дождевое, кучевое, лёгкое.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5.Солнечные, стеклянное, защитные.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6. Острая, металлическая, швейная.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7.Игровой, телефонный, стрелковый.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8.Бронированный, самоходный, гусеничный.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9.Пушистый, усатый, мяукающий.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10.Драматический, оперный, детский.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11.Ароматная, красивая, колючая.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12.Круглая, цирковая, спортивная.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13.Известный, театральный, эстрадный.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14.Остроугольный, прямоугольный. тупоугольный.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0"/>
            <a:ext cx="645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28586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357818" y="128586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2" y="1285860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ш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072198" y="128586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6500826" y="128586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00B050"/>
                </a:solidFill>
              </a:rPr>
              <a:t>р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1285860"/>
            <a:ext cx="142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м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768" y="1285860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и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3834" y="1285860"/>
            <a:ext cx="2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я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2462" y="1285860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б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9652" y="1285860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л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529" y="164305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о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01090" y="192880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к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528" y="221455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о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72462" y="2214554"/>
            <a:ext cx="327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б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43834" y="2214554"/>
            <a:ext cx="327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</a:rPr>
              <a:t>л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5206" y="2214554"/>
            <a:ext cx="2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</a:rPr>
              <a:t>а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0892" y="2214554"/>
            <a:ext cx="21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к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64" y="2214554"/>
            <a:ext cx="47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  о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2285992"/>
            <a:ext cx="3276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ч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2198" y="2571744"/>
            <a:ext cx="327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215074" y="2857496"/>
            <a:ext cx="2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и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43636" y="3214686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B0F0"/>
                </a:solidFill>
              </a:rPr>
              <a:t>г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15074" y="3429000"/>
            <a:ext cx="2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F0"/>
                </a:solidFill>
              </a:rPr>
              <a:t>л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15074" y="3786190"/>
            <a:ext cx="2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F0"/>
                </a:solidFill>
              </a:rPr>
              <a:t>а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2198" y="407194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FFFF"/>
                </a:solidFill>
              </a:rPr>
              <a:t>в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72198" y="4500570"/>
            <a:ext cx="399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FFFF"/>
                </a:solidFill>
              </a:rPr>
              <a:t>т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72198" y="485776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FFFF"/>
                </a:solidFill>
              </a:rPr>
              <a:t>о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29322" y="5143512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FFFF"/>
                </a:solidFill>
              </a:rPr>
              <a:t>м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72198" y="5429264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FFFF"/>
                </a:solidFill>
              </a:rPr>
              <a:t>а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3702" y="5500702"/>
            <a:ext cx="21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FFFF"/>
                </a:solidFill>
              </a:rPr>
              <a:t>т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00892" y="5500702"/>
            <a:ext cx="2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15206" y="5500702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н</a:t>
            </a:r>
            <a:endParaRPr lang="ru-RU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7786710" y="5500702"/>
            <a:ext cx="142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43900" y="550070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15404" y="5500702"/>
            <a:ext cx="2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43966" y="5786454"/>
            <a:ext cx="25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01090" y="6286520"/>
            <a:ext cx="64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а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143900" y="628652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т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43834" y="628652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FFFF00"/>
                </a:solidFill>
              </a:rPr>
              <a:t>р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6644" y="6286520"/>
            <a:ext cx="18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FF0000"/>
                </a:solidFill>
              </a:rPr>
              <a:t>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00892" y="6286520"/>
            <a:ext cx="2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FF0000"/>
                </a:solidFill>
              </a:rPr>
              <a:t>з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00826" y="6286520"/>
            <a:ext cx="54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72198" y="6286520"/>
            <a:ext cx="327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 smtClean="0">
                <a:solidFill>
                  <a:srgbClr val="00B050"/>
                </a:solidFill>
              </a:rPr>
              <a:t>р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86446" y="6286520"/>
            <a:ext cx="18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е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57818" y="628652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B050"/>
                </a:solidFill>
              </a:rPr>
              <a:t>н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29190" y="6286520"/>
            <a:ext cx="39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29190" y="5786454"/>
            <a:ext cx="2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3366"/>
                </a:solidFill>
              </a:rPr>
              <a:t>р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29190" y="5500702"/>
            <a:ext cx="2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</a:t>
            </a:r>
            <a:endParaRPr lang="ru-RU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4857752" y="521495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66"/>
                </a:solidFill>
              </a:rPr>
              <a:t>и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29190" y="4857760"/>
            <a:ext cx="18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</a:t>
            </a:r>
            <a:endParaRPr lang="ru-RU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4857752" y="457200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4857752" y="4071942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FFFF"/>
                </a:solidFill>
              </a:rPr>
              <a:t>р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57752" y="3786190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FFFF"/>
                </a:solidFill>
              </a:rPr>
              <a:t>е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57752" y="3429000"/>
            <a:ext cx="25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FFFF"/>
                </a:solidFill>
              </a:rPr>
              <a:t>у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57752" y="3143248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FFFF"/>
                </a:solidFill>
              </a:rPr>
              <a:t>г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29190" y="2786058"/>
            <a:ext cx="184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FFFF"/>
                </a:solidFill>
              </a:rPr>
              <a:t>о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57752" y="2500306"/>
            <a:ext cx="327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FFFF"/>
                </a:solidFill>
              </a:rPr>
              <a:t>л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57752" y="2214554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rgbClr val="00FFFF"/>
                </a:solidFill>
              </a:rPr>
              <a:t>ь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57752" y="1857364"/>
            <a:ext cx="327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rgbClr val="00FFFF"/>
                </a:solidFill>
              </a:rPr>
              <a:t>н</a:t>
            </a:r>
            <a:endParaRPr lang="ru-RU" sz="1600" dirty="0">
              <a:solidFill>
                <a:srgbClr val="00FF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57752" y="1571612"/>
            <a:ext cx="327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FFFF"/>
                </a:solidFill>
              </a:rPr>
              <a:t>и</a:t>
            </a:r>
            <a:endParaRPr lang="ru-RU" sz="16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20" grpId="0"/>
      <p:bldP spid="21" grpId="0"/>
      <p:bldP spid="21" grpId="1"/>
      <p:bldP spid="22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2" grpId="1"/>
      <p:bldP spid="43" grpId="0"/>
      <p:bldP spid="44" grpId="0"/>
      <p:bldP spid="45" grpId="0"/>
      <p:bldP spid="45" grpId="1"/>
      <p:bldP spid="46" grpId="0"/>
      <p:bldP spid="46" grpId="1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0" grpId="1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7"/>
            <a:ext cx="8183880" cy="785818"/>
          </a:xfrm>
          <a:solidFill>
            <a:srgbClr val="0099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Четвёртый лишний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35743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     Щ    Й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235743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286124"/>
            <a:ext cx="8215370" cy="646331"/>
          </a:xfrm>
          <a:prstGeom prst="rect">
            <a:avLst/>
          </a:prstGeom>
          <a:solidFill>
            <a:srgbClr val="0099FF"/>
          </a:solidFill>
          <a:ln>
            <a:solidFill>
              <a:srgbClr val="0033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Крылатые выражения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500570"/>
            <a:ext cx="2110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весь дух  </a:t>
            </a:r>
            <a:r>
              <a:rPr lang="ru-RU" b="1" dirty="0" smtClean="0"/>
              <a:t>-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450057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быстро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286389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Прикусить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528638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замолчать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450057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Рукой подать  -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3834" y="4500570"/>
            <a:ext cx="119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близко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942" y="528638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Сломя голову </a:t>
            </a:r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15272" y="5214950"/>
            <a:ext cx="142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быстро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2285993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Ш    Ц            Ж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00892" y="228599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100013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Путаница</a:t>
            </a:r>
            <a:endParaRPr lang="ru-RU" sz="4800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8432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.  Раздели его на предложения.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Поставь, где нужно, точки.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857364"/>
            <a:ext cx="3611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реке там рыба на бугре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мычит корова в конуре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собака лает на заборе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Поёт синичка в коридоре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Играют дети на стене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Висит картина на окне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Узоры инея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928802"/>
            <a:ext cx="478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горят дрова в печурк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 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руках девчурки нарядная там кукла  в клетке ручной щегол поёт салфетки  там на столе лежат коньки к зиме готовят там очки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лежат для бабушки тетрадки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всегда содержатся в порядке.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143380"/>
            <a:ext cx="3857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реке там рыба . 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бугре мычит корова. 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 конуре  собака лает .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На заборе поёт синичка . 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коридоре играют дети .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стене висит картина .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окне узоры инея.</a:t>
            </a:r>
            <a:endParaRPr lang="ru-RU" sz="2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4071942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печурке горят дрова.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руках девчурки там кукла.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клетке  ручной щегол поёт.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Салфетки  там на столе лежат.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Коньки  к зиме готовят.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 очки лежат для бабушки.</a:t>
            </a:r>
          </a:p>
          <a:p>
            <a:pPr algn="just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Тетрадки всегда содержатся в порядке.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2661" y="500042"/>
            <a:ext cx="88313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  <a:latin typeface="Comic Sans MS" pitchFamily="66" charset="0"/>
              </a:rPr>
              <a:t>ЦЕЛИ И ЗАДАЧИ ИГРЫ: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</a:endParaRPr>
          </a:p>
        </p:txBody>
      </p:sp>
      <p:pic>
        <p:nvPicPr>
          <p:cNvPr id="13" name="Picture 4" descr="2408517_3c6c1fa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857628"/>
            <a:ext cx="2656469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7158" y="2428868"/>
            <a:ext cx="60721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Проверить знания изученных правил детьми на занятиях и умение применять их на письме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и совершенствовать речь младших школьников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- развивающие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логическое мышление, память, быстроту реакции, сообразительность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слуховое и зрительное внимание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связную речь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Воспитывать умение работать в команде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00175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игровой форме повторить и закрепить знания полученные учащимися на логопедических занятиях и уроках русского языка.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9"/>
          <p:cNvSpPr>
            <a:spLocks noChangeArrowheads="1" noChangeShapeType="1" noTextEdit="1"/>
          </p:cNvSpPr>
          <p:nvPr/>
        </p:nvSpPr>
        <p:spPr bwMode="auto">
          <a:xfrm>
            <a:off x="285720" y="476250"/>
            <a:ext cx="8858280" cy="6048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9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молодцы!</a:t>
            </a:r>
            <a:endParaRPr lang="ru-RU" sz="9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5" descr="4-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6241">
            <a:off x="6329198" y="3761134"/>
            <a:ext cx="30241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ntertainment-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2643206" cy="18192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ова"/>
          <p:cNvPicPr>
            <a:picLocks noChangeAspect="1" noChangeArrowheads="1"/>
          </p:cNvPicPr>
          <p:nvPr/>
        </p:nvPicPr>
        <p:blipFill>
          <a:blip r:embed="rId2"/>
          <a:srcRect l="17468" t="23354" r="17969"/>
          <a:stretch>
            <a:fillRect/>
          </a:stretch>
        </p:blipFill>
        <p:spPr bwMode="auto">
          <a:xfrm>
            <a:off x="0" y="1643049"/>
            <a:ext cx="4214810" cy="52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4214810" y="0"/>
            <a:ext cx="4929190" cy="4929198"/>
          </a:xfrm>
          <a:prstGeom prst="wedgeEllipseCallout">
            <a:avLst>
              <a:gd name="adj1" fmla="val -86186"/>
              <a:gd name="adj2" fmla="val 28663"/>
            </a:avLst>
          </a:prstGeom>
          <a:solidFill>
            <a:schemeClr val="bg1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87158" y="5715016"/>
            <a:ext cx="6756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Желаю удачи!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28604"/>
            <a:ext cx="578647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Чтобы речь ваша была красивой , чтобы каждое слово стояло на своём месте, чтобы вы правильно и грамотно писали , надо знать много слов и правильно их записывать.</a:t>
            </a:r>
          </a:p>
          <a:p>
            <a:pPr algn="just"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Сейчас мы попытаемся установить, сколько вы знаете слов и как умеет  применять правила орфографии.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состязание будут участвовать две команды. Первая команда «Умники», вторая – «Грамотеи».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правильно отгаданный вопрос команды получают  цветные жетоны. Команда, набравшая большее количество  очков, то есть наибольшее количество жетонов – выигрывает.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сова"/>
          <p:cNvPicPr>
            <a:picLocks noChangeAspect="1" noChangeArrowheads="1"/>
          </p:cNvPicPr>
          <p:nvPr/>
        </p:nvPicPr>
        <p:blipFill>
          <a:blip r:embed="rId3"/>
          <a:srcRect l="17468" t="23354" r="17969"/>
          <a:stretch>
            <a:fillRect/>
          </a:stretch>
        </p:blipFill>
        <p:spPr bwMode="auto">
          <a:xfrm>
            <a:off x="6286512" y="1785926"/>
            <a:ext cx="26638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4187" y="285728"/>
            <a:ext cx="6946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РАЗМИНКА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8" descr="RusRep_200"/>
          <p:cNvPicPr>
            <a:picLocks noChangeAspect="1" noChangeArrowheads="1"/>
          </p:cNvPicPr>
          <p:nvPr/>
        </p:nvPicPr>
        <p:blipFill>
          <a:blip r:embed="rId3"/>
          <a:srcRect t="40346"/>
          <a:stretch>
            <a:fillRect/>
          </a:stretch>
        </p:blipFill>
        <p:spPr bwMode="auto">
          <a:xfrm>
            <a:off x="0" y="4286256"/>
            <a:ext cx="9144000" cy="2571744"/>
          </a:xfrm>
          <a:prstGeom prst="rect">
            <a:avLst/>
          </a:prstGeom>
          <a:noFill/>
        </p:spPr>
      </p:pic>
      <p:pic>
        <p:nvPicPr>
          <p:cNvPr id="7" name="Picture 9" descr="an1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428605"/>
            <a:ext cx="1785951" cy="714380"/>
          </a:xfrm>
          <a:prstGeom prst="rect">
            <a:avLst/>
          </a:prstGeom>
          <a:noFill/>
        </p:spPr>
      </p:pic>
      <p:pic>
        <p:nvPicPr>
          <p:cNvPr id="8" name="Picture 9" descr="an1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00044"/>
            <a:ext cx="1785919" cy="7143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1643050"/>
            <a:ext cx="8189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1.Сколько букв в алфавите?        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33 БУКВЫ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2.Сколько гласных букв?             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10 БУКВ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Сколько букв согласных?         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21 БУКВА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Сколько букв , которые не обозначают звуков?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2 БУКВЫ.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286776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со словами и 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буквами.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643050"/>
            <a:ext cx="8429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30675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Замени гласную букву, например:  шл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пка – шл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пка  </a:t>
            </a:r>
          </a:p>
          <a:p>
            <a:pPr>
              <a:tabLst>
                <a:tab pos="413067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РОГ -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Замени согласную букву, например: </a:t>
            </a:r>
            <a:r>
              <a:rPr lang="ru-RU" sz="20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амочка  - </a:t>
            </a:r>
            <a:r>
              <a:rPr lang="ru-RU" sz="20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амочка.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000372"/>
            <a:ext cx="8643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Игра« Слова матрёшки».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нашем языке есть слова похожие на матрёшку.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Прочитаешь их, и кажется , что перед тобой – одно слово, а если присмотришься повнимательнее, то увидишь, что внутри спрятаны другие слова.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Например: ЧЕРЁ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МУХА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МУХА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5357826"/>
            <a:ext cx="7929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«Сократи слово»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ЗВОН – ВОН – ОН –  Н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ВБИЛИ –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ЯБЕДА –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2000240"/>
            <a:ext cx="11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200024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525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ЧКА -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200024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2000240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257174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АПКА -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264318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ОЛЕНО</a:t>
            </a:r>
            <a:r>
              <a:rPr lang="ru-RU" sz="1400" b="1" i="1" dirty="0" smtClean="0"/>
              <a:t> - </a:t>
            </a:r>
            <a:endParaRPr lang="ru-RU" sz="1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257174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264318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ОЛЕНО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500063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ОСАДКИ</a:t>
            </a:r>
            <a:r>
              <a:rPr lang="ru-RU" dirty="0" smtClean="0"/>
              <a:t> -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385762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357686" y="500063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ГОСПОДИН</a:t>
            </a:r>
            <a:r>
              <a:rPr lang="ru-RU" dirty="0" smtClean="0"/>
              <a:t> -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071670" y="507207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САД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000760" y="500063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1604" y="600076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БИЛИ – ИЛИ – ЛИ - 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571604" y="628652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БЕДА – ЕДА – ДА - 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3"/>
          <a:srcRect l="9667" t="7111" r="3500" b="28222"/>
          <a:stretch>
            <a:fillRect/>
          </a:stretch>
        </p:blipFill>
        <p:spPr bwMode="auto">
          <a:xfrm>
            <a:off x="6429388" y="5357826"/>
            <a:ext cx="271461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4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2153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РОЛЕВАЯ ГИМНАСТИКА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an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314950"/>
            <a:ext cx="2500331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7" y="5314950"/>
            <a:ext cx="2160588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3" y="5314950"/>
            <a:ext cx="2160588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314950"/>
            <a:ext cx="2160588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5314950"/>
            <a:ext cx="2160588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gifpark\baby14_1.gif"/>
          <p:cNvPicPr>
            <a:picLocks noChangeAspect="1" noChangeArrowheads="1" noCrop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357158" y="1571612"/>
            <a:ext cx="2714644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00430" y="1928802"/>
            <a:ext cx="5143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Встретились Бяка и Бука.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Никто не издал ни звука.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Никто не подал и знака -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Молчали Бяка и Бука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4000504"/>
            <a:ext cx="63579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 стихотворение, как робот.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 стихотворение, как разговаривает младенец.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 стихотворение, как иностранец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155" decel="100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155" decel="100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1155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155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155" decel="100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155" decel="100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1155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155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00034" y="857232"/>
            <a:ext cx="8358247" cy="490698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9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здорово!</a:t>
            </a:r>
          </a:p>
        </p:txBody>
      </p:sp>
      <p:pic>
        <p:nvPicPr>
          <p:cNvPr id="3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71802" y="4000504"/>
            <a:ext cx="3960813" cy="350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86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11" descr="Bee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3929066"/>
            <a:ext cx="885825" cy="971551"/>
          </a:xfrm>
          <a:prstGeom prst="rect">
            <a:avLst/>
          </a:prstGeom>
          <a:noFill/>
        </p:spPr>
      </p:pic>
      <p:pic>
        <p:nvPicPr>
          <p:cNvPr id="7" name="Picture 12" descr="13A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720725" cy="792163"/>
          </a:xfrm>
          <a:prstGeom prst="rect">
            <a:avLst/>
          </a:prstGeom>
          <a:noFill/>
        </p:spPr>
      </p:pic>
      <p:pic>
        <p:nvPicPr>
          <p:cNvPr id="8" name="Picture 10" descr="Xom0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369862">
            <a:off x="7985431" y="5628742"/>
            <a:ext cx="1108075" cy="1000125"/>
          </a:xfrm>
          <a:prstGeom prst="rect">
            <a:avLst/>
          </a:prstGeom>
          <a:noFill/>
          <a:ln/>
        </p:spPr>
      </p:pic>
      <p:pic>
        <p:nvPicPr>
          <p:cNvPr id="9" name="Picture 10" descr="3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500174"/>
            <a:ext cx="11525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ns0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57760"/>
            <a:ext cx="14874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57158" y="285729"/>
            <a:ext cx="83582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/>
                <a:solidFill>
                  <a:srgbClr val="00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 «ПРОПАВШИЕ</a:t>
            </a:r>
            <a:endParaRPr lang="ru-RU" sz="5400" b="1" cap="all" dirty="0" smtClean="0">
              <a:ln/>
              <a:solidFill>
                <a:srgbClr val="00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dirty="0" smtClean="0">
                <a:ln/>
                <a:solidFill>
                  <a:srgbClr val="0033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  ВЕСТИ»</a:t>
            </a:r>
            <a:endParaRPr lang="ru-RU" sz="5400" b="1" cap="all" spc="0" dirty="0">
              <a:ln/>
              <a:solidFill>
                <a:srgbClr val="0033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2357430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Приготовьтесь к поиску!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6" y="3000372"/>
            <a:ext cx="78070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данных слов « сбежало» одно животное. Какое, вы должны </a:t>
            </a:r>
          </a:p>
          <a:p>
            <a:pPr marL="800100" lvl="1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догадаться сами.</a:t>
            </a:r>
          </a:p>
          <a:p>
            <a:pPr marL="800100" lvl="1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4214818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2.Из этих слов улетело насекомое. Что это за слова?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к…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32" y="557214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7356" y="3643314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ЁЖ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364331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ЁЖ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488" y="457200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ОСА</a:t>
            </a:r>
            <a:endParaRPr lang="ru-RU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2066" y="4572008"/>
            <a:ext cx="1143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ОСА</a:t>
            </a:r>
            <a:endParaRPr lang="ru-RU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Анимашки птиц, анимированные птицы, разные анимашки с птицами | Smayli.ru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1571612"/>
            <a:ext cx="1609725" cy="1171575"/>
          </a:xfrm>
          <a:prstGeom prst="rect">
            <a:avLst/>
          </a:prstGeom>
          <a:noFill/>
        </p:spPr>
      </p:pic>
      <p:pic>
        <p:nvPicPr>
          <p:cNvPr id="1030" name="Picture 6" descr="Анимашки птиц, анимированные птицы, разные анимашки с птицами | Smayli.ru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32" y="5143512"/>
            <a:ext cx="1428750" cy="12096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8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0166" y="357166"/>
            <a:ext cx="7143800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«Образуй правильно»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:\gifpark\baby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1165331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snespor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4955" y="0"/>
            <a:ext cx="95904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596" y="2285993"/>
            <a:ext cx="866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Образуйте от существительных мужского рода существительные женского рода:</a:t>
            </a:r>
            <a:endParaRPr lang="ru-RU" sz="2400" dirty="0" smtClean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1" y="3286125"/>
            <a:ext cx="1857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Слон –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Ворон –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Дояр –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Бык –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Конь 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65" y="3357563"/>
            <a:ext cx="18573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7" y="3286124"/>
            <a:ext cx="1857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Повар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 –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Заяц –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Петух –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Баран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0298" y="3286125"/>
            <a:ext cx="2500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повариха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Лиса, лисица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зайчиха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курица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овца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5141" y="3286125"/>
            <a:ext cx="20717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слониха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ворона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доярка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корова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лошадь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3964</TotalTime>
  <Words>1176</Words>
  <Application>Microsoft Office PowerPoint</Application>
  <PresentationFormat>Экран (4:3)</PresentationFormat>
  <Paragraphs>306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Выбери правильный вариант.</vt:lpstr>
      <vt:lpstr>Слайд 11</vt:lpstr>
      <vt:lpstr>Слайд 12</vt:lpstr>
      <vt:lpstr>Дать краткое объяснение значению другого слова из каждой пары:</vt:lpstr>
      <vt:lpstr>Слайд 14</vt:lpstr>
      <vt:lpstr>Одинаковы ли эти предложения?</vt:lpstr>
      <vt:lpstr>Слайд 16</vt:lpstr>
      <vt:lpstr>Разгадайте чайнворд</vt:lpstr>
      <vt:lpstr>Четвёртый лишний</vt:lpstr>
      <vt:lpstr>Путаница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ЧВС                                                  ЧВС Час         Весёлого      Состязания   </dc:title>
  <dc:creator>Людмила</dc:creator>
  <cp:lastModifiedBy>USER</cp:lastModifiedBy>
  <cp:revision>490</cp:revision>
  <dcterms:created xsi:type="dcterms:W3CDTF">2013-03-04T19:00:49Z</dcterms:created>
  <dcterms:modified xsi:type="dcterms:W3CDTF">2018-10-17T20:46:05Z</dcterms:modified>
</cp:coreProperties>
</file>