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9" r:id="rId4"/>
    <p:sldId id="263" r:id="rId5"/>
    <p:sldId id="276" r:id="rId6"/>
    <p:sldId id="258" r:id="rId7"/>
    <p:sldId id="270" r:id="rId8"/>
    <p:sldId id="271" r:id="rId9"/>
    <p:sldId id="266" r:id="rId10"/>
    <p:sldId id="261" r:id="rId11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66"/>
    <a:srgbClr val="422C16"/>
    <a:srgbClr val="0C788E"/>
    <a:srgbClr val="008080"/>
    <a:srgbClr val="800000"/>
    <a:srgbClr val="660033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3" autoAdjust="0"/>
    <p:restoredTop sz="94652" autoAdjust="0"/>
  </p:normalViewPr>
  <p:slideViewPr>
    <p:cSldViewPr>
      <p:cViewPr>
        <p:scale>
          <a:sx n="123" d="100"/>
          <a:sy n="123" d="100"/>
        </p:scale>
        <p:origin x="-129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59BA-B5B8-4238-AD9B-28581E8A378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58606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4AE5-579B-4B6B-8A67-75FCFCBF6E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88462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EAF9-7724-46A8-86EF-A8FEA88B80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66839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F1A35-1CD9-400F-A11E-57DBDDC9446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84482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7CBA2-6550-4F0C-8659-C54F52B21E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9593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C803-40F1-4B9C-A26B-957D4F6A5D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31514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5D79-262A-49AB-9F2A-B6DA0BBC1D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3210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3ED93-9FDB-4FCC-8565-F7CDA4F0FA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98758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196EA-1E3A-4CA8-B1DB-39378A1023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69592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DEE0-298C-4520-AFCA-8C194F2CE77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86356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5265A-9F53-4A3B-824F-5A40D35C9F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90785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7BA9D3-11CC-4E39-9D8C-FB1390FCF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2"/>
          <p:cNvSpPr>
            <a:spLocks noGrp="1" noChangeArrowheads="1"/>
          </p:cNvSpPr>
          <p:nvPr>
            <p:ph type="ctrTitle"/>
          </p:nvPr>
        </p:nvSpPr>
        <p:spPr>
          <a:xfrm>
            <a:off x="357188" y="642938"/>
            <a:ext cx="7643812" cy="12858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Эффекты участия школ-лидеров в реализации адресных программ поддержки школ с низкими результатами обучения и школ, функционирующих в неблагоприятных социальных условиях.</a:t>
            </a:r>
            <a:endParaRPr lang="es-E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4143375"/>
            <a:ext cx="2319338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тут должна была быть фотография нашей школы, но она не подгрузилась =(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2997200"/>
            <a:ext cx="1438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85750" y="3643313"/>
            <a:ext cx="2714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1" lang="ru-RU" sz="12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МБОУ «ГИМНАЗИЯ № 127»</a:t>
            </a:r>
          </a:p>
        </p:txBody>
      </p:sp>
      <p:pic>
        <p:nvPicPr>
          <p:cNvPr id="9" name="Picture 9" descr="http://beregov-schoolnarodru.edusite.ru/images/p1_sdc1309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4292600"/>
            <a:ext cx="141128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http://www.classifieds24.ru/images/1008/1007715/large_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5572125"/>
            <a:ext cx="14081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215063" y="5286375"/>
            <a:ext cx="233045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1" lang="ru-RU" sz="105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МОУ «БАГАРЯКСКАЯ СОШ»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6215063" y="4005263"/>
            <a:ext cx="227488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1" lang="ru-RU" sz="105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МОУ «БЕРЕГОВСКАЯ СОШ»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6215063" y="2708275"/>
            <a:ext cx="238601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1" lang="ru-RU" sz="105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МОУ «ШАБУРОВСКАЯ СОШ»</a:t>
            </a:r>
          </a:p>
        </p:txBody>
      </p:sp>
      <p:sp>
        <p:nvSpPr>
          <p:cNvPr id="14" name="Rectangle 132"/>
          <p:cNvSpPr txBox="1">
            <a:spLocks noChangeArrowheads="1"/>
          </p:cNvSpPr>
          <p:nvPr/>
        </p:nvSpPr>
        <p:spPr bwMode="auto">
          <a:xfrm>
            <a:off x="2286000" y="2000250"/>
            <a:ext cx="6572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600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Маслакова Вера Николаевна, директор МБОУ «Гимназия № 127»</a:t>
            </a:r>
            <a:endParaRPr lang="es-ES" sz="1600" kern="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8" grpId="0" autoUpdateAnimBg="0"/>
      <p:bldP spid="11" grpId="0" autoUpdateAnimBg="0"/>
      <p:bldP spid="12" grpId="0" autoUpdateAnimBg="0"/>
      <p:bldP spid="13" grpId="0" autoUpdateAnimBg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763713" y="836613"/>
            <a:ext cx="56165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b="1" kern="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Снежинская</a:t>
            </a:r>
            <a:r>
              <a:rPr lang="ru-RU" sz="28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 гимназия готова к сотрудничеству!</a:t>
            </a: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4356100" y="2708275"/>
            <a:ext cx="45720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http: //www.school127.ru/</a:t>
            </a:r>
          </a:p>
          <a:p>
            <a:pPr algn="ctr" eaLnBrk="0" hangingPunct="0">
              <a:defRPr/>
            </a:pPr>
            <a:r>
              <a:rPr lang="en-US" sz="24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e-mail: sc127@snzadm.ru</a:t>
            </a:r>
            <a:endParaRPr lang="ru-RU" sz="2400" b="1" kern="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49275"/>
            <a:ext cx="6321425" cy="9810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Мероприятия первого этапа работы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071688"/>
            <a:ext cx="8115300" cy="382905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Получение первичной информации об образовательной организации (сайт, собеседование с директором, Учредителем)</a:t>
            </a:r>
          </a:p>
          <a:p>
            <a:pPr>
              <a:defRPr/>
            </a:pPr>
            <a:r>
              <a:rPr lang="ru-RU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Формирование команды исполнителей</a:t>
            </a:r>
          </a:p>
          <a:p>
            <a:pPr>
              <a:defRPr/>
            </a:pPr>
            <a:r>
              <a:rPr lang="ru-RU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Тестирование по математике и русскому языку учащихся 9-х и 11-х классов с подробным анализом, определением пробелов в освоении учебного материала</a:t>
            </a:r>
          </a:p>
          <a:p>
            <a:pPr>
              <a:defRPr/>
            </a:pPr>
            <a:r>
              <a:rPr lang="ru-RU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Психологическая диагностика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2286000"/>
          <a:ext cx="8572500" cy="292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306"/>
                <a:gridCol w="4504194"/>
              </a:tblGrid>
              <a:tr h="1310498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Организация</a:t>
                      </a:r>
                      <a:r>
                        <a:rPr lang="ru-RU" sz="2000" b="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деятельности школы-лидера на «чужом поле»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Взаимодействие с руководителями Управления образования муниципалитета образовательных организаций –</a:t>
                      </a:r>
                      <a:r>
                        <a:rPr lang="ru-RU" sz="2000" b="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участников проекта</a:t>
                      </a:r>
                      <a:endParaRPr lang="ru-RU" sz="2000" b="0" dirty="0" smtClean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5265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Территориальная</a:t>
                      </a:r>
                      <a:r>
                        <a:rPr lang="ru-RU" sz="2000" b="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удаленность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Организация работы с педагогами и учащимися</a:t>
                      </a:r>
                      <a:r>
                        <a:rPr lang="ru-RU" sz="2000" b="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в очном (на территории школ-партнеров и на базе гимназии) и в дистанционном режиме</a:t>
                      </a: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23850" y="549275"/>
            <a:ext cx="5761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1" lang="ru-RU" sz="28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Проблемы и решения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7058025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Необходимо ответить на вопросы: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785813" y="2000250"/>
            <a:ext cx="7962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3300"/>
                </a:solidFill>
                <a:latin typeface="Georgia" pitchFamily="18" charset="0"/>
                <a:cs typeface="Calibri" pitchFamily="34" charset="0"/>
              </a:rPr>
              <a:t>  </a:t>
            </a: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alibri" pitchFamily="34" charset="0"/>
              </a:rPr>
              <a:t>в чем и чья помощь необходима учащимся;</a:t>
            </a:r>
          </a:p>
          <a:p>
            <a:pPr eaLnBrk="0" hangingPunct="0">
              <a:defRPr/>
            </a:pPr>
            <a:endParaRPr lang="ru-RU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alibri" pitchFamily="34" charset="0"/>
              </a:rPr>
              <a:t>  в чем, чья и нужна ли помощь родителям 	учащихся;</a:t>
            </a:r>
          </a:p>
          <a:p>
            <a:pPr eaLnBrk="0" hangingPunct="0">
              <a:defRPr/>
            </a:pPr>
            <a:endParaRPr lang="ru-RU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alibri" pitchFamily="34" charset="0"/>
              </a:rPr>
              <a:t>  в чем и кому из педагогов необходима поддержка;</a:t>
            </a:r>
          </a:p>
          <a:p>
            <a:pPr eaLnBrk="0" hangingPunct="0">
              <a:defRPr/>
            </a:pPr>
            <a:endParaRPr lang="ru-RU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alibri" pitchFamily="34" charset="0"/>
              </a:rPr>
              <a:t>  в чем и в каком объеме нужна </a:t>
            </a:r>
            <a:r>
              <a:rPr lang="ru-RU" sz="240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alibri" pitchFamily="34" charset="0"/>
              </a:rPr>
              <a:t>помощь </a:t>
            </a:r>
            <a:r>
              <a:rPr lang="ru-RU" sz="240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alibri" pitchFamily="34" charset="0"/>
              </a:rPr>
              <a:t>	управленческой </a:t>
            </a: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alibri" pitchFamily="34" charset="0"/>
              </a:rPr>
              <a:t>команде школы-партнера. </a:t>
            </a:r>
            <a:endParaRPr lang="ru-RU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7273925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Условия эффективности взаимодействия: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95288" y="2370138"/>
            <a:ext cx="849788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точность и конкретность сформулированных проблем;</a:t>
            </a:r>
          </a:p>
          <a:p>
            <a:pPr>
              <a:defRPr/>
            </a:pPr>
            <a:endParaRPr lang="ru-RU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активность управленческой команды школы-партнера;</a:t>
            </a:r>
          </a:p>
          <a:p>
            <a:pPr>
              <a:defRPr/>
            </a:pPr>
            <a:endParaRPr lang="ru-RU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полнота и качество разработки адресной программы поддержки, грамотный расчет реальных объемов работ и временных затрат.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1989138"/>
          <a:ext cx="8643938" cy="4262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8"/>
                <a:gridCol w="4286250"/>
              </a:tblGrid>
              <a:tr h="109242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Пробелы в освоении учебного материала учащимися, </a:t>
                      </a:r>
                    </a:p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низкий уровень учебной мотивации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800" b="0" dirty="0">
                        <a:solidFill>
                          <a:srgbClr val="003300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0014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Групповые и индивидуальные </a:t>
                      </a:r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очные  и дистанционные </a:t>
                      </a:r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консультации для учащихся и педагогов</a:t>
                      </a:r>
                    </a:p>
                    <a:p>
                      <a:endParaRPr lang="ru-RU" sz="1100" b="0" kern="1200" dirty="0" smtClean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Участие</a:t>
                      </a:r>
                      <a:r>
                        <a:rPr lang="ru-RU" sz="2000" b="0" kern="120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 учащихся  и педагогов школ-партнеров в мероприятиях гимназии</a:t>
                      </a:r>
                    </a:p>
                    <a:p>
                      <a:endParaRPr lang="ru-RU" sz="1100" b="0" kern="1200" baseline="0" dirty="0" smtClean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kern="120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Работа с педагогами начальных классов, 9-х и 11-х классов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Ориентация деятельности ШМО учителей гимназии</a:t>
                      </a:r>
                      <a:r>
                        <a:rPr lang="ru-RU" sz="2000" b="0" kern="120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на</a:t>
                      </a:r>
                      <a:r>
                        <a:rPr lang="ru-RU" sz="2000" b="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разработку методических рекомендаций для педагогов по </a:t>
                      </a:r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достижению планируемых предметных и </a:t>
                      </a:r>
                      <a:r>
                        <a:rPr lang="ru-RU" sz="2000" b="0" dirty="0" err="1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метапредметных</a:t>
                      </a:r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результатов </a:t>
                      </a:r>
                      <a:r>
                        <a:rPr lang="ru-RU" sz="2000" b="0" kern="120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учащимися с низкой учебной мотивацией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23850" y="549275"/>
            <a:ext cx="5761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1" lang="ru-RU" sz="28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Проблемы и решения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2060575"/>
          <a:ext cx="8429625" cy="4173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19"/>
                <a:gridCol w="4143406"/>
              </a:tblGrid>
              <a:tr h="10343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Высокий уровень </a:t>
                      </a:r>
                      <a:r>
                        <a:rPr lang="ru-RU" sz="2000" b="0" kern="120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 тревожности </a:t>
                      </a:r>
                    </a:p>
                    <a:p>
                      <a:pPr algn="ctr"/>
                      <a:r>
                        <a:rPr lang="ru-RU" sz="2000" b="0" kern="120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у некоторых учащихся и недостаточный уровень социализации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800" b="0" dirty="0">
                        <a:solidFill>
                          <a:srgbClr val="003300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00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Групповые </a:t>
                      </a:r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занятия педагога-психолога  с элементами тренинга </a:t>
                      </a:r>
                      <a:r>
                        <a:rPr lang="ru-RU" sz="2000" b="0" kern="1200" dirty="0" err="1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саморегуляции</a:t>
                      </a:r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 и личностного роста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Индивидуальные консультации для учащихся и педагогов</a:t>
                      </a:r>
                    </a:p>
                    <a:p>
                      <a:endParaRPr lang="ru-RU" sz="2000" b="0" kern="1200" dirty="0" smtClean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Участие педагога-психолога в работе с родителями учащихся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Включение в состав команды исполнителей региональной программы педагога-психолога и социального педагога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23850" y="549275"/>
            <a:ext cx="5761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1" lang="ru-RU" sz="28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Проблемы и решения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38" y="2293938"/>
          <a:ext cx="7858125" cy="263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334"/>
                <a:gridCol w="4419791"/>
              </a:tblGrid>
              <a:tr h="7145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Особенности контингента учащихся школ-партнеров</a:t>
                      </a:r>
                      <a:r>
                        <a:rPr lang="ru-RU" sz="2000" b="0" kern="120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, отсутствие специалистов по коррекционной работе в гимназии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kern="1200" dirty="0" smtClean="0">
                        <a:solidFill>
                          <a:srgbClr val="003300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0699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Семинар для</a:t>
                      </a:r>
                      <a:r>
                        <a:rPr lang="ru-RU" sz="2000" b="0" baseline="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педагогов и руководителей школ на базе </a:t>
                      </a:r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МБОУ СКОШ № 122 </a:t>
                      </a:r>
                    </a:p>
                    <a:p>
                      <a:endParaRPr lang="ru-RU" sz="2000" b="0" u="none" kern="1200" dirty="0" smtClean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Консультации для педагогов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kern="1200" dirty="0" smtClean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Заключение договора о взаимодействии с МБОУ СКОШ № 122 города Снежинска</a:t>
                      </a: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23850" y="549275"/>
            <a:ext cx="5761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1" lang="ru-RU" sz="28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Проблемы и решения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549275"/>
            <a:ext cx="6451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Мероприятия Адресной программы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14500"/>
            <a:ext cx="8856662" cy="4954588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Подготовка аналитических материалов по итогам контрольных мероприятий (начальная школа, 5, 6, 8, 9 класс)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Подготовка методических рекомендаций для педагогов образовательных организаций по достижению планируемых предметных и </a:t>
            </a:r>
            <a:r>
              <a:rPr lang="ru-RU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метапредметных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результатов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Разработка программы тренинга </a:t>
            </a:r>
            <a:r>
              <a:rPr lang="ru-RU" sz="18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саморегуляции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и личностного роста для учащихся  9-х, 11-х классов по итогам диагностики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Проведение семинаров для учителей по проблемам, выявленным в ходе анализа результатов контрольных мероприятий для учащихся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Семинар-практикум для педагогов по итогам психолого-педагогической диагностики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Консультации для директоров школ, работа с документами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Групповые консультации для родителей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Сопровождение педагогов при подготовке к ГИА (ГВЭ, ОГЭ, ЕГЭ по учебным предметам «Русский язык» и «Математика») и ВПР</a:t>
            </a:r>
          </a:p>
          <a:p>
            <a:pPr>
              <a:defRPr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Участие педагогов и учащихся в совместных мероприятиях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6147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5669</TotalTime>
  <Words>492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Wingdings</vt:lpstr>
      <vt:lpstr>Diseño predeterminado</vt:lpstr>
      <vt:lpstr>Эффекты участия школ-лидеров в реализации адресных программ поддержки школ с низкими результатами обучения и школ, функционирующих в неблагоприятных социальных условиях.</vt:lpstr>
      <vt:lpstr>Мероприятия первого этапа работы</vt:lpstr>
      <vt:lpstr>Презентация PowerPoint</vt:lpstr>
      <vt:lpstr>Необходимо ответить на вопросы:</vt:lpstr>
      <vt:lpstr>Условия эффективности взаимодействия:</vt:lpstr>
      <vt:lpstr>Презентация PowerPoint</vt:lpstr>
      <vt:lpstr>Презентация PowerPoint</vt:lpstr>
      <vt:lpstr>Презентация PowerPoint</vt:lpstr>
      <vt:lpstr>Мероприятия Адресной программы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Павел А.Сафронов</cp:lastModifiedBy>
  <cp:revision>693</cp:revision>
  <dcterms:created xsi:type="dcterms:W3CDTF">2010-05-23T14:28:12Z</dcterms:created>
  <dcterms:modified xsi:type="dcterms:W3CDTF">2018-04-27T09:29:00Z</dcterms:modified>
</cp:coreProperties>
</file>