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258" r:id="rId3"/>
    <p:sldId id="274" r:id="rId4"/>
    <p:sldId id="275" r:id="rId5"/>
    <p:sldId id="276" r:id="rId6"/>
    <p:sldId id="257" r:id="rId7"/>
    <p:sldId id="272" r:id="rId8"/>
    <p:sldId id="271" r:id="rId9"/>
    <p:sldId id="270" r:id="rId10"/>
    <p:sldId id="260" r:id="rId11"/>
    <p:sldId id="261" r:id="rId12"/>
    <p:sldId id="277" r:id="rId13"/>
    <p:sldId id="279" r:id="rId14"/>
    <p:sldId id="278" r:id="rId15"/>
    <p:sldId id="269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69976" autoAdjust="0"/>
  </p:normalViewPr>
  <p:slideViewPr>
    <p:cSldViewPr>
      <p:cViewPr>
        <p:scale>
          <a:sx n="80" d="100"/>
          <a:sy n="80" d="100"/>
        </p:scale>
        <p:origin x="-1074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8.pn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8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35AF6AE-C7AD-4238-B695-83C7D674C155}" type="doc">
      <dgm:prSet loTypeId="urn:microsoft.com/office/officeart/2005/8/layout/chevron2" loCatId="list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CACD2E38-3F36-4617-A662-315AC541D06A}">
      <dgm:prSet phldrT="[Текст]"/>
      <dgm:spPr/>
      <dgm:t>
        <a:bodyPr/>
        <a:lstStyle/>
        <a:p>
          <a:r>
            <a:rPr lang="ru-RU" dirty="0" smtClean="0"/>
            <a:t>Муниципальное регулирование</a:t>
          </a:r>
          <a:endParaRPr lang="ru-RU" dirty="0"/>
        </a:p>
      </dgm:t>
    </dgm:pt>
    <dgm:pt modelId="{29973289-F697-48B3-B628-74507E5159B6}" type="parTrans" cxnId="{9BBAEF99-E49A-451A-95DB-1249A758BF39}">
      <dgm:prSet/>
      <dgm:spPr/>
      <dgm:t>
        <a:bodyPr/>
        <a:lstStyle/>
        <a:p>
          <a:endParaRPr lang="ru-RU"/>
        </a:p>
      </dgm:t>
    </dgm:pt>
    <dgm:pt modelId="{56595DC1-F2CD-478D-BF11-D1DB9D18F081}" type="sibTrans" cxnId="{9BBAEF99-E49A-451A-95DB-1249A758BF39}">
      <dgm:prSet/>
      <dgm:spPr/>
      <dgm:t>
        <a:bodyPr/>
        <a:lstStyle/>
        <a:p>
          <a:endParaRPr lang="ru-RU"/>
        </a:p>
      </dgm:t>
    </dgm:pt>
    <dgm:pt modelId="{8DB9FF74-69A3-4DE2-BEC2-15EF6D8BF1FA}">
      <dgm:prSet phldrT="[Текст]"/>
      <dgm:spPr/>
      <dgm:t>
        <a:bodyPr/>
        <a:lstStyle/>
        <a:p>
          <a:r>
            <a:rPr lang="ru-RU" dirty="0" smtClean="0"/>
            <a:t>Условия</a:t>
          </a:r>
          <a:endParaRPr lang="ru-RU" dirty="0"/>
        </a:p>
      </dgm:t>
    </dgm:pt>
    <dgm:pt modelId="{19279BFD-DEAB-4298-9378-42EFABD8EEFF}" type="parTrans" cxnId="{2F107339-78CD-4B27-9AE7-A0F6558E0550}">
      <dgm:prSet/>
      <dgm:spPr/>
      <dgm:t>
        <a:bodyPr/>
        <a:lstStyle/>
        <a:p>
          <a:endParaRPr lang="ru-RU"/>
        </a:p>
      </dgm:t>
    </dgm:pt>
    <dgm:pt modelId="{2385F1FC-EDFA-4AB6-99FA-BDDA08BE61D5}" type="sibTrans" cxnId="{2F107339-78CD-4B27-9AE7-A0F6558E0550}">
      <dgm:prSet/>
      <dgm:spPr/>
      <dgm:t>
        <a:bodyPr/>
        <a:lstStyle/>
        <a:p>
          <a:endParaRPr lang="ru-RU"/>
        </a:p>
      </dgm:t>
    </dgm:pt>
    <dgm:pt modelId="{02AB5C06-B351-4D5D-99B8-7773AC7A9E90}">
      <dgm:prSet phldrT="[Текст]"/>
      <dgm:spPr/>
      <dgm:t>
        <a:bodyPr/>
        <a:lstStyle/>
        <a:p>
          <a:r>
            <a:rPr lang="ru-RU" dirty="0" smtClean="0"/>
            <a:t>Коллегиальное управление</a:t>
          </a:r>
          <a:endParaRPr lang="ru-RU" dirty="0"/>
        </a:p>
      </dgm:t>
    </dgm:pt>
    <dgm:pt modelId="{E7E6FC28-832D-4DEB-8670-F859E309CD9F}" type="parTrans" cxnId="{7D0D687D-A5AA-4262-93DD-D71277F1EA23}">
      <dgm:prSet/>
      <dgm:spPr/>
      <dgm:t>
        <a:bodyPr/>
        <a:lstStyle/>
        <a:p>
          <a:endParaRPr lang="ru-RU"/>
        </a:p>
      </dgm:t>
    </dgm:pt>
    <dgm:pt modelId="{FB97E2D9-3601-40EE-8835-27B99CE363E7}" type="sibTrans" cxnId="{7D0D687D-A5AA-4262-93DD-D71277F1EA23}">
      <dgm:prSet/>
      <dgm:spPr/>
      <dgm:t>
        <a:bodyPr/>
        <a:lstStyle/>
        <a:p>
          <a:endParaRPr lang="ru-RU"/>
        </a:p>
      </dgm:t>
    </dgm:pt>
    <dgm:pt modelId="{D1FDE254-CF53-48DD-BF32-AD5EBAA4DDEB}">
      <dgm:prSet phldrT="[Текст]"/>
      <dgm:spPr/>
      <dgm:t>
        <a:bodyPr/>
        <a:lstStyle/>
        <a:p>
          <a:r>
            <a:rPr lang="ru-RU" dirty="0" smtClean="0"/>
            <a:t>Взаимосвязи</a:t>
          </a:r>
          <a:endParaRPr lang="ru-RU" dirty="0"/>
        </a:p>
      </dgm:t>
    </dgm:pt>
    <dgm:pt modelId="{F2023732-9A46-4FAC-B488-1F5FE271C56D}" type="parTrans" cxnId="{3825DEE5-9DBC-4199-886A-66C522F4EB50}">
      <dgm:prSet/>
      <dgm:spPr/>
      <dgm:t>
        <a:bodyPr/>
        <a:lstStyle/>
        <a:p>
          <a:endParaRPr lang="ru-RU"/>
        </a:p>
      </dgm:t>
    </dgm:pt>
    <dgm:pt modelId="{4F27A274-F466-422C-8A02-3CC7A4AF3C3B}" type="sibTrans" cxnId="{3825DEE5-9DBC-4199-886A-66C522F4EB50}">
      <dgm:prSet/>
      <dgm:spPr/>
      <dgm:t>
        <a:bodyPr/>
        <a:lstStyle/>
        <a:p>
          <a:endParaRPr lang="ru-RU"/>
        </a:p>
      </dgm:t>
    </dgm:pt>
    <dgm:pt modelId="{F38993B6-C0CC-41DF-BBE9-F1BA6F853372}" type="pres">
      <dgm:prSet presAssocID="{C35AF6AE-C7AD-4238-B695-83C7D674C155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DEF8724-FDC6-4A02-AE11-1D3306C9F6FF}" type="pres">
      <dgm:prSet presAssocID="{CACD2E38-3F36-4617-A662-315AC541D06A}" presName="composite" presStyleCnt="0"/>
      <dgm:spPr/>
    </dgm:pt>
    <dgm:pt modelId="{F248B4A6-94AC-4B15-B125-FE49A290E111}" type="pres">
      <dgm:prSet presAssocID="{CACD2E38-3F36-4617-A662-315AC541D06A}" presName="parentText" presStyleLbl="alignNode1" presStyleIdx="0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356F5F4-A529-4742-B0DF-2889AD44D733}" type="pres">
      <dgm:prSet presAssocID="{CACD2E38-3F36-4617-A662-315AC541D06A}" presName="descendantText" presStyleLbl="alignAcc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D1838B7-1270-45B5-85C6-CFE0FE8DB483}" type="pres">
      <dgm:prSet presAssocID="{56595DC1-F2CD-478D-BF11-D1DB9D18F081}" presName="sp" presStyleCnt="0"/>
      <dgm:spPr/>
    </dgm:pt>
    <dgm:pt modelId="{74D51657-FD82-4980-A695-FD95AA009B7D}" type="pres">
      <dgm:prSet presAssocID="{02AB5C06-B351-4D5D-99B8-7773AC7A9E90}" presName="composite" presStyleCnt="0"/>
      <dgm:spPr/>
    </dgm:pt>
    <dgm:pt modelId="{E70E8F41-443D-4827-AAC3-F6426BEF7E6B}" type="pres">
      <dgm:prSet presAssocID="{02AB5C06-B351-4D5D-99B8-7773AC7A9E90}" presName="parentText" presStyleLbl="alignNode1" presStyleIdx="1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CF4DACC-A01B-4A5F-AAF4-BA39FA8F392F}" type="pres">
      <dgm:prSet presAssocID="{02AB5C06-B351-4D5D-99B8-7773AC7A9E90}" presName="descendantText" presStyleLbl="alignAcc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C9CFCC2-EF76-4888-B52E-89422C3CEBDF}" type="presOf" srcId="{CACD2E38-3F36-4617-A662-315AC541D06A}" destId="{F248B4A6-94AC-4B15-B125-FE49A290E111}" srcOrd="0" destOrd="0" presId="urn:microsoft.com/office/officeart/2005/8/layout/chevron2"/>
    <dgm:cxn modelId="{3825DEE5-9DBC-4199-886A-66C522F4EB50}" srcId="{02AB5C06-B351-4D5D-99B8-7773AC7A9E90}" destId="{D1FDE254-CF53-48DD-BF32-AD5EBAA4DDEB}" srcOrd="0" destOrd="0" parTransId="{F2023732-9A46-4FAC-B488-1F5FE271C56D}" sibTransId="{4F27A274-F466-422C-8A02-3CC7A4AF3C3B}"/>
    <dgm:cxn modelId="{24112A1A-01AC-47A7-BF6A-969D2BF7E9E7}" type="presOf" srcId="{8DB9FF74-69A3-4DE2-BEC2-15EF6D8BF1FA}" destId="{D356F5F4-A529-4742-B0DF-2889AD44D733}" srcOrd="0" destOrd="0" presId="urn:microsoft.com/office/officeart/2005/8/layout/chevron2"/>
    <dgm:cxn modelId="{9BBAEF99-E49A-451A-95DB-1249A758BF39}" srcId="{C35AF6AE-C7AD-4238-B695-83C7D674C155}" destId="{CACD2E38-3F36-4617-A662-315AC541D06A}" srcOrd="0" destOrd="0" parTransId="{29973289-F697-48B3-B628-74507E5159B6}" sibTransId="{56595DC1-F2CD-478D-BF11-D1DB9D18F081}"/>
    <dgm:cxn modelId="{2F107339-78CD-4B27-9AE7-A0F6558E0550}" srcId="{CACD2E38-3F36-4617-A662-315AC541D06A}" destId="{8DB9FF74-69A3-4DE2-BEC2-15EF6D8BF1FA}" srcOrd="0" destOrd="0" parTransId="{19279BFD-DEAB-4298-9378-42EFABD8EEFF}" sibTransId="{2385F1FC-EDFA-4AB6-99FA-BDDA08BE61D5}"/>
    <dgm:cxn modelId="{64DD7B94-FB8E-4467-B52D-1B60456109D9}" type="presOf" srcId="{C35AF6AE-C7AD-4238-B695-83C7D674C155}" destId="{F38993B6-C0CC-41DF-BBE9-F1BA6F853372}" srcOrd="0" destOrd="0" presId="urn:microsoft.com/office/officeart/2005/8/layout/chevron2"/>
    <dgm:cxn modelId="{D0CE7D5D-1284-410C-9D52-6D1CF31B9150}" type="presOf" srcId="{02AB5C06-B351-4D5D-99B8-7773AC7A9E90}" destId="{E70E8F41-443D-4827-AAC3-F6426BEF7E6B}" srcOrd="0" destOrd="0" presId="urn:microsoft.com/office/officeart/2005/8/layout/chevron2"/>
    <dgm:cxn modelId="{033F098F-D2E1-4D50-933E-1E068CC0D055}" type="presOf" srcId="{D1FDE254-CF53-48DD-BF32-AD5EBAA4DDEB}" destId="{DCF4DACC-A01B-4A5F-AAF4-BA39FA8F392F}" srcOrd="0" destOrd="0" presId="urn:microsoft.com/office/officeart/2005/8/layout/chevron2"/>
    <dgm:cxn modelId="{7D0D687D-A5AA-4262-93DD-D71277F1EA23}" srcId="{C35AF6AE-C7AD-4238-B695-83C7D674C155}" destId="{02AB5C06-B351-4D5D-99B8-7773AC7A9E90}" srcOrd="1" destOrd="0" parTransId="{E7E6FC28-832D-4DEB-8670-F859E309CD9F}" sibTransId="{FB97E2D9-3601-40EE-8835-27B99CE363E7}"/>
    <dgm:cxn modelId="{73E5420C-D9A4-45DB-B269-17260D031127}" type="presParOf" srcId="{F38993B6-C0CC-41DF-BBE9-F1BA6F853372}" destId="{CDEF8724-FDC6-4A02-AE11-1D3306C9F6FF}" srcOrd="0" destOrd="0" presId="urn:microsoft.com/office/officeart/2005/8/layout/chevron2"/>
    <dgm:cxn modelId="{FEA9DCD9-20BB-4FE3-AE30-771C17231481}" type="presParOf" srcId="{CDEF8724-FDC6-4A02-AE11-1D3306C9F6FF}" destId="{F248B4A6-94AC-4B15-B125-FE49A290E111}" srcOrd="0" destOrd="0" presId="urn:microsoft.com/office/officeart/2005/8/layout/chevron2"/>
    <dgm:cxn modelId="{EE20AB5A-3CDC-4F1D-ACE6-7DDA1CA37F71}" type="presParOf" srcId="{CDEF8724-FDC6-4A02-AE11-1D3306C9F6FF}" destId="{D356F5F4-A529-4742-B0DF-2889AD44D733}" srcOrd="1" destOrd="0" presId="urn:microsoft.com/office/officeart/2005/8/layout/chevron2"/>
    <dgm:cxn modelId="{96567AD4-CC09-43BC-93C8-50C2F191B910}" type="presParOf" srcId="{F38993B6-C0CC-41DF-BBE9-F1BA6F853372}" destId="{0D1838B7-1270-45B5-85C6-CFE0FE8DB483}" srcOrd="1" destOrd="0" presId="urn:microsoft.com/office/officeart/2005/8/layout/chevron2"/>
    <dgm:cxn modelId="{2E0039FC-B19D-471D-99BB-594799DA57C4}" type="presParOf" srcId="{F38993B6-C0CC-41DF-BBE9-F1BA6F853372}" destId="{74D51657-FD82-4980-A695-FD95AA009B7D}" srcOrd="2" destOrd="0" presId="urn:microsoft.com/office/officeart/2005/8/layout/chevron2"/>
    <dgm:cxn modelId="{62793BC5-D5F7-477C-B821-3B67E08426A3}" type="presParOf" srcId="{74D51657-FD82-4980-A695-FD95AA009B7D}" destId="{E70E8F41-443D-4827-AAC3-F6426BEF7E6B}" srcOrd="0" destOrd="0" presId="urn:microsoft.com/office/officeart/2005/8/layout/chevron2"/>
    <dgm:cxn modelId="{C39D85C6-F3F4-4D20-AAD5-4D9F4778CEEA}" type="presParOf" srcId="{74D51657-FD82-4980-A695-FD95AA009B7D}" destId="{DCF4DACC-A01B-4A5F-AAF4-BA39FA8F392F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9677AD3-06B9-41CB-B160-581F07315E3A}" type="doc">
      <dgm:prSet loTypeId="urn:microsoft.com/office/officeart/2005/8/layout/vList4" loCatId="list" qsTypeId="urn:microsoft.com/office/officeart/2005/8/quickstyle/3d3" qsCatId="3D" csTypeId="urn:microsoft.com/office/officeart/2005/8/colors/accent3_2" csCatId="accent3" phldr="1"/>
      <dgm:spPr/>
      <dgm:t>
        <a:bodyPr/>
        <a:lstStyle/>
        <a:p>
          <a:endParaRPr lang="ru-RU"/>
        </a:p>
      </dgm:t>
    </dgm:pt>
    <dgm:pt modelId="{6959C14E-CA9A-48C7-A882-6DCE38ED9095}">
      <dgm:prSet phldrT="[Текст]" custT="1"/>
      <dgm:spPr/>
      <dgm:t>
        <a:bodyPr/>
        <a:lstStyle/>
        <a:p>
          <a:pPr algn="ctr"/>
          <a:r>
            <a:rPr lang="ru-RU" sz="4400" dirty="0" smtClean="0"/>
            <a:t>Особое образовательное пространство</a:t>
          </a:r>
          <a:endParaRPr lang="ru-RU" sz="4400" dirty="0"/>
        </a:p>
      </dgm:t>
    </dgm:pt>
    <dgm:pt modelId="{3F9534EF-4BA5-4E42-862D-7A9A336E2C66}" type="parTrans" cxnId="{D37C4709-31A8-4234-9CC9-E82589BE081F}">
      <dgm:prSet/>
      <dgm:spPr/>
      <dgm:t>
        <a:bodyPr/>
        <a:lstStyle/>
        <a:p>
          <a:endParaRPr lang="ru-RU"/>
        </a:p>
      </dgm:t>
    </dgm:pt>
    <dgm:pt modelId="{84DAC349-9E57-4E5B-AF5F-B8551A5C1E68}" type="sibTrans" cxnId="{D37C4709-31A8-4234-9CC9-E82589BE081F}">
      <dgm:prSet/>
      <dgm:spPr/>
      <dgm:t>
        <a:bodyPr/>
        <a:lstStyle/>
        <a:p>
          <a:endParaRPr lang="ru-RU"/>
        </a:p>
      </dgm:t>
    </dgm:pt>
    <dgm:pt modelId="{A32419A2-F115-498C-84D8-C80711DE26E0}" type="pres">
      <dgm:prSet presAssocID="{59677AD3-06B9-41CB-B160-581F07315E3A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10B612D-D86C-405F-B9EE-88E0CED1E627}" type="pres">
      <dgm:prSet presAssocID="{6959C14E-CA9A-48C7-A882-6DCE38ED9095}" presName="comp" presStyleCnt="0"/>
      <dgm:spPr/>
    </dgm:pt>
    <dgm:pt modelId="{BFEBA28D-86D1-4912-B015-FB2A5E1D4F00}" type="pres">
      <dgm:prSet presAssocID="{6959C14E-CA9A-48C7-A882-6DCE38ED9095}" presName="box" presStyleLbl="node1" presStyleIdx="0" presStyleCnt="1"/>
      <dgm:spPr/>
      <dgm:t>
        <a:bodyPr/>
        <a:lstStyle/>
        <a:p>
          <a:endParaRPr lang="ru-RU"/>
        </a:p>
      </dgm:t>
    </dgm:pt>
    <dgm:pt modelId="{228714B2-76BD-457C-9926-C5612D7B7F61}" type="pres">
      <dgm:prSet presAssocID="{6959C14E-CA9A-48C7-A882-6DCE38ED9095}" presName="img" presStyleLbl="fgImgPlace1" presStyleIdx="0" presStyleCnt="1" custScaleX="125504" custScaleY="11128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CAAC5105-9DE1-43C8-9DF5-63EC5969B351}" type="pres">
      <dgm:prSet presAssocID="{6959C14E-CA9A-48C7-A882-6DCE38ED9095}" presName="text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BB5BFC1-3AB2-42FC-856F-FE7C67846DBF}" type="presOf" srcId="{6959C14E-CA9A-48C7-A882-6DCE38ED9095}" destId="{BFEBA28D-86D1-4912-B015-FB2A5E1D4F00}" srcOrd="0" destOrd="0" presId="urn:microsoft.com/office/officeart/2005/8/layout/vList4"/>
    <dgm:cxn modelId="{BCFA3E20-7F90-468A-8DCB-0781AB18F18E}" type="presOf" srcId="{6959C14E-CA9A-48C7-A882-6DCE38ED9095}" destId="{CAAC5105-9DE1-43C8-9DF5-63EC5969B351}" srcOrd="1" destOrd="0" presId="urn:microsoft.com/office/officeart/2005/8/layout/vList4"/>
    <dgm:cxn modelId="{28D95C4D-8F10-40AC-9513-6A6C7F8FD615}" type="presOf" srcId="{59677AD3-06B9-41CB-B160-581F07315E3A}" destId="{A32419A2-F115-498C-84D8-C80711DE26E0}" srcOrd="0" destOrd="0" presId="urn:microsoft.com/office/officeart/2005/8/layout/vList4"/>
    <dgm:cxn modelId="{D37C4709-31A8-4234-9CC9-E82589BE081F}" srcId="{59677AD3-06B9-41CB-B160-581F07315E3A}" destId="{6959C14E-CA9A-48C7-A882-6DCE38ED9095}" srcOrd="0" destOrd="0" parTransId="{3F9534EF-4BA5-4E42-862D-7A9A336E2C66}" sibTransId="{84DAC349-9E57-4E5B-AF5F-B8551A5C1E68}"/>
    <dgm:cxn modelId="{FA4ED2FD-66BF-41EA-8259-B4ECBD56CDA1}" type="presParOf" srcId="{A32419A2-F115-498C-84D8-C80711DE26E0}" destId="{910B612D-D86C-405F-B9EE-88E0CED1E627}" srcOrd="0" destOrd="0" presId="urn:microsoft.com/office/officeart/2005/8/layout/vList4"/>
    <dgm:cxn modelId="{3C7ACE53-32F7-4989-9302-B435650AB72A}" type="presParOf" srcId="{910B612D-D86C-405F-B9EE-88E0CED1E627}" destId="{BFEBA28D-86D1-4912-B015-FB2A5E1D4F00}" srcOrd="0" destOrd="0" presId="urn:microsoft.com/office/officeart/2005/8/layout/vList4"/>
    <dgm:cxn modelId="{4DCCE6A2-B292-4FBF-85AF-E58EE0DD42CB}" type="presParOf" srcId="{910B612D-D86C-405F-B9EE-88E0CED1E627}" destId="{228714B2-76BD-457C-9926-C5612D7B7F61}" srcOrd="1" destOrd="0" presId="urn:microsoft.com/office/officeart/2005/8/layout/vList4"/>
    <dgm:cxn modelId="{5B7259AB-EC61-42E9-B79A-798AD07E980B}" type="presParOf" srcId="{910B612D-D86C-405F-B9EE-88E0CED1E627}" destId="{CAAC5105-9DE1-43C8-9DF5-63EC5969B351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248B4A6-94AC-4B15-B125-FE49A290E111}">
      <dsp:nvSpPr>
        <dsp:cNvPr id="0" name=""/>
        <dsp:cNvSpPr/>
      </dsp:nvSpPr>
      <dsp:spPr>
        <a:xfrm rot="5400000">
          <a:off x="-465661" y="468193"/>
          <a:ext cx="2515498" cy="1584176"/>
        </a:xfrm>
        <a:prstGeom prst="chevron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/>
            <a:t>Муниципальное регулирование</a:t>
          </a:r>
          <a:endParaRPr lang="ru-RU" sz="1700" kern="1200" dirty="0"/>
        </a:p>
      </dsp:txBody>
      <dsp:txXfrm rot="-5400000">
        <a:off x="0" y="794620"/>
        <a:ext cx="1584176" cy="931322"/>
      </dsp:txXfrm>
    </dsp:sp>
    <dsp:sp modelId="{D356F5F4-A529-4742-B0DF-2889AD44D733}">
      <dsp:nvSpPr>
        <dsp:cNvPr id="0" name=""/>
        <dsp:cNvSpPr/>
      </dsp:nvSpPr>
      <dsp:spPr>
        <a:xfrm rot="5400000">
          <a:off x="1910602" y="-323894"/>
          <a:ext cx="1723410" cy="237626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84912" tIns="16510" rIns="16510" bIns="16510" numCol="1" spcCol="1270" anchor="ctr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600" kern="1200" dirty="0" smtClean="0"/>
            <a:t>Условия</a:t>
          </a:r>
          <a:endParaRPr lang="ru-RU" sz="2600" kern="1200" dirty="0"/>
        </a:p>
      </dsp:txBody>
      <dsp:txXfrm rot="-5400000">
        <a:off x="1584176" y="86662"/>
        <a:ext cx="2292133" cy="1555150"/>
      </dsp:txXfrm>
    </dsp:sp>
    <dsp:sp modelId="{E70E8F41-443D-4827-AAC3-F6426BEF7E6B}">
      <dsp:nvSpPr>
        <dsp:cNvPr id="0" name=""/>
        <dsp:cNvSpPr/>
      </dsp:nvSpPr>
      <dsp:spPr>
        <a:xfrm rot="5400000">
          <a:off x="-465661" y="2700158"/>
          <a:ext cx="2515498" cy="1584176"/>
        </a:xfrm>
        <a:prstGeom prst="chevron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/>
            <a:t>Коллегиальное управление</a:t>
          </a:r>
          <a:endParaRPr lang="ru-RU" sz="1700" kern="1200" dirty="0"/>
        </a:p>
      </dsp:txBody>
      <dsp:txXfrm rot="-5400000">
        <a:off x="0" y="3026585"/>
        <a:ext cx="1584176" cy="931322"/>
      </dsp:txXfrm>
    </dsp:sp>
    <dsp:sp modelId="{DCF4DACC-A01B-4A5F-AAF4-BA39FA8F392F}">
      <dsp:nvSpPr>
        <dsp:cNvPr id="0" name=""/>
        <dsp:cNvSpPr/>
      </dsp:nvSpPr>
      <dsp:spPr>
        <a:xfrm rot="5400000">
          <a:off x="1910602" y="1908070"/>
          <a:ext cx="1723410" cy="237626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84912" tIns="16510" rIns="16510" bIns="16510" numCol="1" spcCol="1270" anchor="ctr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600" kern="1200" dirty="0" smtClean="0"/>
            <a:t>Взаимосвязи</a:t>
          </a:r>
          <a:endParaRPr lang="ru-RU" sz="2600" kern="1200" dirty="0"/>
        </a:p>
      </dsp:txBody>
      <dsp:txXfrm rot="-5400000">
        <a:off x="1584176" y="2318626"/>
        <a:ext cx="2292133" cy="155515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FEBA28D-86D1-4912-B015-FB2A5E1D4F00}">
      <dsp:nvSpPr>
        <dsp:cNvPr id="0" name=""/>
        <dsp:cNvSpPr/>
      </dsp:nvSpPr>
      <dsp:spPr>
        <a:xfrm>
          <a:off x="29419" y="0"/>
          <a:ext cx="8574244" cy="1598389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400" kern="1200" dirty="0" smtClean="0"/>
            <a:t>Особое образовательное пространство</a:t>
          </a:r>
          <a:endParaRPr lang="ru-RU" sz="4400" kern="1200" dirty="0"/>
        </a:p>
      </dsp:txBody>
      <dsp:txXfrm>
        <a:off x="1904107" y="0"/>
        <a:ext cx="6699556" cy="1598389"/>
      </dsp:txXfrm>
    </dsp:sp>
    <dsp:sp modelId="{228714B2-76BD-457C-9926-C5612D7B7F61}">
      <dsp:nvSpPr>
        <dsp:cNvPr id="0" name=""/>
        <dsp:cNvSpPr/>
      </dsp:nvSpPr>
      <dsp:spPr>
        <a:xfrm>
          <a:off x="-29419" y="87700"/>
          <a:ext cx="2152203" cy="142298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D82D05-D142-443F-BF59-3359A6AAEA54}" type="datetimeFigureOut">
              <a:rPr lang="ru-RU" smtClean="0"/>
              <a:t>26.12.2016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CEEFF0-61DF-4A5E-BD17-5875A04910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66725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Дети с ОВЗ составляют особую социальную группу населения, занимающую значительное место в социальной структуре нашего общества. Особенность этих детей заключается в том, что им подчас очень сложно  самостоятельно реализовать свои социальные потребности. Для нас, педагогов, понятно, что именно в детстве происходит созревание человека, способного гармонично и эффективно адаптироваться к меняющейся социальной среде и «находить себя» в сложных жизненных ситуациях. Именно поэтому педагогическое сопровождение детей с ОВЗ может обеспечить оптимальное развитие, успешную интеграцию их в социум, т.е. то, что мы называем социализацией. Анализ ситуации по нашему району показал, что количество детей с ограниченными возможностями здоровья, к сожалению, в последние годы не уменьшается и их социализация представляет одну из педагогических проблем. Поэтому, сопоставив все имеющиеся у нас средства, проанализировав возможности мы поставили для себя ряд задач с целью решение проблемы социализации детей с ОВЗ, проживающих на территории Ашинского муниципального района. И одним из путей составляющих решение данной проблемы мы видим создание образовательного технопарка «РОСТ».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CEEFF0-61DF-4A5E-BD17-5875A049107C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23416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процессе создания технопарка «РОСТ: развитие, образование, сотрудничество, технологии» предполагается достижение ожидаемых результатов, в соответствии с  обозначенными задачам.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 На базе МКОУ «школа – интернат № 5 г. Аши» будет создана уникальная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коррекционно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 развивающая среда, направленная на всестороннее развитие ребёнка с ОВЗ.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 В ходе работы технопарка будут разработаны и внедрены адаптированные программы дошкольного, общего, дополнительного, и предпрофессионального образования.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 В ходе работы технопарка будут подобраны, разработаны и внедрены специальные образовательные технологии, позволяющие добиваться максимального результата в работе с детьми с </a:t>
            </a:r>
            <a:r>
              <a:rPr lang="ru-RU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ОВЗ и востребованные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профессиональным сообществом и партнерами технопарка.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4. Формирование дополнительного списка возможных резидентов для внедрения в работу технопарка.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5. Создание условий для обучения и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взаимообучения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педагогов, работающих с детьми с ОВЗ, разработка и внедрение программы стажировки для педагогов.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Предполагается, что работа технопарка по предложенным четырём направлениям: развитие, образование, сотрудничество, технологии, поможет сформировать целостную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коррекционо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-развивающую среду, при погружении в которую ребёнок будет развиваться в меру своих индивидуальных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психо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-физиологических особенностей, способностей, интересов. Это позволит ребёнку получить максимально возможное (по индивидуальным показателям) развитие, освоить образовательные программы  (в меру своих возможностей), проявить себя в творчестве (в выбранном направлении). Все это даст возможность поддержать здоровье ребёнка, улучшить качество жизни и повысит уровень социализации ребёнка с ОВЗ, а, значит, максимально возможно подготовит его к взрослой жизни. Коммуникативные навыки, сформированные в ходе взаимодействия с резидентами технопарка, помогут увереннее чувствовать себя в общении с социумом. Дети с ОВЗ, проживающие на территории Ашинского муниципального района, получат возможность достижения максимально возможного (с учетом индивидуальных особенностей) уровня развития и обучения непосредственно в своей территории. Возможность предпрофессиональной подготовки завершит цикл обучения «от детского сада, до профессии».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CEEFF0-61DF-4A5E-BD17-5875A049107C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55005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Современная экономическая ситуация ориентирует нас на поиск экономичных и в тоже время эффективных механизмов финансирования реализуемых проектов. В этом контексте привлекательность данного проекта заключается в том, что в настоящее время используются имеющиеся материально-технические и финансовые ресурсы базовой организации и организаций-резидентов, которые взаимодействуя в рамках технопарка решают и свои цели, т.е. имеют прямую заинтересованность.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Высшим уровнем социализации личности является её самоутверждение, реализация её социального потенциала, которое возможно лишь при создании особого образовательного пространства. Мы видим такое пространство именно в рамках нашего технопарка. Таким образом, создание в Ашинском районе образовательного технопарка «РОСТ: развитие, образование, сотрудничество, технологии»  будет являться тем проектом, который позволит выйти в работе с детьми с ОВЗ на новый уровень их социализации.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Спасибо за внимание!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CEEFF0-61DF-4A5E-BD17-5875A049107C}" type="slidenum">
              <a:rPr lang="ru-RU" smtClean="0"/>
              <a:t>15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Достижение поставленной цели возможно при решении следующих задач: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создание специальной коррекционно-развивающей среды, направленной на всестороннее развитие ребёнка с ОВЗ, как в образовательной, так и в творческой деятельности;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подбор, разработка и внедрение адаптированных программ дошкольного, общего, дополнительного, и предпрофессионального образования;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 подбор, разработка и внедрение специальных образовательных технологий, позволяющих добиться максимального результата в работе с детьми с ОВЗ;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поиск и включение в работу технопарка новых резидентов, позволяющих расширить направления работы с детьми с ОВЗ;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создание условий для обучения и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взаимообучения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педагогов, работающих с детьми с ОВЗ, освоения ими новых образовательных технологий.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CEEFF0-61DF-4A5E-BD17-5875A049107C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17604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Организационная структура представляет собой модель управления образовательного технопарка в соответствии с назначениями и средствами, а также совокупность коммуникаций с резидентами. Управление осуществляется на двух уровнях: муниципального регулирования и коллегиального управления.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Органом муниципального регулирования является Управление образованием Ашинского муниципального района. Основная задача Управления – нормативное регулирование и создание благоприятных условий деятельности технопарка, обеспечение коммуникаций и взаимодействия членов технопарка. Также задачей Управления является и оценка деятельности и эффективности технопарка, содействие в развитие технопарка.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Коллегиальное управление представлено координационным советом, в состав которого входят заинтересованные в развитие данной структуры лица. Данный совет призван обеспечивать качественные взаимосвязи между тремя основными группами: технопарком (МКОУ «школа – интернат №5 г. Аши»), органом муниципального регулирования (УО АМР) и резидентами технопарка.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Сочетание муниципального регулирования и коллегиального управление позволит способствовать решению поставленных задач, в частности по социализации детей с ОВЗ, позволит аккумулировать средства и направлять их на создание необходимых условий.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рамках организационной структуры все резиденты взаимодействуют со школой – интернатом на основании договоров о сотрудничестве. Они осуществляют свою деятельность в рамках достигнутых договорённостей внутри координационного совета, в которую входят представители всех резидентов. Для этого формируется единый рабочий план, включающий в себя занятия в рамках реализации программ дополнительного образования, предпрофессионального образования, специальных курсов коррекционно-развивающей направленности.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CEEFF0-61DF-4A5E-BD17-5875A049107C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4104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Выше я уже говорила, что в рамках сотрудничества предполагается сетевое взаимодействие с резидентами технопарка. На сегодняшний день в число резидентов технопарка включены перечисленные на слайде организации.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дальнейшем планируется привлечение новых резидентов с целью расширения направлений деятельности технопарка. Так в их число могут быть включены промышленные предприятия и организации района, общественные и ветеранские организации, спортивные и оздоровительные и досуговые центры, объединения родителей, СМИ и другие.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Благодаря резидентам образовательного технопарка мы надеемся создать для детей с ОВЗ не только современную технологичную и развивающую среду, но и выстроить устойчивые связи, направленные на разработку продуктов деятельности технопарка, которые будут востребованы другими пользователями. Так благодаря взаимодействию с организацией «Инновации в образовании» (буклеты компании есть в ваших раздаточных материалах), образовательный технопарк получает интерактивную песочницу, с помощью которой специалисты смогут организовать коррекционные и развивающие занятия с детьми, а взамен резиденту будут предложены методические программные продукты, сопровождающие изобретение. Мы открыты, готовы к сотрудничеству и ищем заинтересованные компании, с которыми сможем сделать пространство для наших детей максимально полезным.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CEEFF0-61DF-4A5E-BD17-5875A049107C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01628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«РОСТ: развитие, обучение, сотрудничество, технологии» - все эти аспекты будут раскрыты в ходе работы технопарка. Развитие – это создание специальной коррекционно-развивающей среды, в которую будет погружаться ребёнок. На это направление будут работать специалисты: педагог - психолог, педагог - дефектолог, логопед. Сама территория технопарка (школа) станет развивающей средой: сенсорная комната, сенсорные доски и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бизиборды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в коридорах, читательские уголки и уголки для развивающих игр, элементы развивающих игр, игрушек, размещённые в помещениях школы. Для решения этой задачи также в школе создаётся контактный живой уголок, в котором будут размещены животные и растения, с которыми дети могут контактировать (ухаживать, гладить, выращивать, наблюдать). Этот живой уголок будет работать и как развивающая среда и как элемент дополнительного образования (кружок юного биолога)  и как элемент ранней профориентации (профессии «животновод», «овощевод»). 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CEEFF0-61DF-4A5E-BD17-5875A049107C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66023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Образование: одной из основных задач школы было и остаётся общее образование. Начиная с коррекционной дошкольной группы дети будут включены в образовательный процесс в рамках реализации адаптированных образовательных программ дошкольного и общего образования. Кроме того в рамках технопарка будут реализованы адаптированные программы дополнительного образования и адаптированные программы предпрофессиональной подготовки для учащихся 8-9 классов.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CEEFF0-61DF-4A5E-BD17-5875A049107C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66023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Сотрудничество: по-прежнему приоритетной задачей при работе с детьми с ОВЗ является их социализация в современном обществе. Эта задача будет решаться в рамках взаимодействия школы с резидентами технопарка, среди которых другие школы района, учреждения дополнительного образования детей, различные предприятия и организации города и района. В рамках дополнительного образования дети с ОВЗ включены в работу в смешанных группах детей («обычные дети» и дети с ОВЗ). Кроме того, сотрудничество предполагает работу представителей резидентов в школе в рамках работы технопарка с предложенными ими методиками и технологиями. Предпрофессиональная подготовка и вовсе предполагает включение обучающихся школы – интерната № 5 в образовательный процесс другого образовательного учреждения (МКОУ «СОШ №9»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г.Аши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(с начальной профессиональной подготовкой)»»).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CEEFF0-61DF-4A5E-BD17-5875A049107C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66023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Технологии: в этом термине заложено сразу два понятия. Первое – это технологии в значении «урок технологии» (урок труда). Для успешной социализации ребёнку с ОВЗ необходимо иметь различные бытовые (дисциплина «социально-бытовое обслуживание») и производственные (дисциплина «трудовое обучение») навыки. Поэтому важно ещё в раннем возрасте помочь ребёнку определиться с интересами (в части дополнительного образования, «кружка по интересам»), который, в последствие, может перейти в профессиональное обучение. Так, начиная с кружка юного биолога, ребёнок может выйти на раннюю профессиональную подготовку по профессии «овощеводство» или «кролиководство».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Второе значение термина «технологии» - это «педагогические технологии», т.е. такое построение деятельности педагога, в которой все входящие в него действия представлены в определенной последовательности и целостности, а выполнение предполагает достижение необходимого результата и имеет прогнозируемый характер. В рамках этого понятия определяют те специфические технологии, которые будут применятся в работе с детьми с ОВЗ, например «Креативный танец», «палочки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Кюизенера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», «Песочная терапия» и другие.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CEEFF0-61DF-4A5E-BD17-5875A049107C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66023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Образовательная составляющая деятельности технопарка «РОСТ» уже на сегодня обеспечена соответствующими образовательными программами, которые определяют организационно-управленческие и  содержательно-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деятельностные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предпосылки становления социально ответственной, критически мыслящей  личности, способной к саморазвитию в социальной среде.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CEEFF0-61DF-4A5E-BD17-5875A049107C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29925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26.12.2016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26.12.2016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26.12.2016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26.12.2016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26.12.2016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26.12.2016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26.12.2016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1.jpeg"/><Relationship Id="rId7" Type="http://schemas.openxmlformats.org/officeDocument/2006/relationships/diagramQuickStyle" Target="../diagrams/quickStyle2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4" Type="http://schemas.openxmlformats.org/officeDocument/2006/relationships/image" Target="../media/image2.png"/><Relationship Id="rId9" Type="http://schemas.microsoft.com/office/2007/relationships/diagramDrawing" Target="../diagrams/drawing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3.emf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Relationship Id="rId9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980728"/>
            <a:ext cx="7774632" cy="3168351"/>
          </a:xfrm>
        </p:spPr>
        <p:txBody>
          <a:bodyPr>
            <a:noAutofit/>
          </a:bodyPr>
          <a:lstStyle/>
          <a:p>
            <a:r>
              <a:rPr lang="ru-RU" sz="3200" b="1" dirty="0"/>
              <a:t>Образовательный технопарк </a:t>
            </a:r>
            <a:r>
              <a:rPr lang="en-US" sz="3200" b="1" dirty="0" smtClean="0"/>
              <a:t/>
            </a:r>
            <a:br>
              <a:rPr lang="en-US" sz="3200" b="1" dirty="0" smtClean="0"/>
            </a:br>
            <a:r>
              <a:rPr lang="ru-RU" sz="3200" b="1" dirty="0" smtClean="0"/>
              <a:t>«</a:t>
            </a:r>
            <a:r>
              <a:rPr lang="ru-RU" sz="3200" b="1" dirty="0"/>
              <a:t>РОСТ: развитие, образование, сотрудничество, технологии» </a:t>
            </a:r>
            <a:r>
              <a:rPr lang="en-US" sz="3200" b="1" dirty="0" smtClean="0"/>
              <a:t/>
            </a:r>
            <a:br>
              <a:rPr lang="en-US" sz="3200" b="1" dirty="0" smtClean="0"/>
            </a:br>
            <a:r>
              <a:rPr lang="ru-RU" sz="3200" b="1" dirty="0" smtClean="0"/>
              <a:t>как </a:t>
            </a:r>
            <a:r>
              <a:rPr lang="ru-RU" sz="3200" b="1" dirty="0"/>
              <a:t>условие социализации детей с ограниченными возможностями здоровья</a:t>
            </a:r>
            <a:endParaRPr lang="ru-RU" sz="32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91680" y="4509120"/>
            <a:ext cx="7200800" cy="1872208"/>
          </a:xfrm>
        </p:spPr>
        <p:txBody>
          <a:bodyPr>
            <a:normAutofit/>
          </a:bodyPr>
          <a:lstStyle/>
          <a:p>
            <a:pPr algn="r"/>
            <a:r>
              <a:rPr lang="ru-RU" sz="2400" b="1" i="1" dirty="0" err="1" smtClean="0">
                <a:solidFill>
                  <a:srgbClr val="002060"/>
                </a:solidFill>
              </a:rPr>
              <a:t>Ю.В.Грачева</a:t>
            </a:r>
            <a:r>
              <a:rPr lang="ru-RU" sz="2400" b="1" i="1" dirty="0" smtClean="0">
                <a:solidFill>
                  <a:srgbClr val="002060"/>
                </a:solidFill>
              </a:rPr>
              <a:t>                                                        директор МКОУ «школы–интерната №5 </a:t>
            </a:r>
            <a:r>
              <a:rPr lang="ru-RU" sz="2400" b="1" i="1" dirty="0" err="1" smtClean="0">
                <a:solidFill>
                  <a:srgbClr val="002060"/>
                </a:solidFill>
              </a:rPr>
              <a:t>г.Аши</a:t>
            </a:r>
            <a:r>
              <a:rPr lang="ru-RU" sz="2400" b="1" i="1" dirty="0" smtClean="0">
                <a:solidFill>
                  <a:srgbClr val="002060"/>
                </a:solidFill>
              </a:rPr>
              <a:t>» Ашинского муниципального района</a:t>
            </a:r>
            <a:endParaRPr lang="ru-RU" sz="2400" b="1" i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3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576064"/>
          </a:xfrm>
        </p:spPr>
        <p:txBody>
          <a:bodyPr>
            <a:noAutofit/>
          </a:bodyPr>
          <a:lstStyle/>
          <a:p>
            <a:pPr lvl="0" fontAlgn="base">
              <a:spcAft>
                <a:spcPct val="0"/>
              </a:spcAft>
            </a:pPr>
            <a:r>
              <a:rPr lang="ru-RU" sz="2800" b="1" i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Образовательные программы:</a:t>
            </a:r>
            <a:endParaRPr lang="ru-RU" sz="11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229453" y="476672"/>
            <a:ext cx="7416824" cy="6494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2000" dirty="0"/>
              <a:t>1. Адаптированная образовательная программа дошкольного образования МКОУ «школы – интерната № 5 г. Аши» </a:t>
            </a:r>
          </a:p>
          <a:p>
            <a:r>
              <a:rPr lang="ru-RU" sz="2000" dirty="0"/>
              <a:t>2. Адаптированная образовательная программа основного общего   образования МКОУ «школы – интерната № 5 г. Аши». </a:t>
            </a:r>
          </a:p>
          <a:p>
            <a:r>
              <a:rPr lang="ru-RU" sz="2000" dirty="0"/>
              <a:t>3. Адаптированная образовательная программа дополнительного образования МКОУ «школы – интерната № 5 г. Аши» по трём объединениям: «Агитбригада», «</a:t>
            </a:r>
            <a:r>
              <a:rPr lang="ru-RU" sz="2000" dirty="0" err="1"/>
              <a:t>Самоделкин</a:t>
            </a:r>
            <a:r>
              <a:rPr lang="ru-RU" sz="2000" dirty="0"/>
              <a:t>», «Играю на гитаре».</a:t>
            </a:r>
          </a:p>
          <a:p>
            <a:r>
              <a:rPr lang="ru-RU" sz="2000" dirty="0"/>
              <a:t>4. Адаптированная образовательная программа предпрофессиональной подготовки для учащихся 8-9 классов МКОУ «школы – интерната № 5 г. Аши» по курсам агропромышленной направленности «Животноводство» и «Растениеводство».</a:t>
            </a:r>
          </a:p>
          <a:p>
            <a:r>
              <a:rPr lang="ru-RU" sz="2000" dirty="0"/>
              <a:t>5. «Адаптированная образовательная программа по коррекции речевого недоразвития МКОУ «школа – интернат №5 г. Аши»</a:t>
            </a:r>
          </a:p>
          <a:p>
            <a:r>
              <a:rPr lang="ru-RU" sz="2000" dirty="0"/>
              <a:t>6. Дополнительные общеобразовательные программы:</a:t>
            </a:r>
          </a:p>
          <a:p>
            <a:r>
              <a:rPr lang="ru-RU" sz="2000" dirty="0"/>
              <a:t>- «Начальные навыки вождения и технического обслуживания велосипеда для детей с ограниченными возможностями здоровья»</a:t>
            </a:r>
          </a:p>
          <a:p>
            <a:r>
              <a:rPr lang="ru-RU" sz="2000" dirty="0"/>
              <a:t>- «Фотошкола»</a:t>
            </a:r>
          </a:p>
          <a:p>
            <a:r>
              <a:rPr lang="ru-RU" sz="2000" dirty="0"/>
              <a:t>- Креативный танец.</a:t>
            </a:r>
          </a:p>
        </p:txBody>
      </p:sp>
      <p:pic>
        <p:nvPicPr>
          <p:cNvPr id="2051" name="Picture 3" descr="http://ddu15.vitebsk.edu.by/ru/sm_full.aspx?guid=448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62847">
            <a:off x="7574696" y="644531"/>
            <a:ext cx="1323555" cy="1758724"/>
          </a:xfrm>
          <a:prstGeom prst="rect">
            <a:avLst/>
          </a:prstGeom>
          <a:noFill/>
        </p:spPr>
      </p:pic>
      <p:pic>
        <p:nvPicPr>
          <p:cNvPr id="2053" name="Picture 5" descr="http://vseknigi.co/sites/default/files/book_covers/101127194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22617">
            <a:off x="7700014" y="2172577"/>
            <a:ext cx="1282745" cy="1702366"/>
          </a:xfrm>
          <a:prstGeom prst="rect">
            <a:avLst/>
          </a:prstGeom>
          <a:noFill/>
        </p:spPr>
      </p:pic>
      <p:pic>
        <p:nvPicPr>
          <p:cNvPr id="2055" name="Picture 7" descr="http://www.kot.kiev.ua/images/product_images/info_images/1326_0.jpg"/>
          <p:cNvPicPr>
            <a:picLocks noChangeAspect="1" noChangeArrowheads="1"/>
          </p:cNvPicPr>
          <p:nvPr/>
        </p:nvPicPr>
        <p:blipFill>
          <a:blip r:embed="rId6" cstate="print"/>
          <a:srcRect r="36224" b="8651"/>
          <a:stretch>
            <a:fillRect/>
          </a:stretch>
        </p:blipFill>
        <p:spPr bwMode="auto">
          <a:xfrm rot="222738">
            <a:off x="7502941" y="3514608"/>
            <a:ext cx="1467066" cy="2101350"/>
          </a:xfrm>
          <a:prstGeom prst="rect">
            <a:avLst/>
          </a:prstGeom>
          <a:noFill/>
        </p:spPr>
      </p:pic>
      <p:pic>
        <p:nvPicPr>
          <p:cNvPr id="2057" name="Picture 9" descr="http://900igr.net/datas/doshkolnoe-obrazovanie/Razvitie-detskoj-rechi/0003-003-Programma-logopedicheskoj-raboty-po-preodoleniju.jpg"/>
          <p:cNvPicPr>
            <a:picLocks noChangeAspect="1" noChangeArrowheads="1"/>
          </p:cNvPicPr>
          <p:nvPr/>
        </p:nvPicPr>
        <p:blipFill>
          <a:blip r:embed="rId7" cstate="print"/>
          <a:srcRect l="4199" t="5587" r="52489" b="5164"/>
          <a:stretch>
            <a:fillRect/>
          </a:stretch>
        </p:blipFill>
        <p:spPr bwMode="auto">
          <a:xfrm rot="480946">
            <a:off x="7764285" y="4799765"/>
            <a:ext cx="1200212" cy="185487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3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Autofit/>
          </a:bodyPr>
          <a:lstStyle/>
          <a:p>
            <a:r>
              <a:rPr lang="ru-RU" sz="2700" b="1" dirty="0" smtClean="0"/>
              <a:t>Ожидаемые результаты по основным показателям деятельности образовательного технопарка</a:t>
            </a:r>
            <a:endParaRPr lang="ru-RU" sz="2700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8449" name="Picture 17" descr="D:\фотошоп\Стенд\баннер на технопарк\баннер технопарк-А5-190х180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539552" y="1196751"/>
            <a:ext cx="8208912" cy="54006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ru-RU" dirty="0" smtClean="0"/>
              <a:t>Промежуточные результаты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47260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b="1" dirty="0" smtClean="0"/>
              <a:t>Развитие</a:t>
            </a:r>
            <a:r>
              <a:rPr lang="ru-RU" sz="2000" dirty="0" smtClean="0"/>
              <a:t>:</a:t>
            </a:r>
          </a:p>
          <a:p>
            <a:r>
              <a:rPr lang="ru-RU" sz="2000" dirty="0" smtClean="0"/>
              <a:t>сформированы группы для работы с педагогом - психологом, учителем - дефектологом, логопедом;</a:t>
            </a:r>
          </a:p>
          <a:p>
            <a:r>
              <a:rPr lang="ru-RU" sz="2000" dirty="0" smtClean="0"/>
              <a:t>внедрены нетрадиционные методики: креативный танец, </a:t>
            </a:r>
            <a:r>
              <a:rPr lang="ru-RU" sz="2000" dirty="0" err="1" smtClean="0"/>
              <a:t>ниткография</a:t>
            </a:r>
            <a:r>
              <a:rPr lang="ru-RU" sz="2000" dirty="0" smtClean="0"/>
              <a:t>, массаж лица и речевого аппарата;</a:t>
            </a:r>
          </a:p>
          <a:p>
            <a:r>
              <a:rPr lang="ru-RU" sz="2000" dirty="0" smtClean="0"/>
              <a:t>закуплены развивающие игры и игрушки;</a:t>
            </a:r>
          </a:p>
          <a:p>
            <a:r>
              <a:rPr lang="ru-RU" sz="2000" dirty="0" smtClean="0"/>
              <a:t>создан читательский уголок, уголок для игр, заложен живой уголок. </a:t>
            </a:r>
          </a:p>
          <a:p>
            <a:pPr marL="0" indent="0">
              <a:buNone/>
            </a:pPr>
            <a:r>
              <a:rPr lang="ru-RU" sz="2000" b="1" dirty="0" smtClean="0"/>
              <a:t>Образование</a:t>
            </a:r>
            <a:r>
              <a:rPr lang="ru-RU" sz="2000" dirty="0" smtClean="0"/>
              <a:t>:</a:t>
            </a:r>
          </a:p>
          <a:p>
            <a:r>
              <a:rPr lang="ru-RU" sz="2000" dirty="0" smtClean="0"/>
              <a:t>реализуются адаптированные образовательные программы;</a:t>
            </a:r>
          </a:p>
          <a:p>
            <a:r>
              <a:rPr lang="ru-RU" sz="2000" dirty="0" smtClean="0"/>
              <a:t>реализуются адаптированные программы дополнительного образования;</a:t>
            </a:r>
          </a:p>
          <a:p>
            <a:r>
              <a:rPr lang="ru-RU" sz="2000" dirty="0" smtClean="0"/>
              <a:t>реализуются </a:t>
            </a:r>
            <a:r>
              <a:rPr lang="ru-RU" sz="2000" dirty="0"/>
              <a:t>адаптированные </a:t>
            </a:r>
            <a:r>
              <a:rPr lang="ru-RU" sz="2000" dirty="0" smtClean="0"/>
              <a:t>программы предпрофессиональной подготовки «овощевод», «растениевод»;</a:t>
            </a:r>
          </a:p>
          <a:p>
            <a:r>
              <a:rPr lang="ru-RU" sz="2000" dirty="0" smtClean="0"/>
              <a:t>в раках технопарка в школе работают 3 педагога из учреждений – резидентов.</a:t>
            </a:r>
          </a:p>
        </p:txBody>
      </p:sp>
    </p:spTree>
    <p:extLst>
      <p:ext uri="{BB962C8B-B14F-4D97-AF65-F5344CB8AC3E}">
        <p14:creationId xmlns:p14="http://schemas.microsoft.com/office/powerpoint/2010/main" val="38858236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ru-RU" dirty="0" smtClean="0"/>
              <a:t>Промежуточные результаты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14543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2000" b="1" dirty="0" smtClean="0"/>
              <a:t>Сотрудничество</a:t>
            </a:r>
            <a:r>
              <a:rPr lang="ru-RU" sz="2000" dirty="0" smtClean="0"/>
              <a:t>:</a:t>
            </a:r>
          </a:p>
          <a:p>
            <a:r>
              <a:rPr lang="ru-RU" sz="2000" dirty="0" smtClean="0"/>
              <a:t>к 12 резидентам технопарка присоединились ещё 3: клуб экстремального вождения «ДЖИП»; автоклуб «Кобра», агентство «Праздник»;</a:t>
            </a:r>
          </a:p>
          <a:p>
            <a:r>
              <a:rPr lang="ru-RU" sz="2000" dirty="0" smtClean="0"/>
              <a:t>новые резиденты подготовили и провели новогоднее представление для обучающихся школы – интерната, подарили детям сувениры;</a:t>
            </a:r>
          </a:p>
          <a:p>
            <a:r>
              <a:rPr lang="ru-RU" sz="2000" dirty="0" smtClean="0"/>
              <a:t>ведутся переговоры с фирмой «Инновации - детям» о поставке интерактивной песочницы;</a:t>
            </a:r>
          </a:p>
          <a:p>
            <a:pPr marL="0" indent="0">
              <a:buNone/>
            </a:pPr>
            <a:r>
              <a:rPr lang="ru-RU" sz="2000" b="1" dirty="0" smtClean="0"/>
              <a:t>Технологии</a:t>
            </a:r>
            <a:r>
              <a:rPr lang="ru-RU" sz="2000" dirty="0" smtClean="0"/>
              <a:t>:</a:t>
            </a:r>
          </a:p>
          <a:p>
            <a:r>
              <a:rPr lang="ru-RU" sz="2000" dirty="0" smtClean="0"/>
              <a:t>- ученик 9 класса занял 3 место в олимпиаде по технологии </a:t>
            </a:r>
            <a:r>
              <a:rPr lang="ru-RU" sz="2000" dirty="0" err="1" smtClean="0"/>
              <a:t>г.Сатка</a:t>
            </a:r>
            <a:r>
              <a:rPr lang="ru-RU" sz="2000" dirty="0" smtClean="0"/>
              <a:t>;</a:t>
            </a:r>
          </a:p>
          <a:p>
            <a:r>
              <a:rPr lang="ru-RU" sz="2000" dirty="0" smtClean="0"/>
              <a:t>- дети с педагогами изготовили </a:t>
            </a:r>
            <a:r>
              <a:rPr lang="ru-RU" sz="2000" dirty="0" err="1" smtClean="0"/>
              <a:t>игрушеки</a:t>
            </a:r>
            <a:r>
              <a:rPr lang="ru-RU" sz="2000" dirty="0" smtClean="0"/>
              <a:t> </a:t>
            </a:r>
            <a:r>
              <a:rPr lang="ru-RU" sz="2000" dirty="0" err="1" smtClean="0"/>
              <a:t>антистресс</a:t>
            </a:r>
            <a:r>
              <a:rPr lang="ru-RU" sz="2000" dirty="0" smtClean="0"/>
              <a:t> «кофейный кот» для форума «Мы вместе»;</a:t>
            </a:r>
          </a:p>
          <a:p>
            <a:r>
              <a:rPr lang="ru-RU" sz="2000" dirty="0" smtClean="0"/>
              <a:t>Дети подготовили концертную программу для форума «Мы вместе».</a:t>
            </a:r>
          </a:p>
          <a:p>
            <a:pPr marL="0" indent="0">
              <a:buNone/>
            </a:pPr>
            <a:r>
              <a:rPr lang="ru-RU" sz="2000" dirty="0" smtClean="0"/>
              <a:t>	Опубликованы статьи о деятельности технопарка в газете «Учитель. </a:t>
            </a:r>
            <a:r>
              <a:rPr lang="ru-RU" sz="2000" dirty="0" err="1" smtClean="0"/>
              <a:t>ру</a:t>
            </a:r>
            <a:r>
              <a:rPr lang="ru-RU" sz="2000" dirty="0" smtClean="0"/>
              <a:t>», 2 статьи на сайте школы, 1 статья выйдет в районной газете «Стальная искра» 30.12.2016г.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40809832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У нас в планах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buFont typeface="Wingdings" pitchFamily="2" charset="2"/>
              <a:buChar char="ü"/>
            </a:pPr>
            <a:r>
              <a:rPr lang="ru-RU" sz="2000" dirty="0" smtClean="0"/>
              <a:t>создать уникальную коррекционно-развивающую среду на территории школы – интерната;</a:t>
            </a:r>
          </a:p>
          <a:p>
            <a:pPr>
              <a:buFont typeface="Wingdings" pitchFamily="2" charset="2"/>
              <a:buChar char="ü"/>
            </a:pPr>
            <a:r>
              <a:rPr lang="ru-RU" sz="2000" dirty="0" smtClean="0"/>
              <a:t>систематизировать работу в группах технопарка обучающихся из других школ, а также </a:t>
            </a:r>
            <a:r>
              <a:rPr lang="ru-RU" sz="2000" dirty="0" err="1" smtClean="0"/>
              <a:t>самоорганизованных</a:t>
            </a:r>
            <a:r>
              <a:rPr lang="ru-RU" sz="2000" dirty="0" smtClean="0"/>
              <a:t> детей; </a:t>
            </a:r>
          </a:p>
          <a:p>
            <a:pPr>
              <a:buFont typeface="Wingdings" pitchFamily="2" charset="2"/>
              <a:buChar char="ü"/>
            </a:pPr>
            <a:r>
              <a:rPr lang="ru-RU" sz="2000" dirty="0"/>
              <a:t>увеличить количество обучающихся, посещающих группы технопарка не менее, чем на 30%;</a:t>
            </a:r>
          </a:p>
          <a:p>
            <a:pPr>
              <a:buFont typeface="Wingdings" pitchFamily="2" charset="2"/>
              <a:buChar char="ü"/>
            </a:pPr>
            <a:r>
              <a:rPr lang="ru-RU" sz="2000" dirty="0" smtClean="0"/>
              <a:t>расширить направления деятельности технопарка;</a:t>
            </a:r>
          </a:p>
          <a:p>
            <a:pPr>
              <a:buFont typeface="Wingdings" pitchFamily="2" charset="2"/>
              <a:buChar char="ü"/>
            </a:pPr>
            <a:r>
              <a:rPr lang="ru-RU" sz="2000" dirty="0" smtClean="0"/>
              <a:t>расширить список резидентов технопарка;</a:t>
            </a:r>
          </a:p>
          <a:p>
            <a:pPr>
              <a:buFont typeface="Wingdings" pitchFamily="2" charset="2"/>
              <a:buChar char="ü"/>
            </a:pPr>
            <a:r>
              <a:rPr lang="ru-RU" sz="2000" dirty="0" smtClean="0"/>
              <a:t>разработать и подготовить сборник методических разработок по всем направлениям деятельности технопарка;</a:t>
            </a:r>
          </a:p>
          <a:p>
            <a:pPr>
              <a:buFont typeface="Wingdings" pitchFamily="2" charset="2"/>
              <a:buChar char="ü"/>
            </a:pPr>
            <a:r>
              <a:rPr lang="ru-RU" sz="2000" dirty="0" smtClean="0"/>
              <a:t>подобрать и внедрить в работу технопарка новые педагогические технологии для работы с детьми с ОВЗ;</a:t>
            </a:r>
          </a:p>
          <a:p>
            <a:pPr>
              <a:buFont typeface="Wingdings" pitchFamily="2" charset="2"/>
              <a:buChar char="ü"/>
            </a:pPr>
            <a:r>
              <a:rPr lang="ru-RU" sz="2000" dirty="0" smtClean="0"/>
              <a:t>разработать и провести обучающие семинары в рамках технопарка для педагогов других образовательных учреждений.</a:t>
            </a:r>
          </a:p>
          <a:p>
            <a:pPr>
              <a:buFont typeface="Wingdings" pitchFamily="2" charset="2"/>
              <a:buChar char="ü"/>
            </a:pPr>
            <a:endParaRPr lang="ru-RU" sz="1600" dirty="0" smtClean="0"/>
          </a:p>
          <a:p>
            <a:pPr>
              <a:buFont typeface="Wingdings" pitchFamily="2" charset="2"/>
              <a:buChar char="ü"/>
            </a:pPr>
            <a:endParaRPr lang="ru-RU" dirty="0" smtClean="0"/>
          </a:p>
          <a:p>
            <a:pPr>
              <a:buFont typeface="Wingdings" pitchFamily="2" charset="2"/>
              <a:buChar char="ü"/>
            </a:pPr>
            <a:endParaRPr lang="ru-RU" dirty="0" smtClean="0"/>
          </a:p>
          <a:p>
            <a:pPr>
              <a:buFont typeface="Wingdings" pitchFamily="2" charset="2"/>
              <a:buChar char="ü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808853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3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трелка вниз 4"/>
          <p:cNvSpPr/>
          <p:nvPr/>
        </p:nvSpPr>
        <p:spPr>
          <a:xfrm>
            <a:off x="3522592" y="3501008"/>
            <a:ext cx="1697480" cy="1440160"/>
          </a:xfrm>
          <a:prstGeom prst="down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endParaRPr lang="ru-RU" b="1">
              <a:ln/>
              <a:solidFill>
                <a:schemeClr val="accent3"/>
              </a:solidFill>
            </a:endParaRPr>
          </a:p>
        </p:txBody>
      </p:sp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318236" y="3600018"/>
            <a:ext cx="828092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Высшим уровнем социализации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личности является её самоутверждение, реализация её социального потенциала.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 descr="эмблемаРОСТ-2"/>
          <p:cNvPicPr/>
          <p:nvPr/>
        </p:nvPicPr>
        <p:blipFill>
          <a:blip r:embed="rId4" cstate="print"/>
          <a:srcRect l="9525" t="8315" r="5820" b="5518"/>
          <a:stretch>
            <a:fillRect/>
          </a:stretch>
        </p:blipFill>
        <p:spPr bwMode="auto">
          <a:xfrm>
            <a:off x="1866408" y="116632"/>
            <a:ext cx="5184576" cy="345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2737526164"/>
              </p:ext>
            </p:extLst>
          </p:nvPr>
        </p:nvGraphicFramePr>
        <p:xfrm>
          <a:off x="318236" y="5013176"/>
          <a:ext cx="8574244" cy="15999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3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эмблемаРОСТ-2"/>
          <p:cNvPicPr/>
          <p:nvPr/>
        </p:nvPicPr>
        <p:blipFill>
          <a:blip r:embed="rId4" cstate="print"/>
          <a:srcRect l="9525" t="8315" r="5820" b="5518"/>
          <a:stretch>
            <a:fillRect/>
          </a:stretch>
        </p:blipFill>
        <p:spPr bwMode="auto">
          <a:xfrm>
            <a:off x="467544" y="116632"/>
            <a:ext cx="8280920" cy="6624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Autofit/>
          </a:bodyPr>
          <a:lstStyle/>
          <a:p>
            <a:r>
              <a:rPr lang="ru-RU" sz="2800" b="1" dirty="0" smtClean="0"/>
              <a:t>Цели и задачи деятельности </a:t>
            </a:r>
            <a:br>
              <a:rPr lang="ru-RU" sz="2800" b="1" dirty="0" smtClean="0"/>
            </a:br>
            <a:r>
              <a:rPr lang="ru-RU" sz="2800" b="1" dirty="0" smtClean="0"/>
              <a:t>образовательного технопарка</a:t>
            </a:r>
            <a:endParaRPr lang="ru-RU" sz="28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536" y="1124744"/>
            <a:ext cx="8496944" cy="5544616"/>
          </a:xfrm>
        </p:spPr>
        <p:txBody>
          <a:bodyPr>
            <a:noAutofit/>
          </a:bodyPr>
          <a:lstStyle/>
          <a:p>
            <a:pPr marL="0" indent="360363">
              <a:buNone/>
            </a:pPr>
            <a:r>
              <a:rPr lang="ru-RU" sz="1900" b="1" i="1" dirty="0" smtClean="0"/>
              <a:t>Цель образовательного технопарка</a:t>
            </a:r>
            <a:r>
              <a:rPr lang="ru-RU" sz="1900" dirty="0" smtClean="0"/>
              <a:t>: создание условий для социализации и ранней профориентации детей с ОВЗ, проживающих на территории </a:t>
            </a:r>
            <a:r>
              <a:rPr lang="ru-RU" sz="1900" dirty="0" err="1" smtClean="0"/>
              <a:t>Ашинского</a:t>
            </a:r>
            <a:r>
              <a:rPr lang="ru-RU" sz="1900" dirty="0" smtClean="0"/>
              <a:t> муниципального района</a:t>
            </a:r>
          </a:p>
          <a:p>
            <a:pPr marL="0" indent="360363">
              <a:buNone/>
            </a:pPr>
            <a:r>
              <a:rPr lang="ru-RU" sz="1900" b="1" i="1" dirty="0" smtClean="0"/>
              <a:t>Задачи: </a:t>
            </a:r>
            <a:endParaRPr lang="ru-RU" sz="1900" dirty="0" smtClean="0"/>
          </a:p>
          <a:p>
            <a:pPr marL="0" indent="360363">
              <a:buNone/>
            </a:pPr>
            <a:r>
              <a:rPr lang="ru-RU" sz="1900" dirty="0" smtClean="0"/>
              <a:t>- создание специальной </a:t>
            </a:r>
            <a:r>
              <a:rPr lang="ru-RU" sz="1900" dirty="0" err="1" smtClean="0"/>
              <a:t>коррекционно</a:t>
            </a:r>
            <a:r>
              <a:rPr lang="ru-RU" sz="1900" dirty="0" smtClean="0"/>
              <a:t> - развивающей среды, направленной на всестороннее развитие ребёнка с ОВЗ в образовательной,  опытной, конструкторской и творческой деятельности;</a:t>
            </a:r>
          </a:p>
          <a:p>
            <a:pPr marL="0" indent="360363">
              <a:buNone/>
            </a:pPr>
            <a:r>
              <a:rPr lang="ru-RU" sz="1900" dirty="0" smtClean="0"/>
              <a:t>- подбор, разработка и внедрение адаптированных программ дошкольного, общего, дополнительного, и </a:t>
            </a:r>
            <a:r>
              <a:rPr lang="ru-RU" sz="1900" dirty="0" err="1" smtClean="0"/>
              <a:t>предпрофессионального</a:t>
            </a:r>
            <a:r>
              <a:rPr lang="ru-RU" sz="1900" dirty="0" smtClean="0"/>
              <a:t> образования для детей с различными формами нарушений здоровья;</a:t>
            </a:r>
          </a:p>
          <a:p>
            <a:pPr marL="0" indent="360363">
              <a:buNone/>
            </a:pPr>
            <a:r>
              <a:rPr lang="ru-RU" sz="1900" dirty="0" smtClean="0"/>
              <a:t> - подбор, разработка и внедрение специальных образовательных технологий, позволяющих добиться максимального результата в социализации детей с ОВЗ;</a:t>
            </a:r>
          </a:p>
          <a:p>
            <a:pPr marL="0" indent="360363">
              <a:buNone/>
            </a:pPr>
            <a:r>
              <a:rPr lang="ru-RU" sz="1900" dirty="0" smtClean="0"/>
              <a:t>- поиск и включение в работу технопарка новых резидентов, ориентированных на социализацию и раннюю профориентацию детей с  ОВЗ;</a:t>
            </a:r>
          </a:p>
          <a:p>
            <a:pPr marL="0" indent="360363">
              <a:buNone/>
            </a:pPr>
            <a:r>
              <a:rPr lang="ru-RU" sz="1900" dirty="0" smtClean="0"/>
              <a:t>- создание условий для обучения и </a:t>
            </a:r>
            <a:r>
              <a:rPr lang="ru-RU" sz="1900" dirty="0" err="1" smtClean="0"/>
              <a:t>взаимообучения</a:t>
            </a:r>
            <a:r>
              <a:rPr lang="ru-RU" sz="1900" dirty="0" smtClean="0"/>
              <a:t> педагогов, работающих с детьми с ОВЗ, освоения ими новых образовательных технологий.</a:t>
            </a:r>
            <a:endParaRPr lang="ru-RU" sz="1900" dirty="0"/>
          </a:p>
        </p:txBody>
      </p:sp>
    </p:spTree>
    <p:extLst>
      <p:ext uri="{BB962C8B-B14F-4D97-AF65-F5344CB8AC3E}">
        <p14:creationId xmlns:p14="http://schemas.microsoft.com/office/powerpoint/2010/main" val="562397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ea typeface="Times New Roman"/>
              </a:rPr>
              <a:t>Структура управления технопарком</a:t>
            </a:r>
            <a:endParaRPr lang="ru-RU" sz="2800" b="1" dirty="0"/>
          </a:p>
        </p:txBody>
      </p:sp>
      <p:pic>
        <p:nvPicPr>
          <p:cNvPr id="3284" name="Picture 21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980728"/>
            <a:ext cx="6840760" cy="5981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3" name="Схема 22"/>
          <p:cNvGraphicFramePr/>
          <p:nvPr>
            <p:extLst>
              <p:ext uri="{D42A27DB-BD31-4B8C-83A1-F6EECF244321}">
                <p14:modId xmlns:p14="http://schemas.microsoft.com/office/powerpoint/2010/main" val="2885559277"/>
              </p:ext>
            </p:extLst>
          </p:nvPr>
        </p:nvGraphicFramePr>
        <p:xfrm>
          <a:off x="5076056" y="1268760"/>
          <a:ext cx="3960440" cy="47525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925253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ea typeface="Times New Roman"/>
              </a:rPr>
              <a:t>Резиденты образовательного технопарка</a:t>
            </a: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363272" cy="4781128"/>
          </a:xfrm>
        </p:spPr>
        <p:txBody>
          <a:bodyPr>
            <a:normAutofit fontScale="55000" lnSpcReduction="20000"/>
          </a:bodyPr>
          <a:lstStyle/>
          <a:p>
            <a:pPr lvl="0"/>
            <a:r>
              <a:rPr lang="ru-RU" sz="3600" dirty="0"/>
              <a:t>Управление образованием Ашинского муниципального района</a:t>
            </a:r>
          </a:p>
          <a:p>
            <a:pPr lvl="0"/>
            <a:r>
              <a:rPr lang="ru-RU" sz="3600" dirty="0"/>
              <a:t>Администрация Ашинского муниципального района</a:t>
            </a:r>
          </a:p>
          <a:p>
            <a:pPr lvl="0"/>
            <a:r>
              <a:rPr lang="ru-RU" sz="3600" dirty="0"/>
              <a:t>Межшкольный методический центр УО АМР</a:t>
            </a:r>
          </a:p>
          <a:p>
            <a:pPr lvl="0"/>
            <a:r>
              <a:rPr lang="ru-RU" sz="3600" dirty="0"/>
              <a:t>МКОУ СОШ № 9 г. Аши</a:t>
            </a:r>
          </a:p>
          <a:p>
            <a:pPr lvl="0"/>
            <a:r>
              <a:rPr lang="ru-RU" sz="3600" dirty="0"/>
              <a:t>МКУ ДО «СЮТ» </a:t>
            </a:r>
            <a:r>
              <a:rPr lang="ru-RU" sz="3600" dirty="0" err="1"/>
              <a:t>г.Аши</a:t>
            </a:r>
            <a:r>
              <a:rPr lang="ru-RU" sz="3600" dirty="0"/>
              <a:t> </a:t>
            </a:r>
          </a:p>
          <a:p>
            <a:pPr lvl="0"/>
            <a:r>
              <a:rPr lang="ru-RU" sz="3600" dirty="0"/>
              <a:t>МКУ ДО «ДЮЦ» </a:t>
            </a:r>
            <a:r>
              <a:rPr lang="ru-RU" sz="3600" dirty="0" err="1"/>
              <a:t>г.Аши</a:t>
            </a:r>
            <a:endParaRPr lang="ru-RU" sz="3600" dirty="0"/>
          </a:p>
          <a:p>
            <a:pPr lvl="0"/>
            <a:r>
              <a:rPr lang="ru-RU" sz="3600" dirty="0"/>
              <a:t>РМО педагогов – психологов</a:t>
            </a:r>
          </a:p>
          <a:p>
            <a:pPr lvl="0"/>
            <a:r>
              <a:rPr lang="ru-RU" sz="3600" dirty="0"/>
              <a:t>МКОУ «СОШ №7»    г. Аши</a:t>
            </a:r>
          </a:p>
          <a:p>
            <a:pPr lvl="0"/>
            <a:r>
              <a:rPr lang="ru-RU" sz="3600" dirty="0"/>
              <a:t>МК ДОУ №17 г. Аши </a:t>
            </a:r>
          </a:p>
          <a:p>
            <a:pPr lvl="0"/>
            <a:r>
              <a:rPr lang="ru-RU" sz="3600" dirty="0"/>
              <a:t>МБУ «КЦСОН» УСЗН АМР</a:t>
            </a:r>
          </a:p>
          <a:p>
            <a:pPr lvl="0"/>
            <a:r>
              <a:rPr lang="ru-RU" sz="3600" dirty="0"/>
              <a:t>МКУСО "Центр помощи детям г. Сим"</a:t>
            </a:r>
          </a:p>
          <a:p>
            <a:pPr lvl="0"/>
            <a:r>
              <a:rPr lang="ru-RU" sz="3600" dirty="0"/>
              <a:t>МКУСО "Центр помощи детям г. Миньяр</a:t>
            </a:r>
            <a:r>
              <a:rPr lang="ru-RU" sz="3600" dirty="0" smtClean="0"/>
              <a:t>»</a:t>
            </a:r>
          </a:p>
          <a:p>
            <a:pPr lvl="0"/>
            <a:r>
              <a:rPr lang="ru-RU" sz="3600" dirty="0" smtClean="0"/>
              <a:t>Клуб экстремального вождения «ДЖИП»</a:t>
            </a:r>
          </a:p>
          <a:p>
            <a:pPr lvl="0"/>
            <a:r>
              <a:rPr lang="ru-RU" sz="3600" dirty="0" smtClean="0"/>
              <a:t>Автоклуб «Кобра»</a:t>
            </a:r>
          </a:p>
          <a:p>
            <a:pPr lvl="0"/>
            <a:r>
              <a:rPr lang="ru-RU" sz="3600" dirty="0" smtClean="0"/>
              <a:t>Агентство «Праздник»</a:t>
            </a:r>
            <a:endParaRPr lang="ru-RU" sz="3600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52502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3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Autofit/>
          </a:bodyPr>
          <a:lstStyle/>
          <a:p>
            <a:pPr>
              <a:spcAft>
                <a:spcPts val="0"/>
              </a:spcAft>
            </a:pPr>
            <a:r>
              <a:rPr lang="ru-RU" sz="2800" b="1" dirty="0" smtClean="0">
                <a:ea typeface="Times New Roman"/>
              </a:rPr>
              <a:t>Виды деятельности, осуществляемые образовательным технопарком</a:t>
            </a:r>
            <a:endParaRPr lang="ru-RU" sz="2800" b="1" dirty="0">
              <a:ea typeface="Times New Roman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528" y="836712"/>
            <a:ext cx="7355160" cy="4857403"/>
          </a:xfrm>
        </p:spPr>
        <p:txBody>
          <a:bodyPr>
            <a:noAutofit/>
          </a:bodyPr>
          <a:lstStyle/>
          <a:p>
            <a:pPr algn="just" hangingPunct="0">
              <a:spcBef>
                <a:spcPts val="0"/>
              </a:spcBef>
              <a:buNone/>
            </a:pPr>
            <a:r>
              <a:rPr lang="ru-RU" sz="3600" b="1" i="1" kern="1400" dirty="0" smtClean="0">
                <a:solidFill>
                  <a:srgbClr val="008000"/>
                </a:solidFill>
                <a:ea typeface="Times New Roman"/>
                <a:cs typeface="Times New Roman"/>
              </a:rPr>
              <a:t>Р</a:t>
            </a:r>
            <a:r>
              <a:rPr lang="ru-RU" sz="2800" b="1" i="1" kern="1400" dirty="0" smtClean="0">
                <a:solidFill>
                  <a:srgbClr val="008000"/>
                </a:solidFill>
                <a:ea typeface="Times New Roman"/>
                <a:cs typeface="Times New Roman"/>
              </a:rPr>
              <a:t>азвитие</a:t>
            </a:r>
            <a:r>
              <a:rPr lang="ru-RU" sz="2000" b="1" i="1" kern="1400" dirty="0" smtClean="0">
                <a:solidFill>
                  <a:srgbClr val="008000"/>
                </a:solidFill>
                <a:ea typeface="Times New Roman"/>
                <a:cs typeface="Times New Roman"/>
              </a:rPr>
              <a:t> </a:t>
            </a:r>
            <a:r>
              <a:rPr lang="ru-RU" sz="2000" b="1" kern="1400" dirty="0" smtClean="0">
                <a:solidFill>
                  <a:srgbClr val="000000"/>
                </a:solidFill>
                <a:ea typeface="Times New Roman"/>
                <a:cs typeface="Times New Roman"/>
              </a:rPr>
              <a:t>– </a:t>
            </a:r>
            <a:r>
              <a:rPr lang="ru-RU" sz="1800" b="1" kern="1400" dirty="0" smtClean="0">
                <a:solidFill>
                  <a:srgbClr val="000000"/>
                </a:solidFill>
                <a:ea typeface="Times New Roman"/>
                <a:cs typeface="Times New Roman"/>
              </a:rPr>
              <a:t>непосредственное погружение детей в коррекционно-развивающую среду. Тактильное взаимодействие с </a:t>
            </a:r>
            <a:r>
              <a:rPr lang="ru-RU" sz="1800" b="1" kern="1400" dirty="0" err="1" smtClean="0">
                <a:solidFill>
                  <a:srgbClr val="000000"/>
                </a:solidFill>
                <a:ea typeface="Times New Roman"/>
                <a:cs typeface="Times New Roman"/>
              </a:rPr>
              <a:t>бизибордами</a:t>
            </a:r>
            <a:r>
              <a:rPr lang="ru-RU" sz="1800" b="1" kern="1400" dirty="0" smtClean="0">
                <a:solidFill>
                  <a:srgbClr val="000000"/>
                </a:solidFill>
                <a:ea typeface="Times New Roman"/>
                <a:cs typeface="Times New Roman"/>
              </a:rPr>
              <a:t>, сенсорными досками, работа с развивающими играми, игрушками. </a:t>
            </a:r>
            <a:endParaRPr lang="ru-RU" sz="1200" b="1" dirty="0" smtClean="0">
              <a:latin typeface="Calibri"/>
              <a:ea typeface="Times New Roman"/>
              <a:cs typeface="Times New Roman"/>
            </a:endParaRPr>
          </a:p>
          <a:p>
            <a:pPr marL="0" indent="376238">
              <a:spcBef>
                <a:spcPts val="0"/>
              </a:spcBef>
              <a:buNone/>
            </a:pPr>
            <a:endParaRPr lang="ru-RU" sz="2400" b="1" dirty="0" smtClean="0"/>
          </a:p>
          <a:p>
            <a:pPr>
              <a:spcBef>
                <a:spcPts val="0"/>
              </a:spcBef>
              <a:buNone/>
            </a:pPr>
            <a:endParaRPr lang="ru-RU" sz="1800" b="1" dirty="0"/>
          </a:p>
        </p:txBody>
      </p:sp>
      <p:pic>
        <p:nvPicPr>
          <p:cNvPr id="4" name="Рисунок 3" descr="13693062540"/>
          <p:cNvPicPr/>
          <p:nvPr/>
        </p:nvPicPr>
        <p:blipFill>
          <a:blip r:embed="rId4" cstate="print"/>
          <a:srcRect t="3616" b="7820"/>
          <a:stretch>
            <a:fillRect/>
          </a:stretch>
        </p:blipFill>
        <p:spPr bwMode="auto">
          <a:xfrm>
            <a:off x="7668344" y="1124744"/>
            <a:ext cx="1331640" cy="1058235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469812" y="2182979"/>
            <a:ext cx="8229600" cy="49492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Коррекционно-развивающая среда</a:t>
            </a:r>
            <a:endParaRPr kumimoji="0" lang="ru-RU" sz="2400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9" name="Picture 2" descr="Y:\1.2 Фото_ММЦ_74214\г.Аша\школы района\инклюзивное образование\DSCN6514.JPG"/>
          <p:cNvPicPr>
            <a:picLocks noChangeAspect="1" noChangeArrowheads="1"/>
          </p:cNvPicPr>
          <p:nvPr/>
        </p:nvPicPr>
        <p:blipFill>
          <a:blip r:embed="rId5" cstate="print"/>
          <a:srcRect l="7615" t="22463" r="16156"/>
          <a:stretch>
            <a:fillRect/>
          </a:stretch>
        </p:blipFill>
        <p:spPr bwMode="auto">
          <a:xfrm>
            <a:off x="395536" y="2658048"/>
            <a:ext cx="2664296" cy="36127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3" descr="Y:\1.2 Фото_ММЦ_74214\г.Аша\школы района\инклюзивное образование\DSCN6522.JPG"/>
          <p:cNvPicPr>
            <a:picLocks noChangeAspect="1" noChangeArrowheads="1"/>
          </p:cNvPicPr>
          <p:nvPr/>
        </p:nvPicPr>
        <p:blipFill>
          <a:blip r:embed="rId6" cstate="print"/>
          <a:srcRect l="19210" t="6175" r="9440" b="9427"/>
          <a:stretch>
            <a:fillRect/>
          </a:stretch>
        </p:blipFill>
        <p:spPr bwMode="auto">
          <a:xfrm>
            <a:off x="6300192" y="2710509"/>
            <a:ext cx="2566484" cy="35913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2" descr="Y:\1.2 Фото_ММЦ_74214\г.Аша\школы района\инклюзивное образование\DSCN6525.JPG"/>
          <p:cNvPicPr>
            <a:picLocks noChangeAspect="1" noChangeArrowheads="1"/>
          </p:cNvPicPr>
          <p:nvPr/>
        </p:nvPicPr>
        <p:blipFill>
          <a:blip r:embed="rId7" cstate="print"/>
          <a:srcRect l="8319" t="2773" r="7451" b="20982"/>
          <a:stretch>
            <a:fillRect/>
          </a:stretch>
        </p:blipFill>
        <p:spPr bwMode="auto">
          <a:xfrm>
            <a:off x="2915815" y="4293096"/>
            <a:ext cx="3605637" cy="244827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Autofit/>
          </a:bodyPr>
          <a:lstStyle/>
          <a:p>
            <a:pPr>
              <a:spcAft>
                <a:spcPts val="0"/>
              </a:spcAft>
            </a:pPr>
            <a:r>
              <a:rPr lang="ru-RU" sz="2800" b="1" dirty="0" smtClean="0">
                <a:ea typeface="Times New Roman"/>
              </a:rPr>
              <a:t>Виды деятельности, осуществляемые образовательным технопарком</a:t>
            </a:r>
            <a:endParaRPr lang="ru-RU" sz="2800" b="1" dirty="0">
              <a:ea typeface="Times New Roman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528" y="836712"/>
            <a:ext cx="7355160" cy="4857403"/>
          </a:xfrm>
        </p:spPr>
        <p:txBody>
          <a:bodyPr>
            <a:noAutofit/>
          </a:bodyPr>
          <a:lstStyle/>
          <a:p>
            <a:pPr algn="just" hangingPunct="0">
              <a:spcBef>
                <a:spcPts val="0"/>
              </a:spcBef>
              <a:buNone/>
            </a:pPr>
            <a:r>
              <a:rPr lang="ru-RU" b="1" i="1" kern="1400" dirty="0" smtClean="0">
                <a:solidFill>
                  <a:srgbClr val="0000FF"/>
                </a:solidFill>
                <a:ea typeface="Times New Roman"/>
                <a:cs typeface="Times New Roman"/>
              </a:rPr>
              <a:t>О</a:t>
            </a:r>
            <a:r>
              <a:rPr lang="ru-RU" sz="2800" b="1" i="1" kern="1400" dirty="0" smtClean="0">
                <a:solidFill>
                  <a:srgbClr val="0000FF"/>
                </a:solidFill>
                <a:ea typeface="Times New Roman"/>
                <a:cs typeface="Times New Roman"/>
              </a:rPr>
              <a:t>бразование </a:t>
            </a:r>
            <a:r>
              <a:rPr lang="ru-RU" sz="2000" b="1" kern="1400" dirty="0" smtClean="0">
                <a:solidFill>
                  <a:srgbClr val="000000"/>
                </a:solidFill>
                <a:ea typeface="Times New Roman"/>
                <a:cs typeface="Times New Roman"/>
              </a:rPr>
              <a:t>– </a:t>
            </a:r>
            <a:r>
              <a:rPr lang="ru-RU" sz="1800" b="1" kern="1400" dirty="0" smtClean="0">
                <a:solidFill>
                  <a:srgbClr val="000000"/>
                </a:solidFill>
                <a:ea typeface="Times New Roman"/>
                <a:cs typeface="Times New Roman"/>
              </a:rPr>
              <a:t>разработка  и реализация адаптированных образовательных программ, изучение и внедрение передового опыта в образовании детей с ОВЗ. Привлечение детей к работе в объединениях дополнительного образования. </a:t>
            </a:r>
            <a:endParaRPr lang="ru-RU" sz="1200" b="1" dirty="0" smtClean="0">
              <a:latin typeface="Calibri"/>
              <a:ea typeface="Times New Roman"/>
              <a:cs typeface="Times New Roman"/>
            </a:endParaRPr>
          </a:p>
          <a:p>
            <a:pPr marL="0" indent="376238">
              <a:spcBef>
                <a:spcPts val="0"/>
              </a:spcBef>
              <a:buNone/>
            </a:pPr>
            <a:endParaRPr lang="ru-RU" sz="2400" b="1" dirty="0" smtClean="0"/>
          </a:p>
          <a:p>
            <a:pPr>
              <a:spcBef>
                <a:spcPts val="0"/>
              </a:spcBef>
              <a:buNone/>
            </a:pPr>
            <a:endParaRPr lang="ru-RU" sz="1800" b="1" dirty="0"/>
          </a:p>
        </p:txBody>
      </p:sp>
      <p:pic>
        <p:nvPicPr>
          <p:cNvPr id="5" name="Рисунок 4" descr="1"/>
          <p:cNvPicPr/>
          <p:nvPr/>
        </p:nvPicPr>
        <p:blipFill>
          <a:blip r:embed="rId3" cstate="print">
            <a:lum bright="12000"/>
          </a:blip>
          <a:srcRect/>
          <a:stretch>
            <a:fillRect/>
          </a:stretch>
        </p:blipFill>
        <p:spPr bwMode="auto">
          <a:xfrm>
            <a:off x="7668344" y="1124744"/>
            <a:ext cx="1331640" cy="864096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9" name="Picture 4" descr="http://sch5asha.educhel.ru/uploads/5000/20569/section/330161/.thumbs/201x201/image4l4sy3o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9992" y="2303223"/>
            <a:ext cx="4084209" cy="4084209"/>
          </a:xfrm>
          <a:prstGeom prst="rect">
            <a:avLst/>
          </a:prstGeom>
          <a:noFill/>
        </p:spPr>
      </p:pic>
      <p:pic>
        <p:nvPicPr>
          <p:cNvPr id="10" name="Picture 6" descr="http://sch5asha.educhel.ru/uploads/5000/20569/section/330161/.thumbs/201x201/image1b02rvrd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49593" y="4875264"/>
            <a:ext cx="1872208" cy="1872208"/>
          </a:xfrm>
          <a:prstGeom prst="rect">
            <a:avLst/>
          </a:prstGeom>
          <a:noFill/>
        </p:spPr>
      </p:pic>
      <p:pic>
        <p:nvPicPr>
          <p:cNvPr id="11" name="Picture 2" descr="http://sch5asha.educhel.ru/uploads/5000/20569/section/331276/03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71600" y="2312129"/>
            <a:ext cx="3072342" cy="230425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27296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Autofit/>
          </a:bodyPr>
          <a:lstStyle/>
          <a:p>
            <a:pPr>
              <a:spcAft>
                <a:spcPts val="0"/>
              </a:spcAft>
            </a:pPr>
            <a:r>
              <a:rPr lang="ru-RU" sz="2800" b="1" dirty="0" smtClean="0">
                <a:ea typeface="Times New Roman"/>
              </a:rPr>
              <a:t>Виды деятельности, осуществляемые образовательным технопарком</a:t>
            </a:r>
            <a:endParaRPr lang="ru-RU" sz="2800" b="1" dirty="0">
              <a:ea typeface="Times New Roman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528" y="836712"/>
            <a:ext cx="7355160" cy="4857403"/>
          </a:xfrm>
        </p:spPr>
        <p:txBody>
          <a:bodyPr>
            <a:noAutofit/>
          </a:bodyPr>
          <a:lstStyle/>
          <a:p>
            <a:pPr algn="just" hangingPunct="0">
              <a:spcBef>
                <a:spcPts val="0"/>
              </a:spcBef>
              <a:buNone/>
            </a:pPr>
            <a:r>
              <a:rPr lang="ru-RU" sz="3600" b="1" i="1" kern="1400" dirty="0" smtClean="0">
                <a:ln w="0">
                  <a:solidFill>
                    <a:prstClr val="black"/>
                  </a:solidFill>
                </a:ln>
                <a:noFill/>
                <a:ea typeface="Times New Roman"/>
                <a:cs typeface="Times New Roman"/>
              </a:rPr>
              <a:t>С</a:t>
            </a:r>
            <a:r>
              <a:rPr lang="ru-RU" sz="2800" b="1" i="1" kern="1400" dirty="0" smtClean="0">
                <a:ln w="0">
                  <a:solidFill>
                    <a:prstClr val="black"/>
                  </a:solidFill>
                </a:ln>
                <a:noFill/>
                <a:ea typeface="Times New Roman"/>
                <a:cs typeface="Times New Roman"/>
              </a:rPr>
              <a:t>отрудничество</a:t>
            </a:r>
            <a:r>
              <a:rPr lang="ru-RU" sz="2000" b="1" i="1" kern="1400" dirty="0" smtClean="0">
                <a:ln w="0">
                  <a:solidFill>
                    <a:prstClr val="black"/>
                  </a:solidFill>
                </a:ln>
                <a:noFill/>
                <a:ea typeface="Times New Roman"/>
                <a:cs typeface="Times New Roman"/>
              </a:rPr>
              <a:t> </a:t>
            </a:r>
            <a:r>
              <a:rPr lang="ru-RU" sz="1800" b="1" kern="1400" dirty="0" smtClean="0">
                <a:solidFill>
                  <a:srgbClr val="000000"/>
                </a:solidFill>
                <a:ea typeface="Times New Roman"/>
                <a:cs typeface="Times New Roman"/>
              </a:rPr>
              <a:t>– выстраивание системы социальных проб: включение обучающихся во взаимодействие с резидентами технопарка, а также работа детей с ОВЗ в составе смешанных групп дополнительного образования, совместных мероприятиях и другое. </a:t>
            </a:r>
            <a:endParaRPr lang="ru-RU" sz="1200" b="1" dirty="0" smtClean="0">
              <a:latin typeface="Calibri"/>
              <a:ea typeface="Times New Roman"/>
              <a:cs typeface="Times New Roman"/>
            </a:endParaRPr>
          </a:p>
          <a:p>
            <a:pPr marL="0" indent="376238">
              <a:spcBef>
                <a:spcPts val="0"/>
              </a:spcBef>
              <a:buNone/>
            </a:pPr>
            <a:endParaRPr lang="ru-RU" sz="2400" b="1" dirty="0" smtClean="0"/>
          </a:p>
          <a:p>
            <a:pPr>
              <a:spcBef>
                <a:spcPts val="0"/>
              </a:spcBef>
              <a:buNone/>
            </a:pPr>
            <a:endParaRPr lang="ru-RU" sz="1800" b="1" dirty="0"/>
          </a:p>
        </p:txBody>
      </p:sp>
      <p:pic>
        <p:nvPicPr>
          <p:cNvPr id="6" name="Рисунок 5" descr="Сотрудничество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62545" y="1196752"/>
            <a:ext cx="1331640" cy="936104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sp>
        <p:nvSpPr>
          <p:cNvPr id="10" name="Скругленный прямоугольник 9"/>
          <p:cNvSpPr/>
          <p:nvPr/>
        </p:nvSpPr>
        <p:spPr>
          <a:xfrm>
            <a:off x="347991" y="2564903"/>
            <a:ext cx="2323205" cy="1445477"/>
          </a:xfrm>
          <a:prstGeom prst="roundRect">
            <a:avLst>
              <a:gd name="adj" fmla="val 10000"/>
            </a:avLst>
          </a:prstGeom>
          <a:blipFill rotWithShape="0">
            <a:blip r:embed="rId4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1" name="Скругленный прямоугольник 10"/>
          <p:cNvSpPr/>
          <p:nvPr/>
        </p:nvSpPr>
        <p:spPr>
          <a:xfrm>
            <a:off x="1247783" y="3789040"/>
            <a:ext cx="2366409" cy="1435366"/>
          </a:xfrm>
          <a:prstGeom prst="roundRect">
            <a:avLst>
              <a:gd name="adj" fmla="val 10000"/>
            </a:avLst>
          </a:prstGeom>
          <a:blipFill rotWithShape="0">
            <a:blip r:embed="rId5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12" name="Picture 12" descr="Y:\1.2 Фото_ММЦ_74214\ФОРУМ\техническое творчество - 20.05.2016\SAM_1731.JPG"/>
          <p:cNvPicPr>
            <a:picLocks noChangeAspect="1" noChangeArrowheads="1"/>
          </p:cNvPicPr>
          <p:nvPr/>
        </p:nvPicPr>
        <p:blipFill>
          <a:blip r:embed="rId6" cstate="screen">
            <a:lum bright="10000"/>
          </a:blip>
          <a:srcRect/>
          <a:stretch>
            <a:fillRect/>
          </a:stretch>
        </p:blipFill>
        <p:spPr bwMode="auto">
          <a:xfrm>
            <a:off x="5924998" y="2348880"/>
            <a:ext cx="2503367" cy="18775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Picture 2" descr="https://i.mycdn.me/image?t=0&amp;bid=838091124399&amp;id=838091124399&amp;plc=WEB&amp;tkn=*vrR27M-yxaqQmomXGmQCvbrBs74"/>
          <p:cNvPicPr>
            <a:picLocks noChangeAspect="1" noChangeArrowheads="1"/>
          </p:cNvPicPr>
          <p:nvPr/>
        </p:nvPicPr>
        <p:blipFill>
          <a:blip r:embed="rId7" cstate="print">
            <a:lum bright="20000" contrast="20000"/>
          </a:blip>
          <a:srcRect/>
          <a:stretch>
            <a:fillRect/>
          </a:stretch>
        </p:blipFill>
        <p:spPr bwMode="auto">
          <a:xfrm>
            <a:off x="4990056" y="4426801"/>
            <a:ext cx="3998468" cy="224913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7" name="Скругленный прямоугольник 16"/>
          <p:cNvSpPr/>
          <p:nvPr/>
        </p:nvSpPr>
        <p:spPr>
          <a:xfrm>
            <a:off x="2351953" y="4979456"/>
            <a:ext cx="2304256" cy="1512168"/>
          </a:xfrm>
          <a:prstGeom prst="roundRect">
            <a:avLst>
              <a:gd name="adj" fmla="val 10000"/>
            </a:avLst>
          </a:prstGeom>
          <a:blipFill rotWithShape="0">
            <a:blip r:embed="rId8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1026" name="Picture 2" descr="C:\Users\Lenovo1\Desktop\p1_dsc01401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2000" y="2476500"/>
            <a:ext cx="2045173" cy="1533880"/>
          </a:xfrm>
          <a:prstGeom prst="round2DiagRect">
            <a:avLst>
              <a:gd name="adj1" fmla="val 16667"/>
              <a:gd name="adj2" fmla="val 0"/>
            </a:avLst>
          </a:prstGeom>
          <a:ln w="254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7296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Autofit/>
          </a:bodyPr>
          <a:lstStyle/>
          <a:p>
            <a:pPr>
              <a:spcAft>
                <a:spcPts val="0"/>
              </a:spcAft>
            </a:pPr>
            <a:r>
              <a:rPr lang="ru-RU" sz="2800" b="1" dirty="0" smtClean="0">
                <a:ea typeface="Times New Roman"/>
              </a:rPr>
              <a:t>Виды деятельности, осуществляемые образовательным технопарком</a:t>
            </a:r>
            <a:endParaRPr lang="ru-RU" sz="2800" b="1" dirty="0">
              <a:ea typeface="Times New Roman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528" y="836712"/>
            <a:ext cx="7355160" cy="4857403"/>
          </a:xfrm>
        </p:spPr>
        <p:txBody>
          <a:bodyPr>
            <a:noAutofit/>
          </a:bodyPr>
          <a:lstStyle/>
          <a:p>
            <a:pPr algn="just" hangingPunct="0">
              <a:spcBef>
                <a:spcPts val="0"/>
              </a:spcBef>
              <a:buNone/>
            </a:pPr>
            <a:r>
              <a:rPr lang="ru-RU" sz="3600" b="1" i="1" kern="1400" dirty="0" smtClean="0">
                <a:solidFill>
                  <a:srgbClr val="FF6600"/>
                </a:solidFill>
                <a:ea typeface="Times New Roman"/>
                <a:cs typeface="Times New Roman"/>
              </a:rPr>
              <a:t>Т</a:t>
            </a:r>
            <a:r>
              <a:rPr lang="ru-RU" sz="2800" b="1" i="1" kern="1400" dirty="0" smtClean="0">
                <a:solidFill>
                  <a:srgbClr val="FF6600"/>
                </a:solidFill>
                <a:ea typeface="Times New Roman"/>
                <a:cs typeface="Times New Roman"/>
              </a:rPr>
              <a:t>ехнологии</a:t>
            </a:r>
            <a:r>
              <a:rPr lang="ru-RU" sz="2000" b="1" i="1" kern="1400" dirty="0" smtClean="0">
                <a:solidFill>
                  <a:srgbClr val="000000"/>
                </a:solidFill>
                <a:ea typeface="Times New Roman"/>
                <a:cs typeface="Times New Roman"/>
              </a:rPr>
              <a:t> </a:t>
            </a:r>
            <a:r>
              <a:rPr lang="ru-RU" sz="2000" b="1" kern="1400" dirty="0" smtClean="0">
                <a:solidFill>
                  <a:srgbClr val="000000"/>
                </a:solidFill>
                <a:ea typeface="Times New Roman"/>
                <a:cs typeface="Times New Roman"/>
              </a:rPr>
              <a:t>– </a:t>
            </a:r>
            <a:r>
              <a:rPr lang="ru-RU" sz="1800" b="1" kern="1400" dirty="0" smtClean="0">
                <a:solidFill>
                  <a:srgbClr val="000000"/>
                </a:solidFill>
                <a:ea typeface="Times New Roman"/>
                <a:cs typeface="Times New Roman"/>
              </a:rPr>
              <a:t>внедрение новейших педагогических технологий (в т.ч. основанных на использовании ИКТ), включение обучающихся в раннюю </a:t>
            </a:r>
            <a:r>
              <a:rPr lang="ru-RU" sz="1800" b="1" kern="1400" dirty="0" err="1" smtClean="0">
                <a:solidFill>
                  <a:srgbClr val="000000"/>
                </a:solidFill>
                <a:ea typeface="Times New Roman"/>
                <a:cs typeface="Times New Roman"/>
              </a:rPr>
              <a:t>предпрофессиональную</a:t>
            </a:r>
            <a:r>
              <a:rPr lang="ru-RU" sz="1800" b="1" kern="1400" dirty="0" smtClean="0">
                <a:solidFill>
                  <a:srgbClr val="000000"/>
                </a:solidFill>
                <a:ea typeface="Times New Roman"/>
                <a:cs typeface="Times New Roman"/>
              </a:rPr>
              <a:t> подготовку. </a:t>
            </a:r>
            <a:endParaRPr lang="ru-RU" sz="1200" b="1" dirty="0" smtClean="0">
              <a:latin typeface="Calibri"/>
              <a:ea typeface="Times New Roman"/>
              <a:cs typeface="Times New Roman"/>
            </a:endParaRPr>
          </a:p>
          <a:p>
            <a:pPr marL="0" indent="376238">
              <a:spcBef>
                <a:spcPts val="0"/>
              </a:spcBef>
              <a:buNone/>
            </a:pPr>
            <a:endParaRPr lang="ru-RU" sz="2400" b="1" dirty="0" smtClean="0"/>
          </a:p>
          <a:p>
            <a:pPr>
              <a:spcBef>
                <a:spcPts val="0"/>
              </a:spcBef>
              <a:buNone/>
            </a:pPr>
            <a:endParaRPr lang="ru-RU" sz="1800" b="1" dirty="0"/>
          </a:p>
        </p:txBody>
      </p:sp>
      <p:pic>
        <p:nvPicPr>
          <p:cNvPr id="7" name="Рисунок 6" descr="3-84308_1_6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75222" y="1146357"/>
            <a:ext cx="1259632" cy="980728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8" name="Picture 4" descr="http://sch5asha.educhel.ru/uploads/5000/20569/section/330161/.thumbs/201x201/img_391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52361" y="2452660"/>
            <a:ext cx="3389170" cy="338917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0" name="Picture 2" descr="C:\Users\Lenovo1\Desktop\img_391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231" y="2421478"/>
            <a:ext cx="3451535" cy="345153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Lenovo1\Desktop\0012-010-Programma-po-tekhnologii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4545124"/>
            <a:ext cx="2784310" cy="208823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7296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основная МОЯ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574</TotalTime>
  <Words>2528</Words>
  <Application>Microsoft Office PowerPoint</Application>
  <PresentationFormat>Экран (4:3)</PresentationFormat>
  <Paragraphs>127</Paragraphs>
  <Slides>15</Slides>
  <Notes>11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Образовательный технопарк  «РОСТ: развитие, образование, сотрудничество, технологии»  как условие социализации детей с ограниченными возможностями здоровья</vt:lpstr>
      <vt:lpstr>Презентация PowerPoint</vt:lpstr>
      <vt:lpstr>Цели и задачи деятельности  образовательного технопарка</vt:lpstr>
      <vt:lpstr>Структура управления технопарком</vt:lpstr>
      <vt:lpstr>Резиденты образовательного технопарка</vt:lpstr>
      <vt:lpstr>Виды деятельности, осуществляемые образовательным технопарком</vt:lpstr>
      <vt:lpstr>Виды деятельности, осуществляемые образовательным технопарком</vt:lpstr>
      <vt:lpstr>Виды деятельности, осуществляемые образовательным технопарком</vt:lpstr>
      <vt:lpstr>Виды деятельности, осуществляемые образовательным технопарком</vt:lpstr>
      <vt:lpstr>Образовательные программы:</vt:lpstr>
      <vt:lpstr>Ожидаемые результаты по основным показателям деятельности образовательного технопарка</vt:lpstr>
      <vt:lpstr>Промежуточные результаты</vt:lpstr>
      <vt:lpstr>Промежуточные результаты</vt:lpstr>
      <vt:lpstr>У нас в планах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Татьяна</dc:creator>
  <cp:lastModifiedBy>1047831</cp:lastModifiedBy>
  <cp:revision>57</cp:revision>
  <dcterms:created xsi:type="dcterms:W3CDTF">2016-11-25T03:14:50Z</dcterms:created>
  <dcterms:modified xsi:type="dcterms:W3CDTF">2016-12-26T20:39:17Z</dcterms:modified>
</cp:coreProperties>
</file>