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A7985-42A2-4920-B805-B1BF6955FAC7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76D72AE5-099F-4640-874F-54ABA9ED90B6}">
      <dgm:prSet phldrT="[Текст]" custT="1"/>
      <dgm:spPr>
        <a:solidFill>
          <a:schemeClr val="tx2">
            <a:lumMod val="60000"/>
            <a:lumOff val="40000"/>
            <a:alpha val="45000"/>
          </a:schemeClr>
        </a:solidFill>
      </dgm:spPr>
      <dgm:t>
        <a:bodyPr/>
        <a:lstStyle/>
        <a:p>
          <a:pPr algn="ctr"/>
          <a:r>
            <a:rPr lang="ru-RU" sz="2200" b="1" u="sng" dirty="0"/>
            <a:t>Направления РДШ</a:t>
          </a:r>
        </a:p>
        <a:p>
          <a:pPr algn="l"/>
          <a:r>
            <a:rPr lang="ru-RU" sz="14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dirty="0">
              <a:solidFill>
                <a:schemeClr val="tx1"/>
              </a:solidFill>
            </a:rPr>
            <a:t>Личностное развитие</a:t>
          </a:r>
        </a:p>
        <a:p>
          <a:pPr algn="l"/>
          <a:r>
            <a:rPr lang="ru-RU" sz="14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dirty="0">
              <a:solidFill>
                <a:schemeClr val="tx1"/>
              </a:solidFill>
            </a:rPr>
            <a:t>Гражданская активность</a:t>
          </a:r>
        </a:p>
        <a:p>
          <a:pPr algn="l"/>
          <a:r>
            <a:rPr lang="ru-RU" sz="14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dirty="0" err="1">
              <a:solidFill>
                <a:schemeClr val="tx1"/>
              </a:solidFill>
            </a:rPr>
            <a:t>Военно</a:t>
          </a:r>
          <a:r>
            <a:rPr lang="ru-RU" sz="2000" b="1" dirty="0">
              <a:solidFill>
                <a:schemeClr val="tx1"/>
              </a:solidFill>
            </a:rPr>
            <a:t> – патриотическое направление</a:t>
          </a:r>
        </a:p>
        <a:p>
          <a:pPr algn="l"/>
          <a:r>
            <a:rPr lang="ru-RU" sz="14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dirty="0">
              <a:solidFill>
                <a:schemeClr val="tx1"/>
              </a:solidFill>
            </a:rPr>
            <a:t>Информационно – </a:t>
          </a:r>
          <a:r>
            <a:rPr lang="ru-RU" sz="2000" b="1" dirty="0" err="1">
              <a:solidFill>
                <a:schemeClr val="tx1"/>
              </a:solidFill>
            </a:rPr>
            <a:t>медийное</a:t>
          </a:r>
          <a:r>
            <a:rPr lang="ru-RU" sz="2000" b="1" dirty="0">
              <a:solidFill>
                <a:schemeClr val="tx1"/>
              </a:solidFill>
            </a:rPr>
            <a:t> направление</a:t>
          </a:r>
        </a:p>
      </dgm:t>
    </dgm:pt>
    <dgm:pt modelId="{15FB884E-0F54-4950-A5AF-9435F19D9781}" type="parTrans" cxnId="{C1ADFD8F-19C8-499D-8A47-4F66FE21A197}">
      <dgm:prSet/>
      <dgm:spPr/>
      <dgm:t>
        <a:bodyPr/>
        <a:lstStyle/>
        <a:p>
          <a:endParaRPr lang="ru-RU"/>
        </a:p>
      </dgm:t>
    </dgm:pt>
    <dgm:pt modelId="{8FF1D64C-0D1E-4541-B471-FCED0F900DEF}" type="sibTrans" cxnId="{C1ADFD8F-19C8-499D-8A47-4F66FE21A197}">
      <dgm:prSet/>
      <dgm:spPr/>
      <dgm:t>
        <a:bodyPr/>
        <a:lstStyle/>
        <a:p>
          <a:endParaRPr lang="ru-RU"/>
        </a:p>
      </dgm:t>
    </dgm:pt>
    <dgm:pt modelId="{E5EE3B72-97DC-461E-BA16-5DC1DDB26B1E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algn="l"/>
          <a:r>
            <a:rPr lang="ru-RU" sz="2400" b="1" u="sng" dirty="0"/>
            <a:t>Наши инструменты</a:t>
          </a:r>
        </a:p>
        <a:p>
          <a:pPr algn="l"/>
          <a:r>
            <a:rPr lang="ru-RU" sz="18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1800" b="1" dirty="0">
              <a:solidFill>
                <a:schemeClr val="tx1"/>
              </a:solidFill>
            </a:rPr>
            <a:t>Социальные кейсы</a:t>
          </a:r>
        </a:p>
        <a:p>
          <a:pPr algn="l"/>
          <a:r>
            <a:rPr lang="ru-RU" sz="18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1800" b="1" dirty="0">
              <a:solidFill>
                <a:schemeClr val="tx1"/>
              </a:solidFill>
            </a:rPr>
            <a:t>Социальные пробы</a:t>
          </a:r>
        </a:p>
        <a:p>
          <a:pPr algn="l"/>
          <a:r>
            <a:rPr lang="ru-RU" sz="1800" b="1" dirty="0">
              <a:solidFill>
                <a:schemeClr val="tx1"/>
              </a:solidFill>
              <a:sym typeface="Wingdings"/>
            </a:rPr>
            <a:t> </a:t>
          </a:r>
          <a:r>
            <a:rPr lang="ru-RU" sz="1800" b="1" dirty="0">
              <a:solidFill>
                <a:schemeClr val="tx1"/>
              </a:solidFill>
            </a:rPr>
            <a:t>Социальное проектирование</a:t>
          </a:r>
        </a:p>
        <a:p>
          <a:pPr algn="l"/>
          <a:r>
            <a:rPr lang="ru-RU" sz="1800" b="1" dirty="0">
              <a:solidFill>
                <a:schemeClr val="tx1"/>
              </a:solidFill>
              <a:sym typeface="Wingdings"/>
            </a:rPr>
            <a:t> </a:t>
          </a:r>
          <a:r>
            <a:rPr lang="ru-RU" sz="1800" b="1" dirty="0">
              <a:solidFill>
                <a:schemeClr val="tx1"/>
              </a:solidFill>
            </a:rPr>
            <a:t>Социальные партнеры</a:t>
          </a:r>
        </a:p>
        <a:p>
          <a:pPr algn="l"/>
          <a:endParaRPr lang="ru-RU" sz="2000" dirty="0"/>
        </a:p>
      </dgm:t>
    </dgm:pt>
    <dgm:pt modelId="{5D017127-F883-4B19-8D48-F73C69D15090}" type="parTrans" cxnId="{F3F8BD3B-A34C-4F67-85AA-E927E19FD998}">
      <dgm:prSet/>
      <dgm:spPr/>
      <dgm:t>
        <a:bodyPr/>
        <a:lstStyle/>
        <a:p>
          <a:endParaRPr lang="ru-RU"/>
        </a:p>
      </dgm:t>
    </dgm:pt>
    <dgm:pt modelId="{8812548B-0866-49A1-8543-6497CA91E461}" type="sibTrans" cxnId="{F3F8BD3B-A34C-4F67-85AA-E927E19FD998}">
      <dgm:prSet/>
      <dgm:spPr/>
      <dgm:t>
        <a:bodyPr/>
        <a:lstStyle/>
        <a:p>
          <a:endParaRPr lang="ru-RU"/>
        </a:p>
      </dgm:t>
    </dgm:pt>
    <dgm:pt modelId="{D15234C1-2B09-433C-97E1-9BB9A7ACEA7F}" type="pres">
      <dgm:prSet presAssocID="{16CA7985-42A2-4920-B805-B1BF6955FAC7}" presName="compositeShape" presStyleCnt="0">
        <dgm:presLayoutVars>
          <dgm:chMax val="7"/>
          <dgm:dir/>
          <dgm:resizeHandles val="exact"/>
        </dgm:presLayoutVars>
      </dgm:prSet>
      <dgm:spPr/>
    </dgm:pt>
    <dgm:pt modelId="{72ED302D-FFE5-4E1E-A663-B15B9FD55B71}" type="pres">
      <dgm:prSet presAssocID="{76D72AE5-099F-4640-874F-54ABA9ED90B6}" presName="circ1" presStyleLbl="vennNode1" presStyleIdx="0" presStyleCnt="2"/>
      <dgm:spPr/>
    </dgm:pt>
    <dgm:pt modelId="{6C340A9B-0957-44A7-9648-1DB387B07C7A}" type="pres">
      <dgm:prSet presAssocID="{76D72AE5-099F-4640-874F-54ABA9ED90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CB88CD-F7AE-4A38-B003-E58E335B5BB9}" type="pres">
      <dgm:prSet presAssocID="{E5EE3B72-97DC-461E-BA16-5DC1DDB26B1E}" presName="circ2" presStyleLbl="vennNode1" presStyleIdx="1" presStyleCnt="2" custLinFactNeighborX="3600" custLinFactNeighborY="6948"/>
      <dgm:spPr/>
    </dgm:pt>
    <dgm:pt modelId="{BE627AFB-DE6C-45AA-AF43-5977B5606478}" type="pres">
      <dgm:prSet presAssocID="{E5EE3B72-97DC-461E-BA16-5DC1DDB26B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F8BD3B-A34C-4F67-85AA-E927E19FD998}" srcId="{16CA7985-42A2-4920-B805-B1BF6955FAC7}" destId="{E5EE3B72-97DC-461E-BA16-5DC1DDB26B1E}" srcOrd="1" destOrd="0" parTransId="{5D017127-F883-4B19-8D48-F73C69D15090}" sibTransId="{8812548B-0866-49A1-8543-6497CA91E461}"/>
    <dgm:cxn modelId="{E40D7870-1709-49C3-8087-2655353BD262}" type="presOf" srcId="{E5EE3B72-97DC-461E-BA16-5DC1DDB26B1E}" destId="{0BCB88CD-F7AE-4A38-B003-E58E335B5BB9}" srcOrd="0" destOrd="0" presId="urn:microsoft.com/office/officeart/2005/8/layout/venn1"/>
    <dgm:cxn modelId="{C1ADFD8F-19C8-499D-8A47-4F66FE21A197}" srcId="{16CA7985-42A2-4920-B805-B1BF6955FAC7}" destId="{76D72AE5-099F-4640-874F-54ABA9ED90B6}" srcOrd="0" destOrd="0" parTransId="{15FB884E-0F54-4950-A5AF-9435F19D9781}" sibTransId="{8FF1D64C-0D1E-4541-B471-FCED0F900DEF}"/>
    <dgm:cxn modelId="{896142AD-7B90-46A7-B7CB-8803A91910EF}" type="presOf" srcId="{76D72AE5-099F-4640-874F-54ABA9ED90B6}" destId="{72ED302D-FFE5-4E1E-A663-B15B9FD55B71}" srcOrd="0" destOrd="0" presId="urn:microsoft.com/office/officeart/2005/8/layout/venn1"/>
    <dgm:cxn modelId="{F885EEB9-AF2F-4031-84DA-C53E271A097B}" type="presOf" srcId="{76D72AE5-099F-4640-874F-54ABA9ED90B6}" destId="{6C340A9B-0957-44A7-9648-1DB387B07C7A}" srcOrd="1" destOrd="0" presId="urn:microsoft.com/office/officeart/2005/8/layout/venn1"/>
    <dgm:cxn modelId="{2CB75ACE-5454-4057-9628-F628B1D99FD8}" type="presOf" srcId="{16CA7985-42A2-4920-B805-B1BF6955FAC7}" destId="{D15234C1-2B09-433C-97E1-9BB9A7ACEA7F}" srcOrd="0" destOrd="0" presId="urn:microsoft.com/office/officeart/2005/8/layout/venn1"/>
    <dgm:cxn modelId="{2520E9F6-D760-4A27-AA17-09110EB5972E}" type="presOf" srcId="{E5EE3B72-97DC-461E-BA16-5DC1DDB26B1E}" destId="{BE627AFB-DE6C-45AA-AF43-5977B5606478}" srcOrd="1" destOrd="0" presId="urn:microsoft.com/office/officeart/2005/8/layout/venn1"/>
    <dgm:cxn modelId="{BD8C1094-844F-4669-AA13-576F8C38B5F6}" type="presParOf" srcId="{D15234C1-2B09-433C-97E1-9BB9A7ACEA7F}" destId="{72ED302D-FFE5-4E1E-A663-B15B9FD55B71}" srcOrd="0" destOrd="0" presId="urn:microsoft.com/office/officeart/2005/8/layout/venn1"/>
    <dgm:cxn modelId="{9FCF7843-5846-406D-BDC2-42E38F126D41}" type="presParOf" srcId="{D15234C1-2B09-433C-97E1-9BB9A7ACEA7F}" destId="{6C340A9B-0957-44A7-9648-1DB387B07C7A}" srcOrd="1" destOrd="0" presId="urn:microsoft.com/office/officeart/2005/8/layout/venn1"/>
    <dgm:cxn modelId="{2F9CBA82-C689-4FCA-8FBD-BF7BE5B172BD}" type="presParOf" srcId="{D15234C1-2B09-433C-97E1-9BB9A7ACEA7F}" destId="{0BCB88CD-F7AE-4A38-B003-E58E335B5BB9}" srcOrd="2" destOrd="0" presId="urn:microsoft.com/office/officeart/2005/8/layout/venn1"/>
    <dgm:cxn modelId="{421C9A9D-9523-4CDB-9C83-C12ED6B6A46E}" type="presParOf" srcId="{D15234C1-2B09-433C-97E1-9BB9A7ACEA7F}" destId="{BE627AFB-DE6C-45AA-AF43-5977B560647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D302D-FFE5-4E1E-A663-B15B9FD55B71}">
      <dsp:nvSpPr>
        <dsp:cNvPr id="0" name=""/>
        <dsp:cNvSpPr/>
      </dsp:nvSpPr>
      <dsp:spPr>
        <a:xfrm>
          <a:off x="505356" y="12926"/>
          <a:ext cx="4726674" cy="4726674"/>
        </a:xfrm>
        <a:prstGeom prst="ellipse">
          <a:avLst/>
        </a:prstGeom>
        <a:solidFill>
          <a:schemeClr val="tx2">
            <a:lumMod val="60000"/>
            <a:lumOff val="40000"/>
            <a:alpha val="4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u="sng" kern="1200" dirty="0"/>
            <a:t>Направления РДШ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kern="1200" dirty="0">
              <a:solidFill>
                <a:schemeClr val="tx1"/>
              </a:solidFill>
            </a:rPr>
            <a:t>Личностное развитие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kern="1200" dirty="0">
              <a:solidFill>
                <a:schemeClr val="tx1"/>
              </a:solidFill>
            </a:rPr>
            <a:t>Гражданская активность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kern="1200" dirty="0" err="1">
              <a:solidFill>
                <a:schemeClr val="tx1"/>
              </a:solidFill>
            </a:rPr>
            <a:t>Военно</a:t>
          </a:r>
          <a:r>
            <a:rPr lang="ru-RU" sz="2000" b="1" kern="1200" dirty="0">
              <a:solidFill>
                <a:schemeClr val="tx1"/>
              </a:solidFill>
            </a:rPr>
            <a:t> – патриотическое направление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2000" b="1" kern="1200" dirty="0">
              <a:solidFill>
                <a:schemeClr val="tx1"/>
              </a:solidFill>
            </a:rPr>
            <a:t>Информационно – </a:t>
          </a:r>
          <a:r>
            <a:rPr lang="ru-RU" sz="2000" b="1" kern="1200" dirty="0" err="1">
              <a:solidFill>
                <a:schemeClr val="tx1"/>
              </a:solidFill>
            </a:rPr>
            <a:t>медийное</a:t>
          </a:r>
          <a:r>
            <a:rPr lang="ru-RU" sz="2000" b="1" kern="1200" dirty="0">
              <a:solidFill>
                <a:schemeClr val="tx1"/>
              </a:solidFill>
            </a:rPr>
            <a:t> направление</a:t>
          </a:r>
        </a:p>
      </dsp:txBody>
      <dsp:txXfrm>
        <a:off x="1165387" y="570303"/>
        <a:ext cx="2725289" cy="3611921"/>
      </dsp:txXfrm>
    </dsp:sp>
    <dsp:sp modelId="{0BCB88CD-F7AE-4A38-B003-E58E335B5BB9}">
      <dsp:nvSpPr>
        <dsp:cNvPr id="0" name=""/>
        <dsp:cNvSpPr/>
      </dsp:nvSpPr>
      <dsp:spPr>
        <a:xfrm>
          <a:off x="4082129" y="25853"/>
          <a:ext cx="4726674" cy="4726674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/>
            <a:t>Наши инструменты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1800" b="1" kern="1200" dirty="0">
              <a:solidFill>
                <a:schemeClr val="tx1"/>
              </a:solidFill>
            </a:rPr>
            <a:t>Социальные кейсы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1800" b="1" kern="1200" dirty="0">
              <a:solidFill>
                <a:schemeClr val="tx1"/>
              </a:solidFill>
            </a:rPr>
            <a:t>Социальные пробы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sym typeface="Wingdings"/>
            </a:rPr>
            <a:t> </a:t>
          </a:r>
          <a:r>
            <a:rPr lang="ru-RU" sz="1800" b="1" kern="1200" dirty="0">
              <a:solidFill>
                <a:schemeClr val="tx1"/>
              </a:solidFill>
            </a:rPr>
            <a:t>Социальное проектирование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sym typeface="Wingdings"/>
            </a:rPr>
            <a:t> </a:t>
          </a:r>
          <a:r>
            <a:rPr lang="ru-RU" sz="1800" b="1" kern="1200" dirty="0">
              <a:solidFill>
                <a:schemeClr val="tx1"/>
              </a:solidFill>
            </a:rPr>
            <a:t>Социальные партнеры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423482" y="583230"/>
        <a:ext cx="2725289" cy="3611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63BD-5658-4547-8F61-758F9B36B243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430A-A97C-4E6B-AE26-B8FB1222D6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5E60E-9208-4204-9ED1-A2D11B775AEB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7791-8127-4434-985D-55D23ACC5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BAFF-B5DF-4C86-B87B-66C5A7D9DACA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E4AF-29B5-448D-A4AD-D660738B2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83B0-9CAE-4856-8C9D-BD50609B09FD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F040-B120-4700-8093-DAC63F981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887F-99F2-408F-BC05-3665B0E90A5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5ECF-170B-472B-9287-110185661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F18E-2CA0-4E83-AC38-947E958F81A7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0ACD-33BA-467E-8622-ED0095E71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60E7-3395-428E-B421-DBFAA728E249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D195-9F50-4F83-9D09-D6E4E2329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872E-1D67-4378-9D95-23BB10684462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8354-80B3-407A-99BF-50A65102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AA2D-B30F-4F69-ADFE-798C6B140A7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8EC1-3AB3-4043-A77B-4D4DCE5FA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49B-3D8B-458F-9BA3-00A4F1340034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3971-369B-4BE1-99EF-537462C33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0691-60BB-4380-BC2E-7C03469769A7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7EED-0587-4EAF-BF0E-71775FA8F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5847-AA39-4C6C-93BD-E0193858744C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4E4E-8C57-46F6-9903-1DD942CC9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8CF6-32E0-43BA-BF5D-4E6888D4315D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F9A9-1AD4-4E11-8AC4-86C11ACA8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F48DE-AF86-4AE8-8906-E74DA77104DF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E3EA8-99D3-4855-BDD0-67610679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1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47664" y="428605"/>
            <a:ext cx="7382054" cy="500065"/>
          </a:xfrm>
        </p:spPr>
        <p:txBody>
          <a:bodyPr/>
          <a:lstStyle/>
          <a:p>
            <a:r>
              <a:rPr lang="ru-RU" sz="2000" dirty="0"/>
              <a:t>Муниципальное бюджетное общеобразовательное учреждение «Средняя общеобразовательная школа № 107 г. Челябинска»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143932" cy="2786082"/>
          </a:xfrm>
        </p:spPr>
        <p:txBody>
          <a:bodyPr/>
          <a:lstStyle/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Научно-прикладной проект по теме: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«Направленность деятельности разновозрастных объединений в составе Российского движения школьников на развитие социальной ответственности обучающихся»</a:t>
            </a:r>
          </a:p>
        </p:txBody>
      </p:sp>
      <p:pic>
        <p:nvPicPr>
          <p:cNvPr id="9" name="Рисунок 4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286388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4714884"/>
            <a:ext cx="7286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Директор школы - Наталья Викторовна </a:t>
            </a:r>
            <a:r>
              <a:rPr lang="ru-RU" sz="2000" dirty="0" err="1"/>
              <a:t>Широченкова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Научно-методическое сопровождение:</a:t>
            </a:r>
            <a:br>
              <a:rPr lang="ru-RU" sz="2000" dirty="0"/>
            </a:br>
            <a:r>
              <a:rPr lang="ru-RU" sz="2000" dirty="0"/>
              <a:t>Кафедра педагогики и психологии ГБУ ДПО ЧИППКРО</a:t>
            </a:r>
          </a:p>
          <a:p>
            <a:endParaRPr lang="ru-RU" dirty="0"/>
          </a:p>
        </p:txBody>
      </p:sp>
      <p:pic>
        <p:nvPicPr>
          <p:cNvPr id="11" name="Рисунок 10" descr="герб  голубой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14290"/>
            <a:ext cx="864096" cy="11315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4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286388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1268632"/>
            <a:ext cx="807249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</a:pPr>
            <a:r>
              <a:rPr lang="ru-RU" dirty="0"/>
              <a:t>– система развития социальной ответственности обучающихся средствами разновозрастных объединений в условиях Российского движения школьников;</a:t>
            </a:r>
          </a:p>
          <a:p>
            <a:pPr hangingPunct="1">
              <a:spcBef>
                <a:spcPts val="600"/>
              </a:spcBef>
            </a:pPr>
            <a:r>
              <a:rPr lang="ru-RU" dirty="0"/>
              <a:t>– </a:t>
            </a:r>
            <a:r>
              <a:rPr lang="x-none"/>
              <a:t>основн</a:t>
            </a:r>
            <a:r>
              <a:rPr lang="ru-RU" dirty="0" err="1"/>
              <a:t>ая</a:t>
            </a:r>
            <a:r>
              <a:rPr lang="x-none"/>
              <a:t> образовательн</a:t>
            </a:r>
            <a:r>
              <a:rPr lang="ru-RU" dirty="0" err="1"/>
              <a:t>ая</a:t>
            </a:r>
            <a:r>
              <a:rPr lang="x-none"/>
              <a:t> программ</a:t>
            </a:r>
            <a:r>
              <a:rPr lang="ru-RU" dirty="0"/>
              <a:t>а</a:t>
            </a:r>
            <a:r>
              <a:rPr lang="x-none"/>
              <a:t> образовательной организации</a:t>
            </a:r>
            <a:r>
              <a:rPr lang="ru-RU" dirty="0"/>
              <a:t>, отражающая</a:t>
            </a:r>
            <a:r>
              <a:rPr lang="x-none"/>
              <a:t> содержательные, технологические, управленческие аспекты развития социальной </a:t>
            </a:r>
            <a:r>
              <a:rPr lang="ru-RU" dirty="0"/>
              <a:t>ответственности</a:t>
            </a:r>
            <a:r>
              <a:rPr lang="x-none"/>
              <a:t> детей в условиях Российского движения школьников</a:t>
            </a:r>
            <a:r>
              <a:rPr lang="ru-RU" dirty="0"/>
              <a:t>;</a:t>
            </a:r>
          </a:p>
          <a:p>
            <a:pPr hangingPunct="1">
              <a:spcBef>
                <a:spcPts val="600"/>
              </a:spcBef>
            </a:pPr>
            <a:r>
              <a:rPr lang="ru-RU" dirty="0"/>
              <a:t>– банк </a:t>
            </a:r>
            <a:r>
              <a:rPr lang="ru-RU" dirty="0" err="1"/>
              <a:t>пилотных</a:t>
            </a:r>
            <a:r>
              <a:rPr lang="ru-RU" dirty="0"/>
              <a:t> кейсов для развития социальной ответственности школьников различных возрастных групп;</a:t>
            </a:r>
          </a:p>
          <a:p>
            <a:pPr hangingPunct="1">
              <a:spcBef>
                <a:spcPts val="600"/>
              </a:spcBef>
            </a:pPr>
            <a:r>
              <a:rPr lang="ru-RU" dirty="0"/>
              <a:t>– программа модульного курса для педагогических и руководящих работников «Система развития социальной ответственности обучающихся с помощью ресурсов РДШ»;</a:t>
            </a:r>
          </a:p>
          <a:p>
            <a:pPr hangingPunct="1">
              <a:spcBef>
                <a:spcPts val="600"/>
              </a:spcBef>
            </a:pPr>
            <a:r>
              <a:rPr lang="ru-RU" dirty="0"/>
              <a:t>– материалы </a:t>
            </a:r>
            <a:r>
              <a:rPr lang="ru-RU" dirty="0" err="1"/>
              <a:t>вебинара</a:t>
            </a:r>
            <a:r>
              <a:rPr lang="ru-RU" dirty="0"/>
              <a:t> «Использование потенциала выездных сборов   участников разновозрастных объединений в составе РДШ для развития социальной ответственности обучающихся»;</a:t>
            </a:r>
          </a:p>
          <a:p>
            <a:pPr>
              <a:spcBef>
                <a:spcPts val="600"/>
              </a:spcBef>
            </a:pPr>
            <a:r>
              <a:rPr lang="ru-RU" dirty="0"/>
              <a:t>– научные статьи об организации социальных проб в рамках РДШ.</a:t>
            </a:r>
          </a:p>
          <a:p>
            <a:pPr>
              <a:spcBef>
                <a:spcPts val="60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герб  голубой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32" y="0"/>
            <a:ext cx="864096" cy="1131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5918" y="282339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a typeface="Times New Roman"/>
                <a:cs typeface="Times New Roman"/>
              </a:rPr>
              <a:t>Продукты, значимые для региональной </a:t>
            </a:r>
          </a:p>
          <a:p>
            <a:pPr algn="ctr"/>
            <a:r>
              <a:rPr lang="ru-RU" b="1" dirty="0">
                <a:ea typeface="Times New Roman"/>
                <a:cs typeface="Times New Roman"/>
              </a:rPr>
              <a:t>образовательной системы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4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5870"/>
            <a:ext cx="1857356" cy="18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герб  голубо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0"/>
            <a:ext cx="1285884" cy="168395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2116" y="691360"/>
            <a:ext cx="6916098" cy="466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214282" y="1928802"/>
            <a:ext cx="1071570" cy="2528886"/>
            <a:chOff x="7500958" y="0"/>
            <a:chExt cx="1071570" cy="2528886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0"/>
              <a:ext cx="1071570" cy="252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8215338" y="0"/>
              <a:ext cx="357190" cy="428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86116" y="16430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Задачи проекта: 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20214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Цель проекта</a:t>
            </a:r>
            <a:endParaRPr lang="ru-RU" dirty="0">
              <a:latin typeface="+mj-lt"/>
            </a:endParaRPr>
          </a:p>
        </p:txBody>
      </p:sp>
      <p:pic>
        <p:nvPicPr>
          <p:cNvPr id="11" name="Рисунок 10" descr="герб  голубой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0" y="142852"/>
            <a:ext cx="864096" cy="11315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1604" y="50004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состоит в разработке, апробации и внедрении в образовательное пространство Челябинской области системы</a:t>
            </a:r>
            <a:r>
              <a:rPr lang="ru-RU" b="1" i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развития социальной ответственности обучающихся средствами разновозрастных объединений в условиях Российского движения школьников.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34" y="2000241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dirty="0">
                <a:latin typeface="+mj-lt"/>
              </a:rPr>
              <a:t>1. В</a:t>
            </a:r>
            <a:r>
              <a:rPr lang="x-none">
                <a:latin typeface="+mj-lt"/>
              </a:rPr>
              <a:t>нести в основную образовательную программу образовательной организации содержательные, технологические, управленческие аспекты развития социальной </a:t>
            </a:r>
            <a:r>
              <a:rPr lang="ru-RU" dirty="0">
                <a:latin typeface="+mj-lt"/>
              </a:rPr>
              <a:t>ответственности</a:t>
            </a:r>
            <a:r>
              <a:rPr lang="x-none">
                <a:latin typeface="+mj-lt"/>
              </a:rPr>
              <a:t> детей в условиях Российского движения школьников.</a:t>
            </a:r>
            <a:endParaRPr lang="ru-RU" dirty="0">
              <a:latin typeface="+mj-lt"/>
            </a:endParaRPr>
          </a:p>
          <a:p>
            <a:pPr hangingPunct="0"/>
            <a:r>
              <a:rPr lang="ru-RU" dirty="0">
                <a:latin typeface="+mj-lt"/>
              </a:rPr>
              <a:t>2. </a:t>
            </a:r>
            <a:r>
              <a:rPr lang="ru-RU" dirty="0" err="1">
                <a:latin typeface="+mj-lt"/>
              </a:rPr>
              <a:t>Концептуализировать</a:t>
            </a:r>
            <a:r>
              <a:rPr lang="ru-RU" dirty="0">
                <a:latin typeface="+mj-lt"/>
              </a:rPr>
              <a:t> опыт развития социальной ответственности детей средствами создания и организации деятельности разновозрастных объединений как составляющей Российского движения школьников.</a:t>
            </a:r>
          </a:p>
          <a:p>
            <a:pPr hangingPunct="1"/>
            <a:r>
              <a:rPr lang="ru-RU" dirty="0">
                <a:latin typeface="+mj-lt"/>
              </a:rPr>
              <a:t>3. Представить опыт работы по теме инновационного проекта в формате возможного его использования в любой общеобразовательной организации:</a:t>
            </a:r>
          </a:p>
          <a:p>
            <a:pPr hangingPunct="1"/>
            <a:r>
              <a:rPr lang="ru-RU" dirty="0">
                <a:latin typeface="+mj-lt"/>
              </a:rPr>
              <a:t>4. Разработать и апробировать программы модульного курса, </a:t>
            </a:r>
            <a:r>
              <a:rPr lang="ru-RU" dirty="0" err="1">
                <a:latin typeface="+mj-lt"/>
              </a:rPr>
              <a:t>вебинара</a:t>
            </a:r>
            <a:r>
              <a:rPr lang="ru-RU" dirty="0">
                <a:latin typeface="+mj-lt"/>
              </a:rPr>
              <a:t>, стажировки для руководителей и педагогов общеобразовательных организаций по теме инновационного проекта.</a:t>
            </a:r>
          </a:p>
          <a:p>
            <a:pPr hangingPunct="1"/>
            <a:r>
              <a:rPr lang="ru-RU" dirty="0">
                <a:latin typeface="+mj-lt"/>
              </a:rPr>
              <a:t>5. Опубликовать материалы, обобщающие опыт работы по </a:t>
            </a:r>
          </a:p>
          <a:p>
            <a:pPr hangingPunct="1"/>
            <a:r>
              <a:rPr lang="ru-RU" dirty="0">
                <a:latin typeface="+mj-lt"/>
              </a:rPr>
              <a:t>инновационному проекту в изданиях, индексируемых в российской </a:t>
            </a:r>
          </a:p>
          <a:p>
            <a:pPr hangingPunct="1"/>
            <a:r>
              <a:rPr lang="ru-RU" dirty="0">
                <a:latin typeface="+mj-lt"/>
              </a:rPr>
              <a:t>базе научного цитирования.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4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286388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0" y="1052736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 descr="герб  голубой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32" y="142852"/>
            <a:ext cx="864096" cy="1131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071546"/>
          <a:ext cx="8429685" cy="376619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14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КАЛЕНДАРНЫЙ</a:t>
                      </a:r>
                      <a:r>
                        <a:rPr lang="ru-RU" sz="1800" b="1" baseline="0" dirty="0">
                          <a:latin typeface="+mj-lt"/>
                          <a:ea typeface="Times New Roman"/>
                          <a:cs typeface="Times New Roman"/>
                        </a:rPr>
                        <a:t> ПЛАН РАБОТЫ  НА  2018г. 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Результаты деятельности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Создание </a:t>
                      </a:r>
                      <a:r>
                        <a:rPr lang="ru-RU" sz="1800" dirty="0" err="1"/>
                        <a:t>пилотных</a:t>
                      </a:r>
                      <a:r>
                        <a:rPr lang="ru-RU" sz="1800" dirty="0"/>
                        <a:t> образцов для банка кейсов «По законам таланта, добра и любви» для обучающихся различных возрастных групп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Апрель – май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/>
                        <a:t>Пилотные</a:t>
                      </a:r>
                      <a:r>
                        <a:rPr lang="ru-RU" sz="1800" dirty="0"/>
                        <a:t> образцы для банка кейсов «По законам таланта, добра и любви» для обучающихся разных возрастных групп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Апробация </a:t>
                      </a:r>
                      <a:r>
                        <a:rPr lang="ru-RU" sz="1800" dirty="0" err="1"/>
                        <a:t>пилотных</a:t>
                      </a:r>
                      <a:r>
                        <a:rPr lang="ru-RU" sz="1800" dirty="0"/>
                        <a:t> образцов кейсов «По законам таланта, добра и любви»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Август –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ноябрь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Статья в сборнике международной научно-практической конференции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Рисунок 13" descr="герб  голубой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0"/>
            <a:ext cx="864096" cy="11315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0430" y="57148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Times New Roman"/>
                <a:cs typeface="Times New Roman"/>
              </a:rPr>
              <a:t>Социальные кейсы</a:t>
            </a:r>
            <a:endParaRPr lang="ru-RU" dirty="0"/>
          </a:p>
        </p:txBody>
      </p:sp>
      <p:pic>
        <p:nvPicPr>
          <p:cNvPr id="18" name="Рисунок 17" descr="Рисунок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4929198"/>
            <a:ext cx="2928958" cy="171506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929198"/>
            <a:ext cx="2714644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285860"/>
          <a:ext cx="8429685" cy="381477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95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Результаты деятельности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Проведение открытых выездных сборов РВО (разновозрастных объединений)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Апрель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Программа сборов,  фоторепортаж, информация на сайте школы, на сетевой интерактивной площадке ГБУ ДПО ЧИППКРО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Проведение летних сборов для обучающихся образовательных организаций Челябинской области, входящих в состав РДШ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«По законам таланта, добра и любви»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Август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Программа сборов, фоторепортаж, информация на сайте школы, на сетевой интерактивной площадке ГБУ ДПО ЧИППКРО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Рисунок 11" descr="герб  голубой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32" y="71414"/>
            <a:ext cx="864096" cy="1131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0430" y="57148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Times New Roman"/>
                <a:cs typeface="Times New Roman"/>
              </a:rPr>
              <a:t>Социальные пробы</a:t>
            </a:r>
            <a:endParaRPr lang="ru-RU" dirty="0"/>
          </a:p>
        </p:txBody>
      </p:sp>
      <p:pic>
        <p:nvPicPr>
          <p:cNvPr id="18" name="Рисунок 17" descr="IMG_20171115_14145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12" y="5179230"/>
            <a:ext cx="2286047" cy="1393041"/>
          </a:xfrm>
          <a:prstGeom prst="rect">
            <a:avLst/>
          </a:prstGeom>
        </p:spPr>
      </p:pic>
      <p:pic>
        <p:nvPicPr>
          <p:cNvPr id="19" name="Picture 2" descr="C:\Users\user\Desktop\DSCF966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15140" y="5214950"/>
            <a:ext cx="2286016" cy="1375182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214950"/>
            <a:ext cx="2428892" cy="13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-7147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1473" y="1214423"/>
          <a:ext cx="8429683" cy="4714875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28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Результаты деятельности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Заключение соглашений с образовательными организациями – региональными инновационными площадками для объединения усилий в целях сотрудничества по реализации научно-прикладного проекта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Март – май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Август –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ноябрь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Наличие не менее 3-х соглашений с образовательными организациями – региональными инновационными площадками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Участие во Всероссийском конкурсе социальных проектов «Я – Гражданин России!»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/>
                        <a:t>Март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Представление информации о проекте на сетевой интерактивной площадке ГБУ ДПО ЧИППКРО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Разработка и реализация социальных проектов участниками разновозрастных объединений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/>
                        <a:t>Апрель – май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Статья в сборнике международной научно-практической конференции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Заключение соглашений с образовательными организациями – региональными инновационными площадками для объединения усилий в целях сотрудничества по реализации научно-прикладного проекта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Март – май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Август –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ноябрь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Наличие не менее 3-х соглашений с образовательными организациями – региональными инновационными площадками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4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-71462"/>
            <a:ext cx="1223961" cy="122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герб  голубой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60" y="1"/>
            <a:ext cx="654592" cy="857232"/>
          </a:xfrm>
          <a:prstGeom prst="rect">
            <a:avLst/>
          </a:prstGeom>
        </p:spPr>
      </p:pic>
      <p:pic>
        <p:nvPicPr>
          <p:cNvPr id="19" name="Рисунок 18" descr="ehmb-nasha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5929330"/>
            <a:ext cx="857256" cy="865313"/>
          </a:xfrm>
          <a:prstGeom prst="rect">
            <a:avLst/>
          </a:prstGeom>
        </p:spPr>
      </p:pic>
      <p:pic>
        <p:nvPicPr>
          <p:cNvPr id="20" name="Рисунок 19" descr="9б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109648"/>
            <a:ext cx="666522" cy="819022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438" y="105485"/>
            <a:ext cx="1011643" cy="7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222" y="115380"/>
            <a:ext cx="754624" cy="7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Группа 42"/>
          <p:cNvGrpSpPr/>
          <p:nvPr/>
        </p:nvGrpSpPr>
        <p:grpSpPr>
          <a:xfrm>
            <a:off x="4312224" y="107522"/>
            <a:ext cx="759841" cy="892586"/>
            <a:chOff x="4143372" y="0"/>
            <a:chExt cx="1000132" cy="1142984"/>
          </a:xfrm>
        </p:grpSpPr>
        <p:pic>
          <p:nvPicPr>
            <p:cNvPr id="18" name="Рисунок 17" descr="a9410d5f21a5a876e251a831f242c057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4810" y="0"/>
              <a:ext cx="857256" cy="757753"/>
            </a:xfrm>
            <a:prstGeom prst="rect">
              <a:avLst/>
            </a:prstGeom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791586"/>
              <a:ext cx="1000132" cy="35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3786182" y="6429396"/>
            <a:ext cx="107157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/>
              <a:t>Библиотека №32 </a:t>
            </a:r>
          </a:p>
          <a:p>
            <a:r>
              <a:rPr lang="ru-RU" sz="900" dirty="0"/>
              <a:t>им. М. Горького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929330"/>
            <a:ext cx="1285884" cy="5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5993697"/>
            <a:ext cx="1143008" cy="5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993736"/>
            <a:ext cx="785818" cy="7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692" y="115565"/>
            <a:ext cx="833117" cy="74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Группа 39"/>
          <p:cNvGrpSpPr/>
          <p:nvPr/>
        </p:nvGrpSpPr>
        <p:grpSpPr>
          <a:xfrm>
            <a:off x="8286776" y="5929330"/>
            <a:ext cx="714380" cy="928670"/>
            <a:chOff x="2000232" y="5929330"/>
            <a:chExt cx="714380" cy="928670"/>
          </a:xfrm>
        </p:grpSpPr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5929330"/>
              <a:ext cx="714380" cy="75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2000232" y="6581001"/>
              <a:ext cx="71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/>
                <a:t>МОУ СОШ №1 г.Кыштыма</a:t>
              </a:r>
              <a:endParaRPr lang="ru-RU" sz="800" dirty="0"/>
            </a:p>
          </p:txBody>
        </p:sp>
      </p:grp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19" y="5995829"/>
            <a:ext cx="931875" cy="43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Группа 41"/>
          <p:cNvGrpSpPr/>
          <p:nvPr/>
        </p:nvGrpSpPr>
        <p:grpSpPr>
          <a:xfrm>
            <a:off x="7643834" y="5979146"/>
            <a:ext cx="571504" cy="878854"/>
            <a:chOff x="4643438" y="5929330"/>
            <a:chExt cx="571504" cy="878854"/>
          </a:xfrm>
        </p:grpSpPr>
        <p:pic>
          <p:nvPicPr>
            <p:cNvPr id="31" name="Рисунок 30" descr="1833990cd.jp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3438" y="5929330"/>
              <a:ext cx="561299" cy="785818"/>
            </a:xfrm>
            <a:prstGeom prst="rect">
              <a:avLst/>
            </a:prstGeom>
          </p:spPr>
        </p:pic>
        <p:pic>
          <p:nvPicPr>
            <p:cNvPr id="22539" name="Picture 11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6643710"/>
              <a:ext cx="571504" cy="16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" name="Рисунок 32" descr="centrkompas600x400 (1).gif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31" b="8349"/>
          <a:stretch>
            <a:fillRect/>
          </a:stretch>
        </p:blipFill>
        <p:spPr>
          <a:xfrm>
            <a:off x="7715690" y="119272"/>
            <a:ext cx="1071151" cy="595084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6572264" y="5929330"/>
            <a:ext cx="857256" cy="867115"/>
            <a:chOff x="6572264" y="5929330"/>
            <a:chExt cx="857256" cy="867115"/>
          </a:xfrm>
        </p:grpSpPr>
        <p:pic>
          <p:nvPicPr>
            <p:cNvPr id="35" name="Рисунок 34" descr="ehmblema.pn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264" y="5929330"/>
              <a:ext cx="785818" cy="60295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572264" y="6519446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/>
                <a:t>МБОУ СОШ № 1 г. Коркино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143504" y="642939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МОУ "СОШ № 9"</a:t>
            </a:r>
          </a:p>
          <a:p>
            <a:r>
              <a:rPr lang="ru-RU" sz="800" b="1" dirty="0" err="1"/>
              <a:t>Копейского</a:t>
            </a:r>
            <a:r>
              <a:rPr lang="ru-RU" sz="800" b="1" dirty="0"/>
              <a:t> городского округа</a:t>
            </a:r>
          </a:p>
          <a:p>
            <a:endParaRPr lang="ru-RU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1428728" y="651944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МОУ </a:t>
            </a:r>
            <a:r>
              <a:rPr lang="ru-RU" sz="800" b="1" dirty="0" err="1"/>
              <a:t>Рощинская</a:t>
            </a:r>
            <a:r>
              <a:rPr lang="ru-RU" sz="800" b="1" dirty="0"/>
              <a:t> СОШ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857488" y="857232"/>
            <a:ext cx="357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Times New Roman"/>
                <a:cs typeface="Times New Roman"/>
              </a:rPr>
              <a:t>Социальное взаимодействие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07209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		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09" y="1500174"/>
          <a:ext cx="8215371" cy="382620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03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Результаты деятельности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Внесение дополнений в ООП НОО, ООП ООО, ООП СОО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Август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Новые варианты ООП НОО, ООП ООО, ООП СОО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Организация профессионального роста педагогов МБОУ «СОШ №107 г. Челябинска»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Апрель – декабрь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Обучение 25 человек  в рамках курсов повышения квалификации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7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Открытый педсовет по теме «Система развития социальной ответственности обучающихся с помощью ресурсов РДШ»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Ноябрь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Описание технологии проведения педсовета. Статья в сборнике международной научно-практической конференции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Рисунок 15" descr="герб  голубой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52"/>
            <a:ext cx="864096" cy="1131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57422" y="714356"/>
            <a:ext cx="439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Times New Roman"/>
                <a:cs typeface="Times New Roman"/>
              </a:rPr>
              <a:t>Профессиональный рост  педагогов</a:t>
            </a:r>
            <a:endParaRPr lang="ru-RU" dirty="0"/>
          </a:p>
        </p:txBody>
      </p:sp>
      <p:pic>
        <p:nvPicPr>
          <p:cNvPr id="20" name="Рисунок 19" descr="пед сов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5429264"/>
            <a:ext cx="1720079" cy="128588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386" y="5429264"/>
            <a:ext cx="19363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5423157"/>
            <a:ext cx="3000396" cy="14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одзаголовок 7"/>
          <p:cNvSpPr txBox="1">
            <a:spLocks/>
          </p:cNvSpPr>
          <p:nvPr/>
        </p:nvSpPr>
        <p:spPr bwMode="auto">
          <a:xfrm>
            <a:off x="428596" y="1500174"/>
            <a:ext cx="8143932" cy="41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285728"/>
          <a:ext cx="8286808" cy="63398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24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Результаты деятельности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Размещение материалов деятельности региональной инновационной площадки на сетевой интерактивной площадке ГБУ ДПО ЧИППКРО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Март –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декабрь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Информационное сопровождение деятельности региональной инновационной площадки на сетевой интерактивной площадке ГБУ ДПО ЧИППКРО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Проведение регионального практического семинара «Развитие социальной ответственности детей с использованием технологий социального проектирования в условиях Российского движения школьников»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Март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Программа семинара, описание технологии «Зеркало добра»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Представление инновационного опыта школы на Всероссийском семинаре для руководителей и педагогов образовательных организаций, реализующих направление  деятельности Общероссийской общественно-государственной детско-юношеской организации «Российское движение школьников»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Март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Информация на сетевой интерактивной площадке ГБУ ДПО ЧИППКРО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Общественная презентация результатов инновационного проекта в школьной газете «Под крышей», сайте школы, в СМИ, </a:t>
                      </a:r>
                      <a:r>
                        <a:rPr lang="ru-RU" sz="1600" dirty="0" err="1"/>
                        <a:t>соцмессенджерах</a:t>
                      </a:r>
                      <a:r>
                        <a:rPr lang="ru-RU" sz="1600" dirty="0"/>
                        <a:t>, на платформе </a:t>
                      </a:r>
                      <a:r>
                        <a:rPr lang="en-US" sz="1600" dirty="0"/>
                        <a:t>VK</a:t>
                      </a:r>
                      <a:r>
                        <a:rPr lang="ru-RU" sz="1600" dirty="0"/>
                        <a:t> РДШ Южный Урал, на сайте РДШ.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Октябрь – ноябрь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/>
                        <a:t>Специальный выпуск школьной газеты «Под крышей», представление опыта в </a:t>
                      </a:r>
                      <a:r>
                        <a:rPr lang="ru-RU" sz="1600" dirty="0" err="1"/>
                        <a:t>соцсетях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одзаголовок 7"/>
          <p:cNvSpPr txBox="1">
            <a:spLocks/>
          </p:cNvSpPr>
          <p:nvPr/>
        </p:nvSpPr>
        <p:spPr bwMode="auto">
          <a:xfrm>
            <a:off x="428596" y="1500174"/>
            <a:ext cx="8143932" cy="41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500042"/>
          <a:ext cx="8429684" cy="611981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14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Times New Roman"/>
                        </a:rPr>
                        <a:t>Результаты деятельности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Проведение </a:t>
                      </a:r>
                      <a:r>
                        <a:rPr lang="ru-RU" sz="1400" dirty="0" err="1"/>
                        <a:t>вебинара</a:t>
                      </a:r>
                      <a:r>
                        <a:rPr lang="ru-RU" sz="1400" dirty="0"/>
                        <a:t> (1 час) для педагогических и руководящих работников общеобразовательных организаций Челябинской области по теме ««Использование потенциала выездных сборов   участников разновозрастных объединений в составе РДШ для развития социальной ответственности обучающихся»;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/>
                        <a:t>Май</a:t>
                      </a:r>
                      <a:endParaRPr lang="ru-RU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Участие в </a:t>
                      </a:r>
                      <a:r>
                        <a:rPr lang="ru-RU" sz="1400" dirty="0" err="1"/>
                        <a:t>вебинаре</a:t>
                      </a:r>
                      <a:r>
                        <a:rPr lang="ru-RU" sz="1400" dirty="0"/>
                        <a:t> не менее 150 педагогических и руководящих работников общеобразовательных организаций из не менее 5 муниципальных образований Челябинской области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2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Обобщение текущих результатов деятельности РИП в 2018 году и представление опыта в виде научно-прикладной статьи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Октябрь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Публикация статьи в научном журнале, входящем в перечень, рекомендованный ВАК  или индексируемом в РИНЦ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Проведение модульного курса для педагогических и руководящих работников общеобразовательных организаций Челябинской области теме «Система развития социальной ответственности обучающихся с помощью ресурсов РДШ»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3–4 кварталы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Участие в модульном курсе (8 час.) не менее 10 педагогов и 10 руководителей общеобразовательных организаций не менее, чем из 3 муниципальных образований Челябинской области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/>
                        <a:t>Систематизация опыта деятельности региональной инновационной площадки. Предоставление систематизированного материала для публикации в едином научно-методическом сборнике материалов</a:t>
                      </a:r>
                      <a:endParaRPr lang="ru-RU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Сентябрь – октябрь 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Публикация материалов в рамках единого научно-методического сборника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Участие в работе итоговой региональной конференции по результатам деятельности региональных инновационных площадок в 2018 году 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/>
                        <a:t>Ноябрь</a:t>
                      </a:r>
                      <a:endParaRPr lang="ru-RU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Презентация практики региональной инновационной площадки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73" marR="269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24" y="130710"/>
            <a:ext cx="737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Times New Roman"/>
                <a:cs typeface="Times New Roman"/>
              </a:rPr>
              <a:t>Концептуализация и распространение инновационного опыта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992</Words>
  <Application>Microsoft Office PowerPoint</Application>
  <PresentationFormat>Экран (4:3)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Муниципальное бюджетное общеобразовательное учреждение «Средняя общеобразовательная школа № 107 г. Челябинска»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Pavel A. Safronov</cp:lastModifiedBy>
  <cp:revision>103</cp:revision>
  <dcterms:created xsi:type="dcterms:W3CDTF">2018-03-13T17:16:59Z</dcterms:created>
  <dcterms:modified xsi:type="dcterms:W3CDTF">2018-03-22T21:52:38Z</dcterms:modified>
</cp:coreProperties>
</file>