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8" r:id="rId1"/>
  </p:sldMasterIdLst>
  <p:notesMasterIdLst>
    <p:notesMasterId r:id="rId28"/>
  </p:notesMasterIdLst>
  <p:sldIdLst>
    <p:sldId id="256" r:id="rId2"/>
    <p:sldId id="259" r:id="rId3"/>
    <p:sldId id="260" r:id="rId4"/>
    <p:sldId id="263" r:id="rId5"/>
    <p:sldId id="272" r:id="rId6"/>
    <p:sldId id="294" r:id="rId7"/>
    <p:sldId id="262" r:id="rId8"/>
    <p:sldId id="264" r:id="rId9"/>
    <p:sldId id="271" r:id="rId10"/>
    <p:sldId id="265" r:id="rId11"/>
    <p:sldId id="286" r:id="rId12"/>
    <p:sldId id="280" r:id="rId13"/>
    <p:sldId id="281" r:id="rId14"/>
    <p:sldId id="270" r:id="rId15"/>
    <p:sldId id="296" r:id="rId16"/>
    <p:sldId id="273" r:id="rId17"/>
    <p:sldId id="268" r:id="rId18"/>
    <p:sldId id="289" r:id="rId19"/>
    <p:sldId id="290" r:id="rId20"/>
    <p:sldId id="295" r:id="rId21"/>
    <p:sldId id="283" r:id="rId22"/>
    <p:sldId id="297" r:id="rId23"/>
    <p:sldId id="284" r:id="rId24"/>
    <p:sldId id="278" r:id="rId25"/>
    <p:sldId id="277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354" autoAdjust="0"/>
  </p:normalViewPr>
  <p:slideViewPr>
    <p:cSldViewPr>
      <p:cViewPr varScale="1">
        <p:scale>
          <a:sx n="65" d="100"/>
          <a:sy n="65" d="100"/>
        </p:scale>
        <p:origin x="-154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2058C-00B0-4264-B553-3B11358D1C33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63220-D53A-4982-AF9D-A29AB1BC53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9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3220-D53A-4982-AF9D-A29AB1BC53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25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30.09.2016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1.wdp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hdphoto" Target="../media/hdphoto17.wdp"/><Relationship Id="rId7" Type="http://schemas.openxmlformats.org/officeDocument/2006/relationships/image" Target="../media/image51.jpeg"/><Relationship Id="rId12" Type="http://schemas.microsoft.com/office/2007/relationships/hdphoto" Target="../media/hdphoto20.wdp"/><Relationship Id="rId17" Type="http://schemas.microsoft.com/office/2007/relationships/hdphoto" Target="../media/hdphoto22.wdp"/><Relationship Id="rId2" Type="http://schemas.openxmlformats.org/officeDocument/2006/relationships/image" Target="../media/image47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image" Target="../media/image48.png"/><Relationship Id="rId9" Type="http://schemas.openxmlformats.org/officeDocument/2006/relationships/image" Target="../media/image52.jpeg"/><Relationship Id="rId1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61.png"/><Relationship Id="rId4" Type="http://schemas.openxmlformats.org/officeDocument/2006/relationships/image" Target="../media/image58.jpeg"/><Relationship Id="rId9" Type="http://schemas.microsoft.com/office/2007/relationships/hdphoto" Target="../media/hdphoto2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microsoft.com/office/2007/relationships/hdphoto" Target="../media/hdphoto30.wdp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microsoft.com/office/2007/relationships/hdphoto" Target="../media/hdphoto32.wdp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gi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microsoft.com/office/2007/relationships/hdphoto" Target="../media/hdphoto8.wdp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8208912" cy="4608512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>
              <a:spcBef>
                <a:spcPts val="0"/>
              </a:spcBef>
            </a:pP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педагогического проекта</a:t>
            </a:r>
            <a:r>
              <a:rPr lang="ru-RU" sz="3200" b="1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5080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b="1" dirty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предпосылок  </a:t>
            </a:r>
            <a:r>
              <a:rPr lang="ru-RU" sz="2800" b="1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развитию регулятивного  компонента </a:t>
            </a:r>
            <a:br>
              <a:rPr lang="ru-RU" sz="2800" b="1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универсальных </a:t>
            </a:r>
            <a:r>
              <a:rPr lang="ru-RU" sz="2800" b="1" dirty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действий </a:t>
            </a:r>
            <a:r>
              <a:rPr lang="ru-RU" sz="2800" b="1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 </a:t>
            </a:r>
            <a:r>
              <a:rPr lang="ru-RU" sz="2800" b="1" dirty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подготовки к </a:t>
            </a:r>
            <a:r>
              <a:rPr lang="ru-RU" sz="2800" b="1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ru-RU" sz="2800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n w="50800"/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n w="50800"/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«Знаю! Умею! Смогу научиться!»</a:t>
            </a:r>
            <a:br>
              <a:rPr lang="ru-RU" sz="2800" b="1" i="1" dirty="0" smtClean="0">
                <a:ln w="50800"/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effectLst/>
              </a:rPr>
              <a:t/>
            </a:r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effectLst/>
              </a:rPr>
            </a:br>
            <a:r>
              <a:rPr lang="ru-RU" sz="2400" dirty="0" smtClean="0">
                <a:ln w="5080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5080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n w="5080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4725144"/>
            <a:ext cx="5336664" cy="179717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Разработала: учитель- дефектолог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n w="50800"/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МОУ «КНШ- </a:t>
            </a:r>
            <a:r>
              <a:rPr lang="ru-RU" sz="2000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Д\С 14 «Аленушка»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n w="50800"/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Юрпалова Татьяна Александровна</a:t>
            </a:r>
            <a:endParaRPr lang="ru-RU" sz="2000" b="1" dirty="0">
              <a:ln w="50800"/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/>
            <a:endParaRPr lang="ru-RU" sz="20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993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3120" y="0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О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рганизационно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практический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этап:</a:t>
            </a:r>
            <a:r>
              <a:rPr lang="ru-RU" sz="2800" dirty="0" smtClean="0"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сентябрь 2013 -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апрель 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2014 года  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3075" y="1412776"/>
            <a:ext cx="7704856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ноябре </a:t>
            </a:r>
            <a:r>
              <a:rPr lang="ru-RU" sz="2800" b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2013 </a:t>
            </a:r>
            <a:r>
              <a:rPr lang="ru-RU" sz="2800" b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года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семинара - практикум 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для педагогов по ознакомлению с   регулятивным компонентом универсальных учебных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действий на занятиях и в свободной деятельности детей;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339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В январе 2014 года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мастер- класс для родителей на тему: «</a:t>
            </a:r>
            <a:r>
              <a:rPr lang="ru-RU" sz="28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Соблюдайте </a:t>
            </a:r>
            <a:r>
              <a:rPr lang="ru-RU" sz="2800" i="1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правила в игре!»  </a:t>
            </a:r>
            <a:r>
              <a:rPr lang="ru-RU" sz="2800" dirty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 целью вовлечения  родителей в образовательный процесс и повышения их педагогической грамотности.  </a:t>
            </a:r>
            <a:endParaRPr lang="ru-RU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0000"/>
              </a:solidFill>
              <a:latin typeface="Times New Roman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291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964487"/>
              </p:ext>
            </p:extLst>
          </p:nvPr>
        </p:nvGraphicFramePr>
        <p:xfrm>
          <a:off x="107503" y="89445"/>
          <a:ext cx="3132856" cy="6607101"/>
        </p:xfrm>
        <a:graphic>
          <a:graphicData uri="http://schemas.openxmlformats.org/drawingml/2006/table">
            <a:tbl>
              <a:tblPr firstRow="1" firstCol="1" bandRow="1"/>
              <a:tblGrid>
                <a:gridCol w="3132856"/>
              </a:tblGrid>
              <a:tr h="6607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Памятки для педагогов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«Предлагая ребенку выполнить какое-либо поручение, соблюдайте определенные правила»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</a:t>
                      </a: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Разработал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endParaRPr lang="ru-RU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учитель-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дефектолог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Юрпалова 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Т.А</a:t>
                      </a: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049" marR="570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957638" y="1447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Рисунок 1" descr="Наш коллектив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70" l="0" r="991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2368104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579613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590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16632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«Продолжи ряд»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773" y="764705"/>
            <a:ext cx="424082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764703"/>
            <a:ext cx="4181537" cy="547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97389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«Составь узор» </a:t>
            </a:r>
          </a:p>
        </p:txBody>
      </p:sp>
      <p:pic>
        <p:nvPicPr>
          <p:cNvPr id="3077" name="Picture 5" descr="F:\Обл семинар\DSCN384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567542" y="629755"/>
            <a:ext cx="2072052" cy="2938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Обл семинар\DSCN384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6975" y="3140968"/>
            <a:ext cx="2683232" cy="2485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Обл семинар\DSCN384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0280" y="4005064"/>
            <a:ext cx="2472501" cy="2463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F:\Обл семинар\DSCN3845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73" y="3747677"/>
            <a:ext cx="3130834" cy="27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00057"/>
            <a:ext cx="2376264" cy="2771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Обл семинар\DSCN3835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367" y="308868"/>
            <a:ext cx="2520279" cy="283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471" y="352457"/>
            <a:ext cx="2376264" cy="2771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овая папка\DSCN266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96" y="2571482"/>
            <a:ext cx="2282421" cy="225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Пед. дебют\БЛОГ\Новая папка\DSCN26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6332"/>
            <a:ext cx="3431084" cy="257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752" y="11737"/>
            <a:ext cx="3248493" cy="257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F:\Пед. дебют\БЛОГ\Новая папка\DSCN269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058078"/>
            <a:ext cx="2952328" cy="2799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718" y="1700808"/>
            <a:ext cx="2799748" cy="235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Юрпалова\Desktop\ВСЁ ФОТО\все\фото для выступления\DSCN270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561" y="4581128"/>
            <a:ext cx="2798314" cy="20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Юрпалова\Desktop\ВСЁ ФОТО\все\фото для выступления\DSCN268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427" y="2277471"/>
            <a:ext cx="2962573" cy="3053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Рефлекторно- обобщающий этап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ай- июнь 2014 года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032320"/>
              </p:ext>
            </p:extLst>
          </p:nvPr>
        </p:nvGraphicFramePr>
        <p:xfrm>
          <a:off x="35496" y="762963"/>
          <a:ext cx="9108503" cy="673706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490773"/>
                <a:gridCol w="423199"/>
                <a:gridCol w="687294"/>
                <a:gridCol w="460349"/>
                <a:gridCol w="686487"/>
                <a:gridCol w="460349"/>
                <a:gridCol w="572612"/>
                <a:gridCol w="460349"/>
                <a:gridCol w="686487"/>
                <a:gridCol w="460349"/>
                <a:gridCol w="687294"/>
                <a:gridCol w="572612"/>
                <a:gridCol w="460349"/>
              </a:tblGrid>
              <a:tr h="87736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сформированности регулятивных универсальных учебных действий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33-40 баллов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(5-6 задач) - высокий уровень ориентировки на заданную систему требований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19-32 балла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(3-4 задачи) ориентировка на систему требований развита недостаточно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19 баллов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и менее задачи) чрезвычайно низкий уровень регуляции действий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года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года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года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года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года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года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5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Самостоятельно ставить и  сохранять заданную цель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552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552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552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</a:tr>
              <a:tr h="623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плана и последовательности действий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</a:tr>
              <a:tr h="623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осуществлять действие по образцу и заданному правилу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</a:tr>
              <a:tr h="1039907">
                <a:tc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запоминать  и использовать ранее полученную информацию 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</a:tr>
              <a:tr h="415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Сравнивают свою работу с заданным эталоном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</a:tr>
              <a:tr h="415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видеть ошибки и исправлять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552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</a:tr>
              <a:tr h="415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в команде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</a:tr>
              <a:tr h="1039907">
                <a:tc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Аргументирование  и грамотное изложение своих мыслей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 marL="266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  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878" marR="54878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11400" y="1279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7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7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556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9641"/>
            <a:ext cx="34686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98680"/>
            <a:ext cx="3240360" cy="319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137" y="3573016"/>
            <a:ext cx="338824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99" y="3573016"/>
            <a:ext cx="3701269" cy="294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9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Новая папка\DSCN26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7616" y="121130"/>
            <a:ext cx="3456384" cy="3183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Пед. дебют\БЛОГ\Новая папка\DSCN26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37" y="121130"/>
            <a:ext cx="4049403" cy="2754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150" y="3645025"/>
            <a:ext cx="4133850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Юрпалова\Desktop\27\DSCN287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77" y="4077072"/>
            <a:ext cx="3506821" cy="2630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Пед. дебют\ВЫСТУПЛЕНИЕ\фото для выступления\DSCN285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3475728" cy="2709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4943" y="116632"/>
            <a:ext cx="8280920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3390" algn="l"/>
              </a:tabLs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ткрытого 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 для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sz="2400" b="1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с целью ознакомления родителей с </a:t>
            </a:r>
            <a:r>
              <a:rPr lang="ru-RU" sz="2400" b="1" dirty="0" smtClean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приемами закрепления   </a:t>
            </a:r>
            <a:r>
              <a:rPr lang="ru-RU" sz="2400" b="1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регулятивного </a:t>
            </a:r>
            <a:r>
              <a:rPr lang="ru-RU" sz="2400" b="1" dirty="0" smtClean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компонента</a:t>
            </a:r>
            <a:r>
              <a:rPr lang="ru-RU" sz="2400" b="1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553017"/>
            <a:ext cx="3600400" cy="2538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Юрпалова\Desktop\ВСЁ ФОТО\все\каникулы\DSCN357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7904" y="980728"/>
            <a:ext cx="3506096" cy="3683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Юрпалова\Desktop\ВСЁ ФОТО\все\каникулы\DSCN359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21806"/>
            <a:ext cx="3606122" cy="2704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Юрпалова\Desktop\ВСЁ ФОТО\все\каникулы\DSCN360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279" y="4511706"/>
            <a:ext cx="3086314" cy="2314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43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рпалова\Desktop\27\DSCN19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306" y="41143"/>
            <a:ext cx="2664296" cy="2539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100" y="2204228"/>
            <a:ext cx="2426640" cy="194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49" y="2527511"/>
            <a:ext cx="3024335" cy="239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920263" y="4015979"/>
            <a:ext cx="2748170" cy="320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Юрпалова\Desktop\ВСЁ ФОТО\все\Фото\DSCN197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521" y="150638"/>
            <a:ext cx="2702315" cy="202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рпалова\Desktop\ВСЁ ФОТО\все\Фото\DSCN1960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5013176"/>
            <a:ext cx="1417725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2761" y="111379"/>
            <a:ext cx="2753688" cy="2399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8913" y="93533"/>
            <a:ext cx="1338191" cy="133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237" y="2446696"/>
            <a:ext cx="2090737" cy="273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Юрпалова\Desktop\ВСЁ ФОТО\все\Фото\DSCN2005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9333" y="4797153"/>
            <a:ext cx="2727772" cy="2046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32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949" y="-85720"/>
            <a:ext cx="7025984" cy="6344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0"/>
            <a:ext cx="7920880" cy="798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Изучить психолого - педагогическую литературу по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формированию</a:t>
            </a:r>
            <a:r>
              <a:rPr lang="ru-RU" sz="24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регулятивных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универсальных учебных действий  в дошкольном и младшем школьном возрасте;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Изучить механизм формирования  регулятивного компонента у детей дошкольного и младшего школьного возраста;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Организовать работу с детьми по формированию предпосылок к регулятивным универсальным учебным действиям на основе игрового подхода;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Адаптировать методы и приемы работы по формированию предпосылок к  формированию регулятивному компоненту для детей  подготовительной к школе группы.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Организовать работу с воспитателями и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родителями.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24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Юрпалова\Desktop\ВСЁ ФОТО\все\Фото\DSCN19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667" y="188640"/>
            <a:ext cx="2671777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рпалова\Desktop\ВСЁ ФОТО\все\Фото\DSCN197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39155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Юрпалова\Desktop\ВСЁ ФОТО\все\Фото\DSCN197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335"/>
          <a:stretch/>
        </p:blipFill>
        <p:spPr bwMode="auto">
          <a:xfrm>
            <a:off x="5796137" y="32012"/>
            <a:ext cx="3232290" cy="2820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Юрпалова\Desktop\ВСЁ ФОТО\все\Фото\DSCN1984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2990706"/>
            <a:ext cx="3016266" cy="3635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Юрпалова\Desktop\27 августа\ф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2990705"/>
            <a:ext cx="2952328" cy="3635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Юрпалова\Desktop\ВСЁ ФОТО\все\Фото\DSCN1959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1" y="3140968"/>
            <a:ext cx="266429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97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59832" y="260647"/>
            <a:ext cx="3092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«Загадка»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052736"/>
            <a:ext cx="8208912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5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323363"/>
            <a:ext cx="6548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на 2014-2015 учебный год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8072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ранее сформированных регулятивных универсальных учебных действий;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Внести игры </a:t>
            </a:r>
            <a:r>
              <a:rPr lang="ru-RU" sz="2400" dirty="0" smtClean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направленные на развитию </a:t>
            </a:r>
            <a:r>
              <a:rPr lang="ru-RU" sz="2400" b="1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коммуникативных </a:t>
            </a:r>
            <a:r>
              <a:rPr lang="ru-RU" sz="2400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умений и навыков на занятиях и в свободной деятельности </a:t>
            </a:r>
            <a:r>
              <a:rPr lang="ru-RU" sz="2400" dirty="0" smtClean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детей: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/>
                <a:ea typeface="Times New Roman"/>
              </a:rPr>
              <a:t>эмоционально </a:t>
            </a:r>
            <a:r>
              <a:rPr lang="ru-RU" sz="2400" dirty="0">
                <a:latin typeface="Times New Roman"/>
                <a:ea typeface="Times New Roman"/>
              </a:rPr>
              <a:t>позитивное  отношение к  процессу </a:t>
            </a:r>
            <a:r>
              <a:rPr lang="ru-RU" sz="2400" dirty="0" smtClean="0">
                <a:latin typeface="Times New Roman"/>
                <a:ea typeface="Times New Roman"/>
              </a:rPr>
              <a:t>сотрудничества;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/>
                <a:ea typeface="Times New Roman"/>
              </a:rPr>
              <a:t>  ориентация </a:t>
            </a:r>
            <a:r>
              <a:rPr lang="ru-RU" sz="2400" dirty="0">
                <a:latin typeface="Times New Roman"/>
                <a:ea typeface="Times New Roman"/>
              </a:rPr>
              <a:t>на партнера по </a:t>
            </a:r>
            <a:r>
              <a:rPr lang="ru-RU" sz="2400" dirty="0" smtClean="0">
                <a:latin typeface="Times New Roman"/>
                <a:ea typeface="Times New Roman"/>
              </a:rPr>
              <a:t>общению;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/>
                <a:ea typeface="Microsoft Sans Serif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/>
                <a:ea typeface="Microsoft Sans Serif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/>
                <a:ea typeface="Times New Roman"/>
              </a:rPr>
              <a:t>умение </a:t>
            </a:r>
            <a:r>
              <a:rPr lang="ru-RU" sz="2400" dirty="0">
                <a:latin typeface="Times New Roman"/>
                <a:ea typeface="Times New Roman"/>
              </a:rPr>
              <a:t>слушать </a:t>
            </a:r>
            <a:r>
              <a:rPr lang="ru-RU" sz="2400" dirty="0" smtClean="0">
                <a:latin typeface="Times New Roman"/>
                <a:ea typeface="Times New Roman"/>
              </a:rPr>
              <a:t>собеседника;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/>
                <a:ea typeface="Times New Roman"/>
              </a:rPr>
              <a:t>   потребность </a:t>
            </a:r>
            <a:r>
              <a:rPr lang="ru-RU" sz="2400" dirty="0">
                <a:latin typeface="Times New Roman"/>
                <a:ea typeface="Times New Roman"/>
              </a:rPr>
              <a:t>ребенка в общении со взрослыми и сверстниками</a:t>
            </a:r>
            <a:endParaRPr lang="ru-RU" sz="2400" dirty="0" smtClean="0">
              <a:latin typeface="Times New Roman" panose="02020603050405020304" pitchFamily="18" charset="0"/>
              <a:ea typeface="Microsoft Sans Serif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ea typeface="Microsoft Sans Serif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Расширять </a:t>
            </a:r>
            <a:r>
              <a:rPr lang="ru-RU" sz="2400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представление  родителей и педагогов </a:t>
            </a:r>
            <a:r>
              <a:rPr lang="ru-RU" sz="2400" dirty="0" smtClean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об </a:t>
            </a:r>
            <a:r>
              <a:rPr lang="ru-RU" sz="2400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универсальных учебных действиях, а в частности о </a:t>
            </a:r>
            <a:r>
              <a:rPr lang="ru-RU" sz="2400" b="1" dirty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коммуникативном </a:t>
            </a:r>
            <a:r>
              <a:rPr lang="ru-RU" sz="2400" b="1" dirty="0" smtClean="0">
                <a:latin typeface="Times New Roman" panose="02020603050405020304" pitchFamily="18" charset="0"/>
                <a:ea typeface="Microsoft Sans Serif"/>
                <a:cs typeface="Times New Roman" panose="02020603050405020304" pitchFamily="18" charset="0"/>
              </a:rPr>
              <a:t>компоненте.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64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269527"/>
            <a:ext cx="3506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февраля 2014 год.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Обл семинар\DSCN384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" b="99193" l="796" r="99005"/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40" y="531137"/>
            <a:ext cx="6030624" cy="632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рпалова\Desktop\все\Новая папка (2)\DSC0438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3032609" cy="2350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Юрпалова\Desktop\Новая папка\сайт\DSCN3824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5953" y="2708920"/>
            <a:ext cx="3032609" cy="4001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68" y="697687"/>
            <a:ext cx="3777324" cy="3019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Обл семинар\2014-04-17 07.36.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3" y="179347"/>
            <a:ext cx="4072808" cy="6014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Обл семинар\2014-04-17 07.37.30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3835083"/>
            <a:ext cx="2292249" cy="29017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519" y="179347"/>
            <a:ext cx="3867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марта 2014 год.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Обл семинар\diplom036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947" y="116632"/>
            <a:ext cx="528641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3104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марта 2014 год.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Юрпалова\Desktop\Обл. семинар\DSCN41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110" y="60222"/>
            <a:ext cx="4034092" cy="3296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Юрпалова\Desktop\Обл. семинар\DSCN41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932" y="3933056"/>
            <a:ext cx="355199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0222"/>
            <a:ext cx="53285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семинара: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целостной системы,  обеспечивающей оптимальные условия для адаптации социализации, воспитания, обучения и развития личности обучающихся.</a:t>
            </a:r>
          </a:p>
        </p:txBody>
      </p:sp>
      <p:pic>
        <p:nvPicPr>
          <p:cNvPr id="1029" name="Picture 5" descr="C:\Users\Юрпалова\Desktop\Обл. семинар\DSCN417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3753304"/>
            <a:ext cx="2736304" cy="2952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09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0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Организационно- подготовительный этап: </a:t>
            </a:r>
          </a:p>
          <a:p>
            <a:pPr algn="ctr"/>
            <a:r>
              <a:rPr lang="ru-RU" sz="2400" b="1" dirty="0"/>
              <a:t> 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август 2013 года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908720"/>
            <a:ext cx="77768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/>
                <a:ea typeface="Microsoft Sans Serif"/>
              </a:rPr>
              <a:t>Выявлена проблема: </a:t>
            </a:r>
            <a:r>
              <a:rPr lang="ru-RU" sz="2400" dirty="0" smtClean="0">
                <a:latin typeface="Times New Roman"/>
                <a:ea typeface="Microsoft Sans Serif"/>
              </a:rPr>
              <a:t>недостаточно сформированы предпосылки к  регулятивному компоненту у детей при переходе на новый более сложный уровень обучения;</a:t>
            </a:r>
            <a:endParaRPr lang="ru-RU" sz="1000" dirty="0" smtClean="0">
              <a:latin typeface="Times New Roman"/>
              <a:ea typeface="Microsoft Sans Serif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/>
              <a:ea typeface="Microsoft Sans Serif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/>
                <a:ea typeface="Microsoft Sans Serif"/>
              </a:rPr>
              <a:t>П</a:t>
            </a:r>
            <a:r>
              <a:rPr lang="ru-RU" sz="2400" b="1" dirty="0" smtClean="0">
                <a:latin typeface="Times New Roman"/>
                <a:ea typeface="Microsoft Sans Serif"/>
              </a:rPr>
              <a:t>оставлена цель: </a:t>
            </a:r>
            <a:r>
              <a:rPr lang="ru-RU" sz="2400" dirty="0">
                <a:latin typeface="Times New Roman"/>
                <a:ea typeface="Microsoft Sans Serif"/>
                <a:cs typeface="Times New Roman"/>
              </a:rPr>
              <a:t>с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оздание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максимальных условий для формирования предпосылок к развитию регулятивных  действий через игровую деятельность, детей подготовительной к школе группе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000" dirty="0" smtClean="0"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/>
              <a:ea typeface="Microsoft Sans Serif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/>
                <a:ea typeface="Microsoft Sans Serif"/>
              </a:rPr>
              <a:t>Подобрана </a:t>
            </a:r>
            <a:r>
              <a:rPr lang="ru-RU" sz="2400" b="1" dirty="0">
                <a:latin typeface="Times New Roman"/>
                <a:ea typeface="Microsoft Sans Serif"/>
              </a:rPr>
              <a:t>и изучена методическая </a:t>
            </a:r>
            <a:r>
              <a:rPr lang="ru-RU" sz="2400" b="1" dirty="0" smtClean="0">
                <a:latin typeface="Times New Roman"/>
                <a:ea typeface="Microsoft Sans Serif"/>
              </a:rPr>
              <a:t>литература: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Microsoft Sans Serif"/>
              </a:rPr>
              <a:t> </a:t>
            </a:r>
          </a:p>
          <a:p>
            <a:pPr lvl="0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</a:rPr>
              <a:t>  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</a:rPr>
              <a:t>К.В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. Бардина, Л.И.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</a:rPr>
              <a:t>Божович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</a:rPr>
              <a:t>Г.В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.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</a:rPr>
              <a:t>Бурменского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,  </a:t>
            </a:r>
            <a:endParaRPr lang="ru-RU" sz="2400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  Н.Ф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. Виноградовой,  Л.Е.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</a:rPr>
              <a:t>Журовой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, А.Г.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Calibri"/>
              </a:rPr>
              <a:t>Лидерса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endParaRPr lang="ru-RU" sz="2400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  В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. С.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</a:rPr>
              <a:t>Мухиной. 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182184"/>
            <a:ext cx="7095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Microsoft Sans Serif"/>
              </a:rPr>
              <a:t>Мониторинг для детей подготовительной группы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795161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Выкладывание узора из кубиков 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14700">
            <a:off x="199163" y="1742203"/>
            <a:ext cx="2188556" cy="2022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309034">
            <a:off x="2429529" y="3484488"/>
            <a:ext cx="2340726" cy="2553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12014" y="795161"/>
            <a:ext cx="3798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Проба на внимание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(</a:t>
            </a:r>
            <a:r>
              <a:rPr lang="ru-RU" sz="2400" b="1" dirty="0"/>
              <a:t>поиск различий в изображениях)</a:t>
            </a:r>
            <a:endParaRPr lang="ru-RU" sz="2400" dirty="0"/>
          </a:p>
        </p:txBody>
      </p:sp>
      <p:pic>
        <p:nvPicPr>
          <p:cNvPr id="7" name="Рисунок 6" descr="http://www.super.kg/upload/images/559/aiyrma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40360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00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711" y="316687"/>
            <a:ext cx="3832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Методика «Кодирование» 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11" y="908720"/>
            <a:ext cx="4013249" cy="587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13640" y="316687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Методика «Рисование по точкам»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1" y="908720"/>
            <a:ext cx="384241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1" y="4365103"/>
            <a:ext cx="3842413" cy="242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7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73458"/>
              </p:ext>
            </p:extLst>
          </p:nvPr>
        </p:nvGraphicFramePr>
        <p:xfrm>
          <a:off x="1" y="-30007"/>
          <a:ext cx="9144005" cy="68509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35895"/>
                <a:gridCol w="792089"/>
                <a:gridCol w="936106"/>
                <a:gridCol w="1008112"/>
                <a:gridCol w="898033"/>
                <a:gridCol w="902167"/>
                <a:gridCol w="971603"/>
              </a:tblGrid>
              <a:tr h="15123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сформированности регулятивных универсальных учебных действий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33-40 баллов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(5-6 задач) - высокий уровень ориентировки на заданную систему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19-32 балла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(3-4 задачи) ориентировка на систему требований развита недостаточно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19 баллов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и менее задачи) чрезвычайно низкий уровень регуляции действий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  <a:tr h="551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Самостоятельно ставить и  сохранять заданную цель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552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217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  <a:tr h="54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 и последовательности действий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1219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  <a:tr h="54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осуществлять действие по образцу и заданному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правилу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  <a:tr h="723663">
                <a:tc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запоминать  и использовать ранее полученную информацию 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  <a:tr h="54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Сравнивают свою работу с заданным эталоном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1695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  <a:tr h="54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видеть ошибки и исправлять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552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74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  <a:tr h="540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в команде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  <a:tr h="800354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Аргументирование  и грамотное изложение своих мыслей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552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3390" algn="l"/>
                        </a:tabLst>
                        <a:defRPr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3390" algn="l"/>
                        </a:tabLs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3525" marR="435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80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3608" y="0"/>
            <a:ext cx="79208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(Подчеркните или напишите свои ответы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 ли Вы с  понятием «регулятивные универсальные действия»? ( Да, нет, недостаточно).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 зачем необходимо развивать у детей универсальные учебные действия? (да, нет, недостаточно знакомы)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 что обозначает понятие «саморегуляция поведения», «самоконтроль»? (да, нет, приблизительно)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Умеет ли Ваш ребёнок регулировать своё поведение в зависимости от сложившейся ситуации? (да, нет, иногда)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Умеет ли ваш ребёнок быстро  принимать и длительно сохранять учебную задачу?  (да, нет, иногда)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Умеет ли Ваш ребёнок оценивать свою и чужую работу? (да, нет, иногда)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Может ли Ваш ребёнок самостоятельно контролировать свои действия, оценивать и принимать пути решения для достижения поставленных целей, задач? (да, нет, иногда)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Хотели бы Вы узнать подробнее, что значит, регулятивные учебные действия и для чего их необходимо развивать у детей? (да, нет)</a:t>
            </a:r>
          </a:p>
          <a:p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488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260648"/>
            <a:ext cx="4949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Microsoft Sans Serif"/>
              </a:rPr>
              <a:t>Пособия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Microsoft Sans Serif"/>
              </a:rPr>
              <a:t>для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Microsoft Sans Serif"/>
              </a:rPr>
              <a:t> 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Microsoft Sans Serif"/>
              </a:rPr>
              <a:t>работы с детьми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F:\Пед. дебют\БЛОГ\Новая папка\DSCN26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7" b="99769" l="694" r="97765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46" y="633928"/>
            <a:ext cx="4105706" cy="352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овая папка\DSCN26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159260"/>
            <a:ext cx="3528392" cy="2451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Новая папка\DSCN267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157" y="3789040"/>
            <a:ext cx="3249257" cy="2918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рпалова\Desktop\27\DSCN1967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411" y="247161"/>
            <a:ext cx="2850151" cy="27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Юрпалова\Desktop\27\DSCN197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418" y="1690067"/>
            <a:ext cx="2798314" cy="20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4324"/>
            <a:ext cx="4850875" cy="364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317718" cy="28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Юрпалова\Desktop\ВСЁ ФОТО\все\Фото\DSCN195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377" y="322770"/>
            <a:ext cx="4004623" cy="3003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Юрпалова\Desktop\ВСЁ ФОТО\все\Фото\DSCN197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377" y="3789040"/>
            <a:ext cx="3782740" cy="2837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2306</TotalTime>
  <Words>971</Words>
  <Application>Microsoft Office PowerPoint</Application>
  <PresentationFormat>Экран (4:3)</PresentationFormat>
  <Paragraphs>287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Солнцестояние</vt:lpstr>
      <vt:lpstr>      Презентация педагогического проекта    Формирование предпосылок  к развитию регулятивного  компонента  универсальных учебных действий  у детей  в процессе подготовки к школе:  «Знаю! Умею! Смогу научиться!»   </vt:lpstr>
      <vt:lpstr>Задачи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предпосылок  регулятивнова компонента универсальных учебных действий детей подготовительной группы в процессе подготовки к школе»</dc:title>
  <dc:creator>Юрпалова</dc:creator>
  <cp:lastModifiedBy>ЮрпаловаТА</cp:lastModifiedBy>
  <cp:revision>147</cp:revision>
  <dcterms:created xsi:type="dcterms:W3CDTF">2014-01-31T08:02:13Z</dcterms:created>
  <dcterms:modified xsi:type="dcterms:W3CDTF">2016-09-30T10:10:20Z</dcterms:modified>
</cp:coreProperties>
</file>