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39" d="100"/>
          <a:sy n="39" d="100"/>
        </p:scale>
        <p:origin x="667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B5DBF-4BFC-48FF-A447-6C088A6ADF8F}" type="datetimeFigureOut">
              <a:rPr lang="ru-RU" smtClean="0"/>
              <a:t>19.12.2018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DA742-8BA1-4C14-B60C-D2556A1A7F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150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B5DBF-4BFC-48FF-A447-6C088A6ADF8F}" type="datetimeFigureOut">
              <a:rPr lang="ru-RU" smtClean="0"/>
              <a:t>19.12.2018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DA742-8BA1-4C14-B60C-D2556A1A7F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244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B5DBF-4BFC-48FF-A447-6C088A6ADF8F}" type="datetimeFigureOut">
              <a:rPr lang="ru-RU" smtClean="0"/>
              <a:t>19.12.2018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DA742-8BA1-4C14-B60C-D2556A1A7F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952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B5DBF-4BFC-48FF-A447-6C088A6ADF8F}" type="datetimeFigureOut">
              <a:rPr lang="ru-RU" smtClean="0"/>
              <a:t>19.12.2018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DA742-8BA1-4C14-B60C-D2556A1A7F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486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B5DBF-4BFC-48FF-A447-6C088A6ADF8F}" type="datetimeFigureOut">
              <a:rPr lang="ru-RU" smtClean="0"/>
              <a:t>19.12.2018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DA742-8BA1-4C14-B60C-D2556A1A7F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4052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B5DBF-4BFC-48FF-A447-6C088A6ADF8F}" type="datetimeFigureOut">
              <a:rPr lang="ru-RU" smtClean="0"/>
              <a:t>19.12.2018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DA742-8BA1-4C14-B60C-D2556A1A7F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2644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B5DBF-4BFC-48FF-A447-6C088A6ADF8F}" type="datetimeFigureOut">
              <a:rPr lang="ru-RU" smtClean="0"/>
              <a:t>19.12.2018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DA742-8BA1-4C14-B60C-D2556A1A7F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108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B5DBF-4BFC-48FF-A447-6C088A6ADF8F}" type="datetimeFigureOut">
              <a:rPr lang="ru-RU" smtClean="0"/>
              <a:t>19.12.2018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DA742-8BA1-4C14-B60C-D2556A1A7F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899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B5DBF-4BFC-48FF-A447-6C088A6ADF8F}" type="datetimeFigureOut">
              <a:rPr lang="ru-RU" smtClean="0"/>
              <a:t>19.12.2018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DA742-8BA1-4C14-B60C-D2556A1A7F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5959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B5DBF-4BFC-48FF-A447-6C088A6ADF8F}" type="datetimeFigureOut">
              <a:rPr lang="ru-RU" smtClean="0"/>
              <a:t>19.12.2018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DA742-8BA1-4C14-B60C-D2556A1A7F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658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B5DBF-4BFC-48FF-A447-6C088A6ADF8F}" type="datetimeFigureOut">
              <a:rPr lang="ru-RU" smtClean="0"/>
              <a:t>19.12.2018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DA742-8BA1-4C14-B60C-D2556A1A7F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054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0B5DBF-4BFC-48FF-A447-6C088A6ADF8F}" type="datetimeFigureOut">
              <a:rPr lang="ru-RU" smtClean="0"/>
              <a:t>19.12.2018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DA742-8BA1-4C14-B60C-D2556A1A7F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929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>
                <a:latin typeface="+mn-lt"/>
              </a:rPr>
              <a:t>Воплощение моих фантазий </a:t>
            </a:r>
            <a:br>
              <a:rPr lang="ru-RU" sz="4400" b="1" dirty="0" smtClean="0">
                <a:latin typeface="+mn-lt"/>
              </a:rPr>
            </a:br>
            <a:r>
              <a:rPr lang="ru-RU" sz="4400" b="1" dirty="0" smtClean="0">
                <a:latin typeface="+mn-lt"/>
              </a:rPr>
              <a:t>при конструировании </a:t>
            </a:r>
            <a:br>
              <a:rPr lang="ru-RU" sz="4400" b="1" dirty="0" smtClean="0">
                <a:latin typeface="+mn-lt"/>
              </a:rPr>
            </a:br>
            <a:r>
              <a:rPr lang="ru-RU" sz="4400" b="1" dirty="0" smtClean="0">
                <a:latin typeface="+mn-lt"/>
              </a:rPr>
              <a:t>машины </a:t>
            </a:r>
            <a:r>
              <a:rPr lang="ru-RU" sz="4400" b="1" dirty="0" err="1" smtClean="0">
                <a:latin typeface="+mn-lt"/>
              </a:rPr>
              <a:t>Голдберга</a:t>
            </a:r>
            <a:endParaRPr lang="ru-RU" sz="4400" b="1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r"/>
            <a:r>
              <a:rPr lang="ru-RU" sz="3200" b="1" dirty="0" smtClean="0"/>
              <a:t>Автор </a:t>
            </a:r>
          </a:p>
          <a:p>
            <a:pPr algn="r"/>
            <a:r>
              <a:rPr lang="ru-RU" sz="3200" b="1" dirty="0" smtClean="0"/>
              <a:t>Зубов Никита </a:t>
            </a:r>
          </a:p>
          <a:p>
            <a:pPr algn="r"/>
            <a:r>
              <a:rPr lang="ru-RU" sz="3200" b="1" dirty="0" smtClean="0"/>
              <a:t>4 «А» класс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350959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6801" y="527538"/>
            <a:ext cx="10398368" cy="5814647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>
                <a:latin typeface="+mn-lt"/>
              </a:rPr>
              <a:t>Цель проекта: </a:t>
            </a:r>
            <a:r>
              <a:rPr lang="ru-RU" sz="3600" dirty="0">
                <a:latin typeface="+mn-lt"/>
              </a:rPr>
              <a:t>изучение технологии конструирования машины </a:t>
            </a:r>
            <a:r>
              <a:rPr lang="ru-RU" sz="3600" dirty="0" err="1">
                <a:latin typeface="+mn-lt"/>
              </a:rPr>
              <a:t>Голдберга</a:t>
            </a:r>
            <a:r>
              <a:rPr lang="ru-RU" sz="3600" dirty="0">
                <a:latin typeface="+mn-lt"/>
              </a:rPr>
              <a:t> и создание собственной модели. </a:t>
            </a:r>
            <a:br>
              <a:rPr lang="ru-RU" sz="3600" dirty="0">
                <a:latin typeface="+mn-lt"/>
              </a:rPr>
            </a:br>
            <a:r>
              <a:rPr lang="ru-RU" sz="3600" b="1" dirty="0">
                <a:latin typeface="+mn-lt"/>
              </a:rPr>
              <a:t>Задачи:</a:t>
            </a:r>
            <a:r>
              <a:rPr lang="ru-RU" sz="3600" dirty="0">
                <a:latin typeface="+mn-lt"/>
              </a:rPr>
              <a:t/>
            </a:r>
            <a:br>
              <a:rPr lang="ru-RU" sz="3600" dirty="0">
                <a:latin typeface="+mn-lt"/>
              </a:rPr>
            </a:br>
            <a:r>
              <a:rPr lang="ru-RU" sz="3600" dirty="0" smtClean="0">
                <a:latin typeface="+mn-lt"/>
              </a:rPr>
              <a:t>1) Изучить </a:t>
            </a:r>
            <a:r>
              <a:rPr lang="ru-RU" sz="3600" dirty="0">
                <a:latin typeface="+mn-lt"/>
              </a:rPr>
              <a:t>литературу по теме проекта, узнать про </a:t>
            </a:r>
            <a:r>
              <a:rPr lang="ru-RU" sz="3600" dirty="0" err="1">
                <a:latin typeface="+mn-lt"/>
              </a:rPr>
              <a:t>Голдберга</a:t>
            </a:r>
            <a:r>
              <a:rPr lang="ru-RU" sz="3600" dirty="0">
                <a:latin typeface="+mn-lt"/>
              </a:rPr>
              <a:t> и его машину.</a:t>
            </a:r>
            <a:br>
              <a:rPr lang="ru-RU" sz="3600" dirty="0">
                <a:latin typeface="+mn-lt"/>
              </a:rPr>
            </a:br>
            <a:r>
              <a:rPr lang="ru-RU" sz="3600" dirty="0" smtClean="0">
                <a:latin typeface="+mn-lt"/>
              </a:rPr>
              <a:t>2) Выяснить</a:t>
            </a:r>
            <a:r>
              <a:rPr lang="ru-RU" sz="3600" dirty="0">
                <a:latin typeface="+mn-lt"/>
              </a:rPr>
              <a:t>, как и с помощью каких механизмов, работает машина </a:t>
            </a:r>
            <a:r>
              <a:rPr lang="ru-RU" sz="3600" dirty="0" err="1">
                <a:latin typeface="+mn-lt"/>
              </a:rPr>
              <a:t>Голдберга</a:t>
            </a:r>
            <a:r>
              <a:rPr lang="ru-RU" sz="3600" dirty="0">
                <a:latin typeface="+mn-lt"/>
              </a:rPr>
              <a:t>.</a:t>
            </a:r>
            <a:br>
              <a:rPr lang="ru-RU" sz="3600" dirty="0">
                <a:latin typeface="+mn-lt"/>
              </a:rPr>
            </a:br>
            <a:r>
              <a:rPr lang="ru-RU" sz="3600" dirty="0" smtClean="0">
                <a:latin typeface="+mn-lt"/>
              </a:rPr>
              <a:t>3) Опытным </a:t>
            </a:r>
            <a:r>
              <a:rPr lang="ru-RU" sz="3600" dirty="0">
                <a:latin typeface="+mn-lt"/>
              </a:rPr>
              <a:t>путём подобрать простые механизмы для приведения машины в движение.</a:t>
            </a:r>
            <a:br>
              <a:rPr lang="ru-RU" sz="3600" dirty="0">
                <a:latin typeface="+mn-lt"/>
              </a:rPr>
            </a:br>
            <a:r>
              <a:rPr lang="ru-RU" sz="3600" dirty="0" smtClean="0">
                <a:latin typeface="+mn-lt"/>
              </a:rPr>
              <a:t>4) Сделать </a:t>
            </a:r>
            <a:r>
              <a:rPr lang="ru-RU" sz="3600" dirty="0">
                <a:latin typeface="+mn-lt"/>
              </a:rPr>
              <a:t>выводы по теме проекта.</a:t>
            </a:r>
            <a:r>
              <a:rPr lang="ru-RU" dirty="0"/>
              <a:t/>
            </a:r>
            <a:br>
              <a:rPr lang="ru-RU" dirty="0"/>
            </a:b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2769337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56585" y="1078524"/>
            <a:ext cx="4243754" cy="5615354"/>
          </a:xfrm>
        </p:spPr>
        <p:txBody>
          <a:bodyPr>
            <a:noAutofit/>
          </a:bodyPr>
          <a:lstStyle/>
          <a:p>
            <a:pPr algn="just"/>
            <a:r>
              <a:rPr lang="ru-RU" sz="3600" b="1" dirty="0" smtClean="0">
                <a:latin typeface="+mn-lt"/>
              </a:rPr>
              <a:t>  </a:t>
            </a:r>
            <a:br>
              <a:rPr lang="ru-RU" sz="3600" b="1" dirty="0" smtClean="0">
                <a:latin typeface="+mn-lt"/>
              </a:rPr>
            </a:br>
            <a:r>
              <a:rPr lang="ru-RU" sz="3600" b="1" dirty="0">
                <a:latin typeface="+mn-lt"/>
              </a:rPr>
              <a:t/>
            </a:r>
            <a:br>
              <a:rPr lang="ru-RU" sz="3600" b="1" dirty="0">
                <a:latin typeface="+mn-lt"/>
              </a:rPr>
            </a:br>
            <a:r>
              <a:rPr lang="ru-RU" sz="3600" b="1" dirty="0" smtClean="0">
                <a:latin typeface="+mn-lt"/>
              </a:rPr>
              <a:t/>
            </a:r>
            <a:br>
              <a:rPr lang="ru-RU" sz="3600" b="1" dirty="0" smtClean="0">
                <a:latin typeface="+mn-lt"/>
              </a:rPr>
            </a:br>
            <a:r>
              <a:rPr lang="ru-RU" sz="3600" b="1" dirty="0">
                <a:latin typeface="+mn-lt"/>
              </a:rPr>
              <a:t/>
            </a:r>
            <a:br>
              <a:rPr lang="ru-RU" sz="3600" b="1" dirty="0">
                <a:latin typeface="+mn-lt"/>
              </a:rPr>
            </a:br>
            <a:r>
              <a:rPr lang="ru-RU" sz="3600" b="1" dirty="0" smtClean="0">
                <a:latin typeface="+mn-lt"/>
              </a:rPr>
              <a:t>Что такое машина</a:t>
            </a:r>
            <a:br>
              <a:rPr lang="ru-RU" sz="3600" b="1" dirty="0" smtClean="0">
                <a:latin typeface="+mn-lt"/>
              </a:rPr>
            </a:br>
            <a:r>
              <a:rPr lang="ru-RU" sz="3600" b="1" dirty="0" smtClean="0">
                <a:latin typeface="+mn-lt"/>
              </a:rPr>
              <a:t>         </a:t>
            </a:r>
            <a:r>
              <a:rPr lang="ru-RU" sz="3600" b="1" dirty="0" err="1" smtClean="0">
                <a:latin typeface="+mn-lt"/>
              </a:rPr>
              <a:t>Голдберга</a:t>
            </a:r>
            <a:r>
              <a:rPr lang="ru-RU" sz="3600" b="1" dirty="0" smtClean="0">
                <a:latin typeface="+mn-lt"/>
              </a:rPr>
              <a:t>?</a:t>
            </a:r>
            <a:br>
              <a:rPr lang="ru-RU" sz="3600" b="1" dirty="0" smtClean="0">
                <a:latin typeface="+mn-lt"/>
              </a:rPr>
            </a:br>
            <a:r>
              <a:rPr lang="ru-RU" sz="3600" dirty="0">
                <a:latin typeface="+mn-lt"/>
              </a:rPr>
              <a:t/>
            </a:r>
            <a:br>
              <a:rPr lang="ru-RU" sz="3600" dirty="0">
                <a:latin typeface="+mn-lt"/>
              </a:rPr>
            </a:br>
            <a:r>
              <a:rPr lang="ru-RU" sz="3600" dirty="0">
                <a:latin typeface="+mn-lt"/>
              </a:rPr>
              <a:t>Машина </a:t>
            </a:r>
            <a:r>
              <a:rPr lang="ru-RU" sz="3600" dirty="0" err="1">
                <a:latin typeface="+mn-lt"/>
              </a:rPr>
              <a:t>Голдберга</a:t>
            </a:r>
            <a:r>
              <a:rPr lang="ru-RU" sz="3600" dirty="0">
                <a:latin typeface="+mn-lt"/>
              </a:rPr>
              <a:t>  - это устройство, предназначенное для  выполнение очень простого действия, которое выполняется  по цепочке, чрезвычайно сложным образом </a:t>
            </a:r>
          </a:p>
        </p:txBody>
      </p:sp>
      <p:pic>
        <p:nvPicPr>
          <p:cNvPr id="4" name="Рисунок 3" descr="ÐÐ¾ÑÐ¾Ð¶ÐµÐµ Ð¸Ð·Ð¾Ð±ÑÐ°Ð¶ÐµÐ½Ð¸Ðµ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14" y="733693"/>
            <a:ext cx="6507455" cy="5713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413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43022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+mn-lt"/>
              </a:rPr>
              <a:t>Одним из первых безумные машины начал рисовать американский художник </a:t>
            </a:r>
            <a:r>
              <a:rPr lang="ru-RU" sz="3200" b="1" dirty="0" err="1">
                <a:latin typeface="+mn-lt"/>
              </a:rPr>
              <a:t>Руб</a:t>
            </a:r>
            <a:r>
              <a:rPr lang="ru-RU" sz="3200" b="1" dirty="0">
                <a:latin typeface="+mn-lt"/>
              </a:rPr>
              <a:t> </a:t>
            </a:r>
            <a:r>
              <a:rPr lang="ru-RU" sz="3200" b="1" dirty="0" err="1">
                <a:latin typeface="+mn-lt"/>
              </a:rPr>
              <a:t>Голдберг</a:t>
            </a:r>
            <a:r>
              <a:rPr lang="ru-RU" sz="3200" b="1" dirty="0">
                <a:latin typeface="+mn-lt"/>
              </a:rPr>
              <a:t>.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37385" y="5552950"/>
            <a:ext cx="5193322" cy="1011972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Самодействующая салфетка профессора Люцифера </a:t>
            </a:r>
            <a:r>
              <a:rPr lang="ru-RU" dirty="0" err="1" smtClean="0"/>
              <a:t>Горгонзолы</a:t>
            </a:r>
            <a:r>
              <a:rPr lang="ru-RU" dirty="0" smtClean="0"/>
              <a:t>.</a:t>
            </a:r>
          </a:p>
          <a:p>
            <a:r>
              <a:rPr lang="ru-RU" dirty="0" smtClean="0"/>
              <a:t>Рисунок Р. </a:t>
            </a:r>
            <a:r>
              <a:rPr lang="ru-RU" dirty="0" err="1" smtClean="0"/>
              <a:t>Голдберга</a:t>
            </a:r>
            <a:endParaRPr lang="ru-RU" dirty="0"/>
          </a:p>
        </p:txBody>
      </p:sp>
      <p:pic>
        <p:nvPicPr>
          <p:cNvPr id="4" name="Рисунок 3" descr="C:\Users\tarba\Desktop\Руб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72" y="1760537"/>
            <a:ext cx="3845097" cy="4804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tarba\Desktop\1.2_2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385" y="1760536"/>
            <a:ext cx="4950069" cy="34972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3415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9969" y="-366470"/>
            <a:ext cx="9179169" cy="6814162"/>
          </a:xfrm>
        </p:spPr>
        <p:txBody>
          <a:bodyPr>
            <a:normAutofit/>
          </a:bodyPr>
          <a:lstStyle/>
          <a:p>
            <a:pPr algn="l"/>
            <a:r>
              <a:rPr lang="ru-RU" sz="3100" b="1" dirty="0" smtClean="0">
                <a:latin typeface="+mn-lt"/>
              </a:rPr>
              <a:t/>
            </a:r>
            <a:br>
              <a:rPr lang="ru-RU" sz="3100" b="1" dirty="0" smtClean="0">
                <a:latin typeface="+mn-lt"/>
              </a:rPr>
            </a:br>
            <a:r>
              <a:rPr lang="ru-RU" sz="3100" b="1" dirty="0">
                <a:latin typeface="+mn-lt"/>
              </a:rPr>
              <a:t/>
            </a:r>
            <a:br>
              <a:rPr lang="ru-RU" sz="3100" b="1" dirty="0">
                <a:latin typeface="+mn-lt"/>
              </a:rPr>
            </a:br>
            <a:r>
              <a:rPr lang="ru-RU" sz="3100" b="1" dirty="0" smtClean="0">
                <a:latin typeface="+mn-lt"/>
              </a:rPr>
              <a:t>Основа </a:t>
            </a:r>
            <a:r>
              <a:rPr lang="ru-RU" sz="3100" b="1" dirty="0">
                <a:latin typeface="+mn-lt"/>
              </a:rPr>
              <a:t>машины </a:t>
            </a:r>
            <a:r>
              <a:rPr lang="ru-RU" sz="3100" b="1" dirty="0" err="1">
                <a:latin typeface="+mn-lt"/>
              </a:rPr>
              <a:t>Голдберга</a:t>
            </a:r>
            <a:r>
              <a:rPr lang="ru-RU" sz="3100" b="1" dirty="0">
                <a:latin typeface="+mn-lt"/>
              </a:rPr>
              <a:t> - простые </a:t>
            </a:r>
            <a:r>
              <a:rPr lang="ru-RU" sz="3100" b="1" dirty="0" smtClean="0">
                <a:latin typeface="+mn-lt"/>
              </a:rPr>
              <a:t>механизмы</a:t>
            </a:r>
            <a:br>
              <a:rPr lang="ru-RU" sz="3100" b="1" dirty="0" smtClean="0">
                <a:latin typeface="+mn-lt"/>
              </a:rPr>
            </a:br>
            <a:r>
              <a:rPr lang="ru-RU" sz="2200" dirty="0">
                <a:latin typeface="+mn-lt"/>
              </a:rPr>
              <a:t/>
            </a:r>
            <a:br>
              <a:rPr lang="ru-RU" sz="2200" dirty="0">
                <a:latin typeface="+mn-lt"/>
              </a:rPr>
            </a:br>
            <a:r>
              <a:rPr lang="ru-RU" sz="3100" dirty="0" smtClean="0">
                <a:latin typeface="+mn-lt"/>
              </a:rPr>
              <a:t>1) </a:t>
            </a:r>
            <a:r>
              <a:rPr lang="ru-RU" sz="3100" dirty="0">
                <a:latin typeface="+mn-lt"/>
              </a:rPr>
              <a:t>наклонная </a:t>
            </a:r>
            <a:r>
              <a:rPr lang="ru-RU" sz="3100" dirty="0" smtClean="0">
                <a:latin typeface="+mn-lt"/>
              </a:rPr>
              <a:t>плоскость</a:t>
            </a:r>
            <a:br>
              <a:rPr lang="ru-RU" sz="3100" dirty="0" smtClean="0">
                <a:latin typeface="+mn-lt"/>
              </a:rPr>
            </a:br>
            <a:r>
              <a:rPr lang="ru-RU" sz="3100" dirty="0" smtClean="0">
                <a:latin typeface="+mn-lt"/>
              </a:rPr>
              <a:t/>
            </a:r>
            <a:br>
              <a:rPr lang="ru-RU" sz="3100" dirty="0" smtClean="0">
                <a:latin typeface="+mn-lt"/>
              </a:rPr>
            </a:br>
            <a:r>
              <a:rPr lang="ru-RU" sz="3100" dirty="0" smtClean="0">
                <a:latin typeface="+mn-lt"/>
              </a:rPr>
              <a:t>2) винт</a:t>
            </a:r>
            <a:br>
              <a:rPr lang="ru-RU" sz="3100" dirty="0" smtClean="0">
                <a:latin typeface="+mn-lt"/>
              </a:rPr>
            </a:br>
            <a:r>
              <a:rPr lang="ru-RU" sz="3100" dirty="0" smtClean="0">
                <a:latin typeface="+mn-lt"/>
              </a:rPr>
              <a:t/>
            </a:r>
            <a:br>
              <a:rPr lang="ru-RU" sz="3100" dirty="0" smtClean="0">
                <a:latin typeface="+mn-lt"/>
              </a:rPr>
            </a:br>
            <a:r>
              <a:rPr lang="ru-RU" sz="3100" dirty="0" smtClean="0">
                <a:latin typeface="+mn-lt"/>
              </a:rPr>
              <a:t>3) клин</a:t>
            </a:r>
            <a:br>
              <a:rPr lang="ru-RU" sz="3100" dirty="0" smtClean="0">
                <a:latin typeface="+mn-lt"/>
              </a:rPr>
            </a:br>
            <a:r>
              <a:rPr lang="ru-RU" sz="3100" dirty="0" smtClean="0">
                <a:latin typeface="+mn-lt"/>
              </a:rPr>
              <a:t/>
            </a:r>
            <a:br>
              <a:rPr lang="ru-RU" sz="3100" dirty="0" smtClean="0">
                <a:latin typeface="+mn-lt"/>
              </a:rPr>
            </a:br>
            <a:r>
              <a:rPr lang="ru-RU" sz="3100" dirty="0" smtClean="0">
                <a:latin typeface="+mn-lt"/>
              </a:rPr>
              <a:t>4) рычаг</a:t>
            </a:r>
            <a:br>
              <a:rPr lang="ru-RU" sz="3100" dirty="0" smtClean="0">
                <a:latin typeface="+mn-lt"/>
              </a:rPr>
            </a:br>
            <a:r>
              <a:rPr lang="ru-RU" sz="3100" dirty="0" smtClean="0">
                <a:latin typeface="+mn-lt"/>
              </a:rPr>
              <a:t/>
            </a:r>
            <a:br>
              <a:rPr lang="ru-RU" sz="3100" dirty="0" smtClean="0">
                <a:latin typeface="+mn-lt"/>
              </a:rPr>
            </a:br>
            <a:r>
              <a:rPr lang="ru-RU" sz="3100" dirty="0" smtClean="0">
                <a:latin typeface="+mn-lt"/>
              </a:rPr>
              <a:t>5) блок</a:t>
            </a:r>
            <a:br>
              <a:rPr lang="ru-RU" sz="3100" dirty="0" smtClean="0">
                <a:latin typeface="+mn-lt"/>
              </a:rPr>
            </a:br>
            <a:r>
              <a:rPr lang="ru-RU" sz="3100" dirty="0" smtClean="0">
                <a:latin typeface="+mn-lt"/>
              </a:rPr>
              <a:t/>
            </a:r>
            <a:br>
              <a:rPr lang="ru-RU" sz="3100" dirty="0" smtClean="0">
                <a:latin typeface="+mn-lt"/>
              </a:rPr>
            </a:br>
            <a:r>
              <a:rPr lang="ru-RU" sz="3100" dirty="0" smtClean="0">
                <a:latin typeface="+mn-lt"/>
              </a:rPr>
              <a:t>6) колесо на оси</a:t>
            </a:r>
            <a:r>
              <a:rPr lang="ru-RU" dirty="0"/>
              <a:t/>
            </a:r>
            <a:br>
              <a:rPr lang="ru-RU" dirty="0"/>
            </a:br>
            <a:endParaRPr lang="ru-RU" sz="2000" dirty="0"/>
          </a:p>
        </p:txBody>
      </p:sp>
      <p:pic>
        <p:nvPicPr>
          <p:cNvPr id="4" name="Рисунок 3" descr="ÐÐ¾ÑÐ¾Ð¶ÐµÐµ Ð¸Ð·Ð¾Ð±ÑÐ°Ð¶ÐµÐ½Ð¸Ðµ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070" y="1104316"/>
            <a:ext cx="2156069" cy="1651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tarba\Desktop\Без названия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3609" y="2635052"/>
            <a:ext cx="1597513" cy="1521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ÐÐ¾ÑÐ¾Ð¶ÐµÐµ Ð¸Ð·Ð¾Ð±ÑÐ°Ð¶ÐµÐ½Ð¸Ðµ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070" y="4389094"/>
            <a:ext cx="1762369" cy="1584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910" y="1804400"/>
            <a:ext cx="1287892" cy="166130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286" y="3040611"/>
            <a:ext cx="2514818" cy="12726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571" y="4545041"/>
            <a:ext cx="2019475" cy="127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93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+mn-lt"/>
              </a:rPr>
              <a:t>Как я конструировал машину </a:t>
            </a:r>
            <a:r>
              <a:rPr lang="ru-RU" sz="3200" b="1" dirty="0" err="1" smtClean="0">
                <a:latin typeface="+mn-lt"/>
              </a:rPr>
              <a:t>Голдберга</a:t>
            </a:r>
            <a:endParaRPr lang="ru-RU" sz="3200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95754"/>
            <a:ext cx="10515600" cy="5228492"/>
          </a:xfrm>
        </p:spPr>
        <p:txBody>
          <a:bodyPr/>
          <a:lstStyle/>
          <a:p>
            <a:r>
              <a:rPr lang="ru-RU" dirty="0"/>
              <a:t>Простые механизмы взятые для создания машины </a:t>
            </a:r>
            <a:r>
              <a:rPr lang="ru-RU" dirty="0" err="1"/>
              <a:t>Голдберга</a:t>
            </a:r>
            <a:r>
              <a:rPr lang="ru-RU" dirty="0"/>
              <a:t>: 3 металлических шарика 2 среднего размера, один - большого, трубка, наклонная картонная поверхность, домино (несколько штук), конусы (обрезанные бутылки), карандаш, нитка, крышка пластиковая, флажок с иголкой на конце, надувной шарик.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896" y="3208937"/>
            <a:ext cx="4287078" cy="321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936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15815"/>
            <a:ext cx="10515600" cy="5661148"/>
          </a:xfrm>
        </p:spPr>
        <p:txBody>
          <a:bodyPr>
            <a:normAutofit/>
          </a:bodyPr>
          <a:lstStyle/>
          <a:p>
            <a:r>
              <a:rPr lang="ru-RU" b="1" dirty="0"/>
              <a:t>Выводы:</a:t>
            </a:r>
            <a:endParaRPr lang="ru-RU" dirty="0"/>
          </a:p>
          <a:p>
            <a:pPr lvl="0"/>
            <a:r>
              <a:rPr lang="ru-RU" dirty="0"/>
              <a:t>Гипотеза подтвердилась: из простых механизмов можно самостоятельно собрать машину </a:t>
            </a:r>
            <a:r>
              <a:rPr lang="ru-RU" dirty="0" err="1"/>
              <a:t>Голдберга</a:t>
            </a:r>
            <a:r>
              <a:rPr lang="ru-RU" dirty="0"/>
              <a:t>.</a:t>
            </a:r>
          </a:p>
          <a:p>
            <a:pPr lvl="0"/>
            <a:r>
              <a:rPr lang="ru-RU" dirty="0"/>
              <a:t>При конструировании машины </a:t>
            </a:r>
            <a:r>
              <a:rPr lang="ru-RU" dirty="0" err="1"/>
              <a:t>Голдберга</a:t>
            </a:r>
            <a:r>
              <a:rPr lang="ru-RU" dirty="0"/>
              <a:t> можно применять разные подручные механизмы, передающие первоначальную энергию от предмета к предмету.</a:t>
            </a:r>
          </a:p>
          <a:p>
            <a:pPr lvl="0"/>
            <a:r>
              <a:rPr lang="ru-RU" dirty="0"/>
              <a:t>Детали для машины можно найти дома и  самостоятельно подогнать их до соответствующих размеров (обрезать, выгнуть и др.) </a:t>
            </a:r>
          </a:p>
          <a:p>
            <a:pPr lvl="0"/>
            <a:r>
              <a:rPr lang="ru-RU" dirty="0"/>
              <a:t>Экспериментируя с деталями, можно привести машину в движение.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7794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smtClean="0"/>
              <a:t>Спасибо </a:t>
            </a:r>
          </a:p>
          <a:p>
            <a:pPr marL="0" indent="0" algn="ctr">
              <a:buNone/>
            </a:pPr>
            <a:r>
              <a:rPr lang="ru-RU" sz="5400" dirty="0" smtClean="0"/>
              <a:t>за внимание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7495388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168</Words>
  <Application>Microsoft Office PowerPoint</Application>
  <PresentationFormat>Широкоэкранный</PresentationFormat>
  <Paragraphs>19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Воплощение моих фантазий  при конструировании  машины Голдберга</vt:lpstr>
      <vt:lpstr>Цель проекта: изучение технологии конструирования машины Голдберга и создание собственной модели.  Задачи: 1) Изучить литературу по теме проекта, узнать про Голдберга и его машину. 2) Выяснить, как и с помощью каких механизмов, работает машина Голдберга. 3) Опытным путём подобрать простые механизмы для приведения машины в движение. 4) Сделать выводы по теме проекта. </vt:lpstr>
      <vt:lpstr>      Что такое машина          Голдберга?  Машина Голдберга  - это устройство, предназначенное для  выполнение очень простого действия, которое выполняется  по цепочке, чрезвычайно сложным образом </vt:lpstr>
      <vt:lpstr>Одним из первых безумные машины начал рисовать американский художник Руб Голдберг. </vt:lpstr>
      <vt:lpstr>  Основа машины Голдберга - простые механизмы  1) наклонная плоскость  2) винт  3) клин  4) рычаг  5) блок  6) колесо на оси </vt:lpstr>
      <vt:lpstr>Как я конструировал машину Голдберга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19</cp:revision>
  <dcterms:created xsi:type="dcterms:W3CDTF">2018-12-18T16:50:22Z</dcterms:created>
  <dcterms:modified xsi:type="dcterms:W3CDTF">2018-12-19T16:04:12Z</dcterms:modified>
</cp:coreProperties>
</file>