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29" r:id="rId2"/>
    <p:sldId id="332" r:id="rId3"/>
    <p:sldId id="307" r:id="rId4"/>
    <p:sldId id="308" r:id="rId5"/>
    <p:sldId id="257" r:id="rId6"/>
    <p:sldId id="258" r:id="rId7"/>
    <p:sldId id="260" r:id="rId8"/>
    <p:sldId id="261" r:id="rId9"/>
    <p:sldId id="259" r:id="rId10"/>
    <p:sldId id="262" r:id="rId11"/>
    <p:sldId id="263" r:id="rId12"/>
    <p:sldId id="264" r:id="rId13"/>
    <p:sldId id="265" r:id="rId14"/>
    <p:sldId id="312" r:id="rId15"/>
    <p:sldId id="310" r:id="rId16"/>
    <p:sldId id="266" r:id="rId17"/>
    <p:sldId id="267" r:id="rId18"/>
    <p:sldId id="268" r:id="rId19"/>
    <p:sldId id="270" r:id="rId20"/>
    <p:sldId id="272" r:id="rId21"/>
    <p:sldId id="296" r:id="rId22"/>
    <p:sldId id="297" r:id="rId23"/>
    <p:sldId id="291" r:id="rId24"/>
    <p:sldId id="313" r:id="rId25"/>
    <p:sldId id="311" r:id="rId26"/>
    <p:sldId id="303" r:id="rId27"/>
    <p:sldId id="306" r:id="rId28"/>
    <p:sldId id="314" r:id="rId29"/>
    <p:sldId id="315" r:id="rId30"/>
    <p:sldId id="316" r:id="rId31"/>
    <p:sldId id="273" r:id="rId32"/>
    <p:sldId id="298" r:id="rId33"/>
    <p:sldId id="274" r:id="rId34"/>
    <p:sldId id="275" r:id="rId35"/>
    <p:sldId id="276" r:id="rId36"/>
    <p:sldId id="301" r:id="rId37"/>
    <p:sldId id="278" r:id="rId38"/>
    <p:sldId id="279" r:id="rId39"/>
    <p:sldId id="302" r:id="rId40"/>
    <p:sldId id="321" r:id="rId41"/>
    <p:sldId id="326" r:id="rId42"/>
    <p:sldId id="323" r:id="rId43"/>
    <p:sldId id="319" r:id="rId44"/>
    <p:sldId id="322" r:id="rId45"/>
    <p:sldId id="330" r:id="rId46"/>
    <p:sldId id="328" r:id="rId47"/>
    <p:sldId id="325" r:id="rId48"/>
    <p:sldId id="304" r:id="rId49"/>
    <p:sldId id="305" r:id="rId50"/>
    <p:sldId id="280" r:id="rId51"/>
    <p:sldId id="331" r:id="rId5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FF6565"/>
    <a:srgbClr val="663300"/>
    <a:srgbClr val="FFFF66"/>
    <a:srgbClr val="5E5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2" autoAdjust="0"/>
    <p:restoredTop sz="86331" autoAdjust="0"/>
  </p:normalViewPr>
  <p:slideViewPr>
    <p:cSldViewPr>
      <p:cViewPr>
        <p:scale>
          <a:sx n="62" d="100"/>
          <a:sy n="62" d="100"/>
        </p:scale>
        <p:origin x="-206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31F5F1-C2CA-402D-AFD1-B0EA4FF34E74}" type="datetimeFigureOut">
              <a:rPr lang="ru-RU"/>
              <a:pPr>
                <a:defRPr/>
              </a:pPr>
              <a:t>07.10.2014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016DD5-EA14-471F-87AF-CD06C86C3C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4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16DD5-EA14-471F-87AF-CD06C86C3C5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72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E7222A-FB38-42A7-AF31-AA8E49D735CB}" type="slidenum">
              <a:rPr lang="ru-RU" altLang="ru-RU" smtClean="0"/>
              <a:pPr eaLnBrk="1" hangingPunct="1"/>
              <a:t>22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77D9-2D49-45D4-87C5-EA80A5AAEE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74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4E08F-15AE-4D5C-B276-B0D9A5ED00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04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B8AC3-5709-4AC0-8D9B-5E85EA8CD3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8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FD99D-287E-4BD4-87C7-D0B83E0471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03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A64B-4871-4102-92A2-E5EC2B5876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75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0475-39A1-4E08-8C0B-7260E5004D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38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D7367-1BEF-4D74-A64C-A229FE050F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46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AFB71-6CF4-4995-A5D2-ECD654A55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05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D07B-9FDE-4C8E-AAD7-B4917D553D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67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1ECB-BEEE-406D-9E20-62F1288D4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36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9FA5F-E776-49A0-90A8-3F02B9CE91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93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758303-D886-417A-9948-369B5B618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slide" Target="slide3.xml"/><Relationship Id="rId4" Type="http://schemas.openxmlformats.org/officeDocument/2006/relationships/image" Target="../media/image17.wmf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slide" Target="slide3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" Target="slide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slide" Target="slide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slide" Target="slide3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slide" Target="slide3.xml"/><Relationship Id="rId9" Type="http://schemas.openxmlformats.org/officeDocument/2006/relationships/image" Target="../media/image4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slide" Target="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9.wmf"/><Relationship Id="rId9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slide" Target="slide3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7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7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7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8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8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88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86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oleObject" Target="../embeddings/oleObject88.bin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91.wmf"/><Relationship Id="rId9" Type="http://schemas.openxmlformats.org/officeDocument/2006/relationships/image" Target="../media/image9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slide" Target="slide3.xml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91.bin"/><Relationship Id="rId7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97.wmf"/><Relationship Id="rId5" Type="http://schemas.openxmlformats.org/officeDocument/2006/relationships/slide" Target="slide3.xml"/><Relationship Id="rId10" Type="http://schemas.openxmlformats.org/officeDocument/2006/relationships/oleObject" Target="../embeddings/oleObject94.bin"/><Relationship Id="rId4" Type="http://schemas.openxmlformats.org/officeDocument/2006/relationships/image" Target="../media/image94.wmf"/><Relationship Id="rId9" Type="http://schemas.openxmlformats.org/officeDocument/2006/relationships/image" Target="../media/image9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" Target="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slide" Target="slide3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slide" Target="slide3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0825" y="70470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Площади фигур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(5 уроков)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6590" y="2060848"/>
            <a:ext cx="5183187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Решение задач на готовых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чертежах с повторением теоретического материала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88640"/>
            <a:ext cx="274478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Геометрия  8 класс</a:t>
            </a:r>
            <a:endParaRPr lang="ru-RU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825" y="6272213"/>
            <a:ext cx="652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Bookman Old Style" pitchFamily="18" charset="0"/>
              </a:rPr>
              <a:t>Учитель математики Самохина Ольга Васильевна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7706"/>
            <a:ext cx="32480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6.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8" name="Rectangle 21"/>
          <p:cNvSpPr>
            <a:spLocks noChangeArrowheads="1"/>
          </p:cNvSpPr>
          <p:nvPr/>
        </p:nvSpPr>
        <p:spPr bwMode="auto">
          <a:xfrm>
            <a:off x="1042988" y="936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879475" y="758825"/>
            <a:ext cx="7383463" cy="798513"/>
            <a:chOff x="812" y="795"/>
            <a:chExt cx="4651" cy="503"/>
          </a:xfrm>
        </p:grpSpPr>
        <p:sp>
          <p:nvSpPr>
            <p:cNvPr id="11304" name="Rectangle 2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05" name="Object 24"/>
            <p:cNvGraphicFramePr>
              <a:graphicFrameLocks noChangeAspect="1"/>
            </p:cNvGraphicFramePr>
            <p:nvPr/>
          </p:nvGraphicFramePr>
          <p:xfrm>
            <a:off x="812" y="795"/>
            <a:ext cx="4651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" name="Формула" r:id="rId3" imgW="2336800" imgH="203200" progId="Equation.3">
                    <p:embed/>
                  </p:oleObj>
                </mc:Choice>
                <mc:Fallback>
                  <p:oleObj name="Формула" r:id="rId3" imgW="2336800" imgH="2032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" y="795"/>
                          <a:ext cx="4651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0" name="AutoShape 2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1" name="Rectangle 29"/>
          <p:cNvSpPr>
            <a:spLocks noChangeArrowheads="1"/>
          </p:cNvSpPr>
          <p:nvPr/>
        </p:nvSpPr>
        <p:spPr bwMode="auto">
          <a:xfrm>
            <a:off x="684213" y="1557338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1272" name="Text Box 35"/>
          <p:cNvSpPr txBox="1">
            <a:spLocks noChangeArrowheads="1"/>
          </p:cNvSpPr>
          <p:nvPr/>
        </p:nvSpPr>
        <p:spPr bwMode="auto">
          <a:xfrm>
            <a:off x="4068763" y="465455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273" name="Text Box 36"/>
          <p:cNvSpPr txBox="1">
            <a:spLocks noChangeArrowheads="1"/>
          </p:cNvSpPr>
          <p:nvPr/>
        </p:nvSpPr>
        <p:spPr bwMode="auto">
          <a:xfrm>
            <a:off x="4068763" y="28543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1274" name="Text Box 37"/>
          <p:cNvSpPr txBox="1">
            <a:spLocks noChangeArrowheads="1"/>
          </p:cNvSpPr>
          <p:nvPr/>
        </p:nvSpPr>
        <p:spPr bwMode="auto">
          <a:xfrm>
            <a:off x="5797550" y="27813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1275" name="Text Box 38"/>
          <p:cNvSpPr txBox="1">
            <a:spLocks noChangeArrowheads="1"/>
          </p:cNvSpPr>
          <p:nvPr/>
        </p:nvSpPr>
        <p:spPr bwMode="auto">
          <a:xfrm>
            <a:off x="5580063" y="6165850"/>
            <a:ext cx="401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P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 rot="2651177">
            <a:off x="4932363" y="3646488"/>
            <a:ext cx="2089150" cy="20891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7" name="Freeform 57"/>
          <p:cNvSpPr>
            <a:spLocks/>
          </p:cNvSpPr>
          <p:nvPr/>
        </p:nvSpPr>
        <p:spPr bwMode="auto">
          <a:xfrm>
            <a:off x="4486275" y="3213100"/>
            <a:ext cx="2955925" cy="2944813"/>
          </a:xfrm>
          <a:custGeom>
            <a:avLst/>
            <a:gdLst>
              <a:gd name="T0" fmla="*/ 2147483647 w 1862"/>
              <a:gd name="T1" fmla="*/ 2147483647 h 1855"/>
              <a:gd name="T2" fmla="*/ 2147483647 w 1862"/>
              <a:gd name="T3" fmla="*/ 2147483647 h 1855"/>
              <a:gd name="T4" fmla="*/ 2147483647 w 1862"/>
              <a:gd name="T5" fmla="*/ 2147483647 h 1855"/>
              <a:gd name="T6" fmla="*/ 2147483647 w 1862"/>
              <a:gd name="T7" fmla="*/ 2147483647 h 1855"/>
              <a:gd name="T8" fmla="*/ 0 w 1862"/>
              <a:gd name="T9" fmla="*/ 2147483647 h 1855"/>
              <a:gd name="T10" fmla="*/ 2147483647 w 1862"/>
              <a:gd name="T11" fmla="*/ 0 h 1855"/>
              <a:gd name="T12" fmla="*/ 2147483647 w 1862"/>
              <a:gd name="T13" fmla="*/ 2147483647 h 18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2"/>
              <a:gd name="T22" fmla="*/ 0 h 1855"/>
              <a:gd name="T23" fmla="*/ 1862 w 1862"/>
              <a:gd name="T24" fmla="*/ 1855 h 18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2" h="1855">
                <a:moveTo>
                  <a:pt x="921" y="1838"/>
                </a:moveTo>
                <a:lnTo>
                  <a:pt x="1862" y="1846"/>
                </a:lnTo>
                <a:lnTo>
                  <a:pt x="1862" y="889"/>
                </a:lnTo>
                <a:lnTo>
                  <a:pt x="8" y="920"/>
                </a:lnTo>
                <a:lnTo>
                  <a:pt x="0" y="22"/>
                </a:lnTo>
                <a:lnTo>
                  <a:pt x="921" y="0"/>
                </a:lnTo>
                <a:lnTo>
                  <a:pt x="938" y="1855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Rectangle 58"/>
          <p:cNvSpPr>
            <a:spLocks noChangeArrowheads="1"/>
          </p:cNvSpPr>
          <p:nvPr/>
        </p:nvSpPr>
        <p:spPr bwMode="auto">
          <a:xfrm rot="2651177">
            <a:off x="4932363" y="3646488"/>
            <a:ext cx="2089150" cy="2089150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9" name="Text Box 59"/>
          <p:cNvSpPr txBox="1">
            <a:spLocks noChangeArrowheads="1"/>
          </p:cNvSpPr>
          <p:nvPr/>
        </p:nvSpPr>
        <p:spPr bwMode="auto">
          <a:xfrm>
            <a:off x="6259513" y="39243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1280" name="Text Box 60"/>
          <p:cNvSpPr txBox="1">
            <a:spLocks noChangeArrowheads="1"/>
          </p:cNvSpPr>
          <p:nvPr/>
        </p:nvSpPr>
        <p:spPr bwMode="auto">
          <a:xfrm>
            <a:off x="7453313" y="5949950"/>
            <a:ext cx="500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M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1281" name="Text Box 61"/>
          <p:cNvSpPr txBox="1">
            <a:spLocks noChangeArrowheads="1"/>
          </p:cNvSpPr>
          <p:nvPr/>
        </p:nvSpPr>
        <p:spPr bwMode="auto">
          <a:xfrm>
            <a:off x="7453313" y="43656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K</a:t>
            </a:r>
            <a:endParaRPr lang="ru-RU" altLang="ru-RU" sz="2800" b="1" i="1">
              <a:latin typeface="Times New Roman" pitchFamily="18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1763713" y="188913"/>
            <a:ext cx="7002462" cy="1644650"/>
            <a:chOff x="1837" y="799"/>
            <a:chExt cx="4411" cy="1036"/>
          </a:xfrm>
        </p:grpSpPr>
        <p:sp>
          <p:nvSpPr>
            <p:cNvPr id="11302" name="Rectangle 6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03" name="Object 64"/>
            <p:cNvGraphicFramePr>
              <a:graphicFrameLocks noChangeAspect="1"/>
            </p:cNvGraphicFramePr>
            <p:nvPr/>
          </p:nvGraphicFramePr>
          <p:xfrm>
            <a:off x="4984" y="1487"/>
            <a:ext cx="1264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" name="Формула" r:id="rId6" imgW="634449" imgH="177646" progId="Equation.3">
                    <p:embed/>
                  </p:oleObj>
                </mc:Choice>
                <mc:Fallback>
                  <p:oleObj name="Формула" r:id="rId6" imgW="634449" imgH="177646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4" y="1487"/>
                          <a:ext cx="1264" cy="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1476375" y="1412875"/>
            <a:ext cx="5256213" cy="817563"/>
            <a:chOff x="1837" y="799"/>
            <a:chExt cx="3311" cy="515"/>
          </a:xfrm>
        </p:grpSpPr>
        <p:sp>
          <p:nvSpPr>
            <p:cNvPr id="11300" name="Rectangle 6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01" name="Object 67"/>
            <p:cNvGraphicFramePr>
              <a:graphicFrameLocks noChangeAspect="1"/>
            </p:cNvGraphicFramePr>
            <p:nvPr/>
          </p:nvGraphicFramePr>
          <p:xfrm>
            <a:off x="3150" y="865"/>
            <a:ext cx="731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8" name="Формула" r:id="rId8" imgW="368300" imgH="228600" progId="Equation.3">
                    <p:embed/>
                  </p:oleObj>
                </mc:Choice>
                <mc:Fallback>
                  <p:oleObj name="Формула" r:id="rId8" imgW="368300" imgH="22860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0" y="865"/>
                          <a:ext cx="731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1187450" y="5949950"/>
            <a:ext cx="1944688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2138" y="5949950"/>
            <a:ext cx="1354137" cy="668338"/>
          </a:xfrm>
        </p:spPr>
        <p:txBody>
          <a:bodyPr/>
          <a:lstStyle/>
          <a:p>
            <a:r>
              <a:rPr lang="ru-RU" altLang="ru-RU" smtClean="0"/>
              <a:t>128</a:t>
            </a:r>
          </a:p>
        </p:txBody>
      </p:sp>
      <p:sp>
        <p:nvSpPr>
          <p:cNvPr id="28" name="Line 50"/>
          <p:cNvSpPr>
            <a:spLocks noChangeShapeType="1"/>
          </p:cNvSpPr>
          <p:nvPr/>
        </p:nvSpPr>
        <p:spPr bwMode="auto">
          <a:xfrm>
            <a:off x="7340600" y="5314950"/>
            <a:ext cx="203200" cy="298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5129213" y="3090863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4414838" y="3819525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>
            <a:off x="5891213" y="3960813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50"/>
          <p:cNvSpPr>
            <a:spLocks noChangeShapeType="1"/>
          </p:cNvSpPr>
          <p:nvPr/>
        </p:nvSpPr>
        <p:spPr bwMode="auto">
          <a:xfrm>
            <a:off x="5326063" y="4527550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5878513" y="5173663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6529388" y="4513263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>
            <a:off x="6646863" y="5949950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Freeform 61"/>
          <p:cNvSpPr>
            <a:spLocks/>
          </p:cNvSpPr>
          <p:nvPr/>
        </p:nvSpPr>
        <p:spPr bwMode="auto">
          <a:xfrm rot="5400000">
            <a:off x="5629275" y="4273550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Freeform 61"/>
          <p:cNvSpPr>
            <a:spLocks/>
          </p:cNvSpPr>
          <p:nvPr/>
        </p:nvSpPr>
        <p:spPr bwMode="auto">
          <a:xfrm rot="-5400000">
            <a:off x="5959475" y="4672013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Freeform 61"/>
          <p:cNvSpPr>
            <a:spLocks/>
          </p:cNvSpPr>
          <p:nvPr/>
        </p:nvSpPr>
        <p:spPr bwMode="auto">
          <a:xfrm>
            <a:off x="5610225" y="4652963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Freeform 61"/>
          <p:cNvSpPr>
            <a:spLocks/>
          </p:cNvSpPr>
          <p:nvPr/>
        </p:nvSpPr>
        <p:spPr bwMode="auto">
          <a:xfrm rot="10800000">
            <a:off x="5981700" y="4295775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Freeform 61"/>
          <p:cNvSpPr>
            <a:spLocks/>
          </p:cNvSpPr>
          <p:nvPr/>
        </p:nvSpPr>
        <p:spPr bwMode="auto">
          <a:xfrm rot="-5400000">
            <a:off x="4519613" y="3235325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Freeform 61"/>
          <p:cNvSpPr>
            <a:spLocks/>
          </p:cNvSpPr>
          <p:nvPr/>
        </p:nvSpPr>
        <p:spPr bwMode="auto">
          <a:xfrm rot="5400000">
            <a:off x="7086600" y="5762625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1" grpId="0" animBg="1"/>
      <p:bldP spid="8248" grpId="0" animBg="1"/>
      <p:bldP spid="26" grpId="0" animBg="1"/>
      <p:bldP spid="2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7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2293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Text Box 29"/>
          <p:cNvSpPr txBox="1">
            <a:spLocks noChangeArrowheads="1"/>
          </p:cNvSpPr>
          <p:nvPr/>
        </p:nvSpPr>
        <p:spPr bwMode="auto">
          <a:xfrm>
            <a:off x="1619250" y="50133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2295" name="Text Box 30"/>
          <p:cNvSpPr txBox="1">
            <a:spLocks noChangeArrowheads="1"/>
          </p:cNvSpPr>
          <p:nvPr/>
        </p:nvSpPr>
        <p:spPr bwMode="auto">
          <a:xfrm>
            <a:off x="1619250" y="24209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2296" name="Text Box 31"/>
          <p:cNvSpPr txBox="1">
            <a:spLocks noChangeArrowheads="1"/>
          </p:cNvSpPr>
          <p:nvPr/>
        </p:nvSpPr>
        <p:spPr bwMode="auto">
          <a:xfrm>
            <a:off x="4356100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2297" name="Text Box 32"/>
          <p:cNvSpPr txBox="1">
            <a:spLocks noChangeArrowheads="1"/>
          </p:cNvSpPr>
          <p:nvPr/>
        </p:nvSpPr>
        <p:spPr bwMode="auto">
          <a:xfrm>
            <a:off x="7092950" y="50133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2298" name="Freeform 54"/>
          <p:cNvSpPr>
            <a:spLocks/>
          </p:cNvSpPr>
          <p:nvPr/>
        </p:nvSpPr>
        <p:spPr bwMode="auto">
          <a:xfrm>
            <a:off x="2030413" y="2673350"/>
            <a:ext cx="5083175" cy="2544763"/>
          </a:xfrm>
          <a:custGeom>
            <a:avLst/>
            <a:gdLst>
              <a:gd name="T0" fmla="*/ 2147483647 w 3202"/>
              <a:gd name="T1" fmla="*/ 2147483647 h 1603"/>
              <a:gd name="T2" fmla="*/ 2147483647 w 3202"/>
              <a:gd name="T3" fmla="*/ 2147483647 h 1603"/>
              <a:gd name="T4" fmla="*/ 2147483647 w 3202"/>
              <a:gd name="T5" fmla="*/ 2147483647 h 1603"/>
              <a:gd name="T6" fmla="*/ 2147483647 w 3202"/>
              <a:gd name="T7" fmla="*/ 0 h 1603"/>
              <a:gd name="T8" fmla="*/ 0 w 3202"/>
              <a:gd name="T9" fmla="*/ 2147483647 h 16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2"/>
              <a:gd name="T16" fmla="*/ 0 h 1603"/>
              <a:gd name="T17" fmla="*/ 3202 w 3202"/>
              <a:gd name="T18" fmla="*/ 1603 h 16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2" h="1603">
                <a:moveTo>
                  <a:pt x="9" y="1603"/>
                </a:moveTo>
                <a:lnTo>
                  <a:pt x="3202" y="1603"/>
                </a:lnTo>
                <a:lnTo>
                  <a:pt x="3193" y="10"/>
                </a:lnTo>
                <a:lnTo>
                  <a:pt x="13" y="0"/>
                </a:lnTo>
                <a:lnTo>
                  <a:pt x="0" y="158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Freeform 57"/>
          <p:cNvSpPr>
            <a:spLocks/>
          </p:cNvSpPr>
          <p:nvPr/>
        </p:nvSpPr>
        <p:spPr bwMode="auto">
          <a:xfrm>
            <a:off x="2057400" y="2689225"/>
            <a:ext cx="5016500" cy="2528888"/>
          </a:xfrm>
          <a:custGeom>
            <a:avLst/>
            <a:gdLst>
              <a:gd name="T0" fmla="*/ 2147483647 w 3160"/>
              <a:gd name="T1" fmla="*/ 2147483647 h 1593"/>
              <a:gd name="T2" fmla="*/ 2147483647 w 3160"/>
              <a:gd name="T3" fmla="*/ 2147483647 h 1593"/>
              <a:gd name="T4" fmla="*/ 0 w 3160"/>
              <a:gd name="T5" fmla="*/ 0 h 1593"/>
              <a:gd name="T6" fmla="*/ 0 60000 65536"/>
              <a:gd name="T7" fmla="*/ 0 60000 65536"/>
              <a:gd name="T8" fmla="*/ 0 60000 65536"/>
              <a:gd name="T9" fmla="*/ 0 w 3160"/>
              <a:gd name="T10" fmla="*/ 0 h 1593"/>
              <a:gd name="T11" fmla="*/ 3160 w 3160"/>
              <a:gd name="T12" fmla="*/ 1593 h 15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60" h="1593">
                <a:moveTo>
                  <a:pt x="3160" y="17"/>
                </a:moveTo>
                <a:lnTo>
                  <a:pt x="1584" y="1593"/>
                </a:ln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Freeform 58"/>
          <p:cNvSpPr>
            <a:spLocks/>
          </p:cNvSpPr>
          <p:nvPr/>
        </p:nvSpPr>
        <p:spPr bwMode="auto">
          <a:xfrm>
            <a:off x="2017713" y="2689225"/>
            <a:ext cx="5081587" cy="2514600"/>
          </a:xfrm>
          <a:custGeom>
            <a:avLst/>
            <a:gdLst>
              <a:gd name="T0" fmla="*/ 2147483647 w 3201"/>
              <a:gd name="T1" fmla="*/ 2147483647 h 1584"/>
              <a:gd name="T2" fmla="*/ 2147483647 w 3201"/>
              <a:gd name="T3" fmla="*/ 0 h 1584"/>
              <a:gd name="T4" fmla="*/ 0 w 3201"/>
              <a:gd name="T5" fmla="*/ 2147483647 h 1584"/>
              <a:gd name="T6" fmla="*/ 0 60000 65536"/>
              <a:gd name="T7" fmla="*/ 0 60000 65536"/>
              <a:gd name="T8" fmla="*/ 0 60000 65536"/>
              <a:gd name="T9" fmla="*/ 0 w 3201"/>
              <a:gd name="T10" fmla="*/ 0 h 1584"/>
              <a:gd name="T11" fmla="*/ 3201 w 3201"/>
              <a:gd name="T12" fmla="*/ 1584 h 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01" h="1584">
                <a:moveTo>
                  <a:pt x="3201" y="1584"/>
                </a:moveTo>
                <a:lnTo>
                  <a:pt x="1601" y="0"/>
                </a:lnTo>
                <a:lnTo>
                  <a:pt x="0" y="158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6" name="Freeform 60"/>
          <p:cNvSpPr>
            <a:spLocks/>
          </p:cNvSpPr>
          <p:nvPr/>
        </p:nvSpPr>
        <p:spPr bwMode="auto">
          <a:xfrm>
            <a:off x="3348038" y="2730500"/>
            <a:ext cx="2433637" cy="2419350"/>
          </a:xfrm>
          <a:custGeom>
            <a:avLst/>
            <a:gdLst>
              <a:gd name="T0" fmla="*/ 2147483647 w 1533"/>
              <a:gd name="T1" fmla="*/ 2147483647 h 1524"/>
              <a:gd name="T2" fmla="*/ 0 w 1533"/>
              <a:gd name="T3" fmla="*/ 2147483647 h 1524"/>
              <a:gd name="T4" fmla="*/ 2147483647 w 1533"/>
              <a:gd name="T5" fmla="*/ 0 h 1524"/>
              <a:gd name="T6" fmla="*/ 2147483647 w 1533"/>
              <a:gd name="T7" fmla="*/ 2147483647 h 1524"/>
              <a:gd name="T8" fmla="*/ 2147483647 w 1533"/>
              <a:gd name="T9" fmla="*/ 2147483647 h 15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3"/>
              <a:gd name="T16" fmla="*/ 0 h 1524"/>
              <a:gd name="T17" fmla="*/ 1533 w 1533"/>
              <a:gd name="T18" fmla="*/ 1524 h 15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3" h="1524">
                <a:moveTo>
                  <a:pt x="754" y="1524"/>
                </a:moveTo>
                <a:lnTo>
                  <a:pt x="0" y="762"/>
                </a:lnTo>
                <a:lnTo>
                  <a:pt x="763" y="0"/>
                </a:lnTo>
                <a:lnTo>
                  <a:pt x="1533" y="762"/>
                </a:lnTo>
                <a:lnTo>
                  <a:pt x="779" y="1524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Freeform 61"/>
          <p:cNvSpPr>
            <a:spLocks/>
          </p:cNvSpPr>
          <p:nvPr/>
        </p:nvSpPr>
        <p:spPr bwMode="auto">
          <a:xfrm>
            <a:off x="4572000" y="2708275"/>
            <a:ext cx="12700" cy="2527300"/>
          </a:xfrm>
          <a:custGeom>
            <a:avLst/>
            <a:gdLst>
              <a:gd name="T0" fmla="*/ 0 w 8"/>
              <a:gd name="T1" fmla="*/ 0 h 1592"/>
              <a:gd name="T2" fmla="*/ 2147483647 w 8"/>
              <a:gd name="T3" fmla="*/ 2147483647 h 1592"/>
              <a:gd name="T4" fmla="*/ 0 60000 65536"/>
              <a:gd name="T5" fmla="*/ 0 60000 65536"/>
              <a:gd name="T6" fmla="*/ 0 w 8"/>
              <a:gd name="T7" fmla="*/ 0 h 1592"/>
              <a:gd name="T8" fmla="*/ 8 w 8"/>
              <a:gd name="T9" fmla="*/ 1592 h 15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592">
                <a:moveTo>
                  <a:pt x="0" y="0"/>
                </a:moveTo>
                <a:lnTo>
                  <a:pt x="8" y="159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Text Box 62"/>
          <p:cNvSpPr txBox="1">
            <a:spLocks noChangeArrowheads="1"/>
          </p:cNvSpPr>
          <p:nvPr/>
        </p:nvSpPr>
        <p:spPr bwMode="auto">
          <a:xfrm>
            <a:off x="4356100" y="5157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2304" name="Text Box 63"/>
          <p:cNvSpPr txBox="1">
            <a:spLocks noChangeArrowheads="1"/>
          </p:cNvSpPr>
          <p:nvPr/>
        </p:nvSpPr>
        <p:spPr bwMode="auto">
          <a:xfrm>
            <a:off x="7019925" y="22050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2305" name="Text Box 64"/>
          <p:cNvSpPr txBox="1">
            <a:spLocks noChangeArrowheads="1"/>
          </p:cNvSpPr>
          <p:nvPr/>
        </p:nvSpPr>
        <p:spPr bwMode="auto">
          <a:xfrm>
            <a:off x="2771775" y="36449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12306" name="Text Box 65"/>
          <p:cNvSpPr txBox="1">
            <a:spLocks noChangeArrowheads="1"/>
          </p:cNvSpPr>
          <p:nvPr/>
        </p:nvSpPr>
        <p:spPr bwMode="auto">
          <a:xfrm>
            <a:off x="5940425" y="36449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Р</a:t>
            </a:r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3203575" y="188913"/>
            <a:ext cx="5778500" cy="792162"/>
            <a:chOff x="1694" y="799"/>
            <a:chExt cx="3640" cy="499"/>
          </a:xfrm>
        </p:grpSpPr>
        <p:sp>
          <p:nvSpPr>
            <p:cNvPr id="12338" name="Rectangle 6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339" name="Object 68"/>
            <p:cNvGraphicFramePr>
              <a:graphicFrameLocks noChangeAspect="1"/>
            </p:cNvGraphicFramePr>
            <p:nvPr/>
          </p:nvGraphicFramePr>
          <p:xfrm>
            <a:off x="1694" y="891"/>
            <a:ext cx="3640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3" name="Формула" r:id="rId4" imgW="1828800" imgH="203200" progId="Equation.3">
                    <p:embed/>
                  </p:oleObj>
                </mc:Choice>
                <mc:Fallback>
                  <p:oleObj name="Формула" r:id="rId4" imgW="1828800" imgH="20320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4" y="891"/>
                          <a:ext cx="3640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1547813" y="692150"/>
            <a:ext cx="5256212" cy="792163"/>
            <a:chOff x="1837" y="799"/>
            <a:chExt cx="3311" cy="499"/>
          </a:xfrm>
        </p:grpSpPr>
        <p:sp>
          <p:nvSpPr>
            <p:cNvPr id="12336" name="Rectangle 7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337" name="Object 71"/>
            <p:cNvGraphicFramePr>
              <a:graphicFrameLocks noChangeAspect="1"/>
            </p:cNvGraphicFramePr>
            <p:nvPr/>
          </p:nvGraphicFramePr>
          <p:xfrm>
            <a:off x="2870" y="916"/>
            <a:ext cx="1289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4" name="Формула" r:id="rId6" imgW="647419" imgH="177723" progId="Equation.3">
                    <p:embed/>
                  </p:oleObj>
                </mc:Choice>
                <mc:Fallback>
                  <p:oleObj name="Формула" r:id="rId6" imgW="647419" imgH="177723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916"/>
                          <a:ext cx="1289" cy="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1476375" y="1268413"/>
            <a:ext cx="5256213" cy="817562"/>
            <a:chOff x="1837" y="799"/>
            <a:chExt cx="3311" cy="515"/>
          </a:xfrm>
        </p:grpSpPr>
        <p:sp>
          <p:nvSpPr>
            <p:cNvPr id="12334" name="Rectangle 7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335" name="Object 74"/>
            <p:cNvGraphicFramePr>
              <a:graphicFrameLocks noChangeAspect="1"/>
            </p:cNvGraphicFramePr>
            <p:nvPr/>
          </p:nvGraphicFramePr>
          <p:xfrm>
            <a:off x="3138" y="865"/>
            <a:ext cx="757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5" name="Формула" r:id="rId8" imgW="381000" imgH="228600" progId="Equation.3">
                    <p:embed/>
                  </p:oleObj>
                </mc:Choice>
                <mc:Fallback>
                  <p:oleObj name="Формула" r:id="rId8" imgW="381000" imgH="22860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8" y="865"/>
                          <a:ext cx="757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1503363" y="5842000"/>
            <a:ext cx="168910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2463" y="5842000"/>
            <a:ext cx="1092200" cy="636588"/>
          </a:xfrm>
        </p:spPr>
        <p:txBody>
          <a:bodyPr/>
          <a:lstStyle/>
          <a:p>
            <a:r>
              <a:rPr lang="ru-RU" altLang="ru-RU" smtClean="0"/>
              <a:t>18</a:t>
            </a:r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2771775" y="3295650"/>
            <a:ext cx="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>
            <a:off x="5292725" y="4391025"/>
            <a:ext cx="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50"/>
          <p:cNvSpPr>
            <a:spLocks noChangeShapeType="1"/>
          </p:cNvSpPr>
          <p:nvPr/>
        </p:nvSpPr>
        <p:spPr bwMode="auto">
          <a:xfrm>
            <a:off x="5364163" y="3360738"/>
            <a:ext cx="4762" cy="2682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3914775" y="3194050"/>
            <a:ext cx="190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6443663" y="4435475"/>
            <a:ext cx="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>
            <a:off x="6361113" y="3295650"/>
            <a:ext cx="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50"/>
          <p:cNvSpPr>
            <a:spLocks noChangeShapeType="1"/>
          </p:cNvSpPr>
          <p:nvPr/>
        </p:nvSpPr>
        <p:spPr bwMode="auto">
          <a:xfrm>
            <a:off x="3779838" y="4316413"/>
            <a:ext cx="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50"/>
          <p:cNvSpPr>
            <a:spLocks noChangeShapeType="1"/>
          </p:cNvSpPr>
          <p:nvPr/>
        </p:nvSpPr>
        <p:spPr bwMode="auto">
          <a:xfrm>
            <a:off x="2700338" y="4457700"/>
            <a:ext cx="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50"/>
          <p:cNvSpPr>
            <a:spLocks noChangeShapeType="1"/>
          </p:cNvSpPr>
          <p:nvPr/>
        </p:nvSpPr>
        <p:spPr bwMode="auto">
          <a:xfrm>
            <a:off x="3259138" y="2527300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>
            <a:off x="3106738" y="2547938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5743575" y="2566988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50"/>
          <p:cNvSpPr>
            <a:spLocks noChangeShapeType="1"/>
          </p:cNvSpPr>
          <p:nvPr/>
        </p:nvSpPr>
        <p:spPr bwMode="auto">
          <a:xfrm>
            <a:off x="5854700" y="2527300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>
            <a:off x="3087688" y="5076825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Line 50"/>
          <p:cNvSpPr>
            <a:spLocks noChangeShapeType="1"/>
          </p:cNvSpPr>
          <p:nvPr/>
        </p:nvSpPr>
        <p:spPr bwMode="auto">
          <a:xfrm>
            <a:off x="5610225" y="5062538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50"/>
          <p:cNvSpPr>
            <a:spLocks noChangeShapeType="1"/>
          </p:cNvSpPr>
          <p:nvPr/>
        </p:nvSpPr>
        <p:spPr bwMode="auto">
          <a:xfrm>
            <a:off x="3255963" y="5084763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88025" y="5094288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Line 50"/>
          <p:cNvSpPr>
            <a:spLocks noChangeShapeType="1"/>
          </p:cNvSpPr>
          <p:nvPr/>
        </p:nvSpPr>
        <p:spPr bwMode="auto">
          <a:xfrm>
            <a:off x="1954213" y="3830638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6988175" y="3817938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7013575" y="3635375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954213" y="3644900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4481513" y="3959225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4498975" y="3776663"/>
            <a:ext cx="17145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9276" grpId="0" animBg="1"/>
      <p:bldP spid="28" grpId="0" animBg="1"/>
      <p:bldP spid="2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8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13315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6" name="Rectangle 4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3317" name="Rectangle 47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203575" y="188913"/>
            <a:ext cx="5256213" cy="792162"/>
            <a:chOff x="1837" y="799"/>
            <a:chExt cx="3311" cy="499"/>
          </a:xfrm>
        </p:grpSpPr>
        <p:sp>
          <p:nvSpPr>
            <p:cNvPr id="13353" name="Rectangle 4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354" name="Object 50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8" name="Формула" r:id="rId4" imgW="1562100" imgH="203200" progId="Equation.3">
                    <p:embed/>
                  </p:oleObj>
                </mc:Choice>
                <mc:Fallback>
                  <p:oleObj name="Формула" r:id="rId4" imgW="1562100" imgH="20320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2" y="890"/>
                          <a:ext cx="3108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19" name="Text Box 72"/>
          <p:cNvSpPr txBox="1">
            <a:spLocks noChangeArrowheads="1"/>
          </p:cNvSpPr>
          <p:nvPr/>
        </p:nvSpPr>
        <p:spPr bwMode="auto">
          <a:xfrm>
            <a:off x="1619250" y="50133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3320" name="Text Box 73"/>
          <p:cNvSpPr txBox="1">
            <a:spLocks noChangeArrowheads="1"/>
          </p:cNvSpPr>
          <p:nvPr/>
        </p:nvSpPr>
        <p:spPr bwMode="auto">
          <a:xfrm>
            <a:off x="1697038" y="2193925"/>
            <a:ext cx="422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3321" name="Text Box 74"/>
          <p:cNvSpPr txBox="1">
            <a:spLocks noChangeArrowheads="1"/>
          </p:cNvSpPr>
          <p:nvPr/>
        </p:nvSpPr>
        <p:spPr bwMode="auto">
          <a:xfrm>
            <a:off x="4356100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3322" name="Text Box 75"/>
          <p:cNvSpPr txBox="1">
            <a:spLocks noChangeArrowheads="1"/>
          </p:cNvSpPr>
          <p:nvPr/>
        </p:nvSpPr>
        <p:spPr bwMode="auto">
          <a:xfrm>
            <a:off x="4356100" y="52292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Т</a:t>
            </a:r>
          </a:p>
        </p:txBody>
      </p:sp>
      <p:sp>
        <p:nvSpPr>
          <p:cNvPr id="13323" name="Freeform 76"/>
          <p:cNvSpPr>
            <a:spLocks/>
          </p:cNvSpPr>
          <p:nvPr/>
        </p:nvSpPr>
        <p:spPr bwMode="auto">
          <a:xfrm>
            <a:off x="2030413" y="2673350"/>
            <a:ext cx="5083175" cy="2544763"/>
          </a:xfrm>
          <a:custGeom>
            <a:avLst/>
            <a:gdLst>
              <a:gd name="T0" fmla="*/ 2147483647 w 3202"/>
              <a:gd name="T1" fmla="*/ 2147483647 h 1603"/>
              <a:gd name="T2" fmla="*/ 2147483647 w 3202"/>
              <a:gd name="T3" fmla="*/ 2147483647 h 1603"/>
              <a:gd name="T4" fmla="*/ 2147483647 w 3202"/>
              <a:gd name="T5" fmla="*/ 2147483647 h 1603"/>
              <a:gd name="T6" fmla="*/ 2147483647 w 3202"/>
              <a:gd name="T7" fmla="*/ 0 h 1603"/>
              <a:gd name="T8" fmla="*/ 0 w 3202"/>
              <a:gd name="T9" fmla="*/ 2147483647 h 16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2"/>
              <a:gd name="T16" fmla="*/ 0 h 1603"/>
              <a:gd name="T17" fmla="*/ 3202 w 3202"/>
              <a:gd name="T18" fmla="*/ 1603 h 16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2" h="1603">
                <a:moveTo>
                  <a:pt x="9" y="1603"/>
                </a:moveTo>
                <a:lnTo>
                  <a:pt x="3202" y="1603"/>
                </a:lnTo>
                <a:lnTo>
                  <a:pt x="3193" y="10"/>
                </a:lnTo>
                <a:lnTo>
                  <a:pt x="13" y="0"/>
                </a:lnTo>
                <a:lnTo>
                  <a:pt x="0" y="158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Freeform 77"/>
          <p:cNvSpPr>
            <a:spLocks/>
          </p:cNvSpPr>
          <p:nvPr/>
        </p:nvSpPr>
        <p:spPr bwMode="auto">
          <a:xfrm>
            <a:off x="2017713" y="3886200"/>
            <a:ext cx="5081587" cy="1331913"/>
          </a:xfrm>
          <a:custGeom>
            <a:avLst/>
            <a:gdLst>
              <a:gd name="T0" fmla="*/ 2147483647 w 3201"/>
              <a:gd name="T1" fmla="*/ 0 h 839"/>
              <a:gd name="T2" fmla="*/ 2147483647 w 3201"/>
              <a:gd name="T3" fmla="*/ 2147483647 h 839"/>
              <a:gd name="T4" fmla="*/ 0 w 3201"/>
              <a:gd name="T5" fmla="*/ 2147483647 h 839"/>
              <a:gd name="T6" fmla="*/ 0 60000 65536"/>
              <a:gd name="T7" fmla="*/ 0 60000 65536"/>
              <a:gd name="T8" fmla="*/ 0 60000 65536"/>
              <a:gd name="T9" fmla="*/ 0 w 3201"/>
              <a:gd name="T10" fmla="*/ 0 h 839"/>
              <a:gd name="T11" fmla="*/ 3201 w 3201"/>
              <a:gd name="T12" fmla="*/ 839 h 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01" h="839">
                <a:moveTo>
                  <a:pt x="3201" y="0"/>
                </a:moveTo>
                <a:lnTo>
                  <a:pt x="1609" y="839"/>
                </a:lnTo>
                <a:lnTo>
                  <a:pt x="0" y="25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Freeform 78"/>
          <p:cNvSpPr>
            <a:spLocks/>
          </p:cNvSpPr>
          <p:nvPr/>
        </p:nvSpPr>
        <p:spPr bwMode="auto">
          <a:xfrm>
            <a:off x="2057400" y="2689225"/>
            <a:ext cx="5041900" cy="1250950"/>
          </a:xfrm>
          <a:custGeom>
            <a:avLst/>
            <a:gdLst>
              <a:gd name="T0" fmla="*/ 2147483647 w 3176"/>
              <a:gd name="T1" fmla="*/ 2147483647 h 788"/>
              <a:gd name="T2" fmla="*/ 2147483647 w 3176"/>
              <a:gd name="T3" fmla="*/ 0 h 788"/>
              <a:gd name="T4" fmla="*/ 0 w 3176"/>
              <a:gd name="T5" fmla="*/ 2147483647 h 788"/>
              <a:gd name="T6" fmla="*/ 0 60000 65536"/>
              <a:gd name="T7" fmla="*/ 0 60000 65536"/>
              <a:gd name="T8" fmla="*/ 0 60000 65536"/>
              <a:gd name="T9" fmla="*/ 0 w 3176"/>
              <a:gd name="T10" fmla="*/ 0 h 788"/>
              <a:gd name="T11" fmla="*/ 3176 w 3176"/>
              <a:gd name="T12" fmla="*/ 788 h 7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6" h="788">
                <a:moveTo>
                  <a:pt x="3176" y="754"/>
                </a:moveTo>
                <a:lnTo>
                  <a:pt x="1576" y="0"/>
                </a:lnTo>
                <a:lnTo>
                  <a:pt x="0" y="788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19" name="Freeform 79"/>
          <p:cNvSpPr>
            <a:spLocks/>
          </p:cNvSpPr>
          <p:nvPr/>
        </p:nvSpPr>
        <p:spPr bwMode="auto">
          <a:xfrm>
            <a:off x="2124075" y="2730500"/>
            <a:ext cx="4908550" cy="2419350"/>
          </a:xfrm>
          <a:custGeom>
            <a:avLst/>
            <a:gdLst>
              <a:gd name="T0" fmla="*/ 2147483647 w 3092"/>
              <a:gd name="T1" fmla="*/ 2147483647 h 1524"/>
              <a:gd name="T2" fmla="*/ 0 w 3092"/>
              <a:gd name="T3" fmla="*/ 2147483647 h 1524"/>
              <a:gd name="T4" fmla="*/ 2147483647 w 3092"/>
              <a:gd name="T5" fmla="*/ 0 h 1524"/>
              <a:gd name="T6" fmla="*/ 2147483647 w 3092"/>
              <a:gd name="T7" fmla="*/ 2147483647 h 1524"/>
              <a:gd name="T8" fmla="*/ 2147483647 w 3092"/>
              <a:gd name="T9" fmla="*/ 2147483647 h 15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2"/>
              <a:gd name="T16" fmla="*/ 0 h 1524"/>
              <a:gd name="T17" fmla="*/ 3092 w 3092"/>
              <a:gd name="T18" fmla="*/ 1524 h 15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2" h="1524">
                <a:moveTo>
                  <a:pt x="1525" y="1524"/>
                </a:moveTo>
                <a:lnTo>
                  <a:pt x="0" y="770"/>
                </a:lnTo>
                <a:lnTo>
                  <a:pt x="1534" y="0"/>
                </a:lnTo>
                <a:lnTo>
                  <a:pt x="3092" y="728"/>
                </a:lnTo>
                <a:lnTo>
                  <a:pt x="1550" y="1524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Freeform 80"/>
          <p:cNvSpPr>
            <a:spLocks/>
          </p:cNvSpPr>
          <p:nvPr/>
        </p:nvSpPr>
        <p:spPr bwMode="auto">
          <a:xfrm>
            <a:off x="4572000" y="2708275"/>
            <a:ext cx="12700" cy="2527300"/>
          </a:xfrm>
          <a:custGeom>
            <a:avLst/>
            <a:gdLst>
              <a:gd name="T0" fmla="*/ 0 w 8"/>
              <a:gd name="T1" fmla="*/ 0 h 1592"/>
              <a:gd name="T2" fmla="*/ 2147483647 w 8"/>
              <a:gd name="T3" fmla="*/ 2147483647 h 1592"/>
              <a:gd name="T4" fmla="*/ 0 60000 65536"/>
              <a:gd name="T5" fmla="*/ 0 60000 65536"/>
              <a:gd name="T6" fmla="*/ 0 w 8"/>
              <a:gd name="T7" fmla="*/ 0 h 1592"/>
              <a:gd name="T8" fmla="*/ 8 w 8"/>
              <a:gd name="T9" fmla="*/ 1592 h 15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592">
                <a:moveTo>
                  <a:pt x="0" y="0"/>
                </a:moveTo>
                <a:lnTo>
                  <a:pt x="8" y="1592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Text Box 81"/>
          <p:cNvSpPr txBox="1">
            <a:spLocks noChangeArrowheads="1"/>
          </p:cNvSpPr>
          <p:nvPr/>
        </p:nvSpPr>
        <p:spPr bwMode="auto">
          <a:xfrm>
            <a:off x="7019925" y="50847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3329" name="Text Box 82"/>
          <p:cNvSpPr txBox="1">
            <a:spLocks noChangeArrowheads="1"/>
          </p:cNvSpPr>
          <p:nvPr/>
        </p:nvSpPr>
        <p:spPr bwMode="auto">
          <a:xfrm>
            <a:off x="7019925" y="22050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3330" name="Text Box 83"/>
          <p:cNvSpPr txBox="1">
            <a:spLocks noChangeArrowheads="1"/>
          </p:cNvSpPr>
          <p:nvPr/>
        </p:nvSpPr>
        <p:spPr bwMode="auto">
          <a:xfrm>
            <a:off x="1547813" y="36449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3331" name="Text Box 84"/>
          <p:cNvSpPr txBox="1">
            <a:spLocks noChangeArrowheads="1"/>
          </p:cNvSpPr>
          <p:nvPr/>
        </p:nvSpPr>
        <p:spPr bwMode="auto">
          <a:xfrm>
            <a:off x="7092950" y="36449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3332" name="Freeform 92"/>
          <p:cNvSpPr>
            <a:spLocks/>
          </p:cNvSpPr>
          <p:nvPr/>
        </p:nvSpPr>
        <p:spPr bwMode="auto">
          <a:xfrm>
            <a:off x="3132138" y="2565400"/>
            <a:ext cx="14287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Freeform 93"/>
          <p:cNvSpPr>
            <a:spLocks/>
          </p:cNvSpPr>
          <p:nvPr/>
        </p:nvSpPr>
        <p:spPr bwMode="auto">
          <a:xfrm>
            <a:off x="3203575" y="2565400"/>
            <a:ext cx="14288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Freeform 95"/>
          <p:cNvSpPr>
            <a:spLocks/>
          </p:cNvSpPr>
          <p:nvPr/>
        </p:nvSpPr>
        <p:spPr bwMode="auto">
          <a:xfrm>
            <a:off x="5868988" y="2565400"/>
            <a:ext cx="14287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Freeform 96"/>
          <p:cNvSpPr>
            <a:spLocks/>
          </p:cNvSpPr>
          <p:nvPr/>
        </p:nvSpPr>
        <p:spPr bwMode="auto">
          <a:xfrm>
            <a:off x="5940425" y="2565400"/>
            <a:ext cx="14288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Freeform 97"/>
          <p:cNvSpPr>
            <a:spLocks/>
          </p:cNvSpPr>
          <p:nvPr/>
        </p:nvSpPr>
        <p:spPr bwMode="auto">
          <a:xfrm>
            <a:off x="3132138" y="5084763"/>
            <a:ext cx="14287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Freeform 98"/>
          <p:cNvSpPr>
            <a:spLocks/>
          </p:cNvSpPr>
          <p:nvPr/>
        </p:nvSpPr>
        <p:spPr bwMode="auto">
          <a:xfrm>
            <a:off x="3203575" y="5084763"/>
            <a:ext cx="14288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Freeform 99"/>
          <p:cNvSpPr>
            <a:spLocks/>
          </p:cNvSpPr>
          <p:nvPr/>
        </p:nvSpPr>
        <p:spPr bwMode="auto">
          <a:xfrm>
            <a:off x="5868988" y="5084763"/>
            <a:ext cx="14287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Freeform 100"/>
          <p:cNvSpPr>
            <a:spLocks/>
          </p:cNvSpPr>
          <p:nvPr/>
        </p:nvSpPr>
        <p:spPr bwMode="auto">
          <a:xfrm>
            <a:off x="5940425" y="5084763"/>
            <a:ext cx="14288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Line 101"/>
          <p:cNvSpPr>
            <a:spLocks noChangeShapeType="1"/>
          </p:cNvSpPr>
          <p:nvPr/>
        </p:nvSpPr>
        <p:spPr bwMode="auto">
          <a:xfrm>
            <a:off x="1908175" y="32131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1" name="Line 102"/>
          <p:cNvSpPr>
            <a:spLocks noChangeShapeType="1"/>
          </p:cNvSpPr>
          <p:nvPr/>
        </p:nvSpPr>
        <p:spPr bwMode="auto">
          <a:xfrm>
            <a:off x="1908175" y="45085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2" name="Line 103"/>
          <p:cNvSpPr>
            <a:spLocks noChangeShapeType="1"/>
          </p:cNvSpPr>
          <p:nvPr/>
        </p:nvSpPr>
        <p:spPr bwMode="auto">
          <a:xfrm>
            <a:off x="7019925" y="3141663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3" name="Line 104"/>
          <p:cNvSpPr>
            <a:spLocks noChangeShapeType="1"/>
          </p:cNvSpPr>
          <p:nvPr/>
        </p:nvSpPr>
        <p:spPr bwMode="auto">
          <a:xfrm>
            <a:off x="7019925" y="45085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" name="Group 105"/>
          <p:cNvGrpSpPr>
            <a:grpSpLocks/>
          </p:cNvGrpSpPr>
          <p:nvPr/>
        </p:nvGrpSpPr>
        <p:grpSpPr bwMode="auto">
          <a:xfrm>
            <a:off x="3132138" y="620713"/>
            <a:ext cx="5256212" cy="792162"/>
            <a:chOff x="1837" y="799"/>
            <a:chExt cx="3311" cy="499"/>
          </a:xfrm>
        </p:grpSpPr>
        <p:sp>
          <p:nvSpPr>
            <p:cNvPr id="13351" name="Rectangle 10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352" name="Object 107"/>
            <p:cNvGraphicFramePr>
              <a:graphicFrameLocks noChangeAspect="1"/>
            </p:cNvGraphicFramePr>
            <p:nvPr/>
          </p:nvGraphicFramePr>
          <p:xfrm>
            <a:off x="2150" y="890"/>
            <a:ext cx="2731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9" name="Формула" r:id="rId6" imgW="1371600" imgH="203200" progId="Equation.3">
                    <p:embed/>
                  </p:oleObj>
                </mc:Choice>
                <mc:Fallback>
                  <p:oleObj name="Формула" r:id="rId6" imgW="1371600" imgH="203200" progId="Equation.3">
                    <p:embed/>
                    <p:pic>
                      <p:nvPicPr>
                        <p:cNvPr id="0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0" y="890"/>
                          <a:ext cx="2731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395288" y="1268413"/>
            <a:ext cx="5256212" cy="796925"/>
            <a:chOff x="1837" y="799"/>
            <a:chExt cx="3311" cy="502"/>
          </a:xfrm>
        </p:grpSpPr>
        <p:sp>
          <p:nvSpPr>
            <p:cNvPr id="13349" name="Rectangle 10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350" name="Object 110"/>
            <p:cNvGraphicFramePr>
              <a:graphicFrameLocks noChangeAspect="1"/>
            </p:cNvGraphicFramePr>
            <p:nvPr/>
          </p:nvGraphicFramePr>
          <p:xfrm>
            <a:off x="3138" y="877"/>
            <a:ext cx="757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0" name="Формула" r:id="rId8" imgW="380835" imgH="215806" progId="Equation.3">
                    <p:embed/>
                  </p:oleObj>
                </mc:Choice>
                <mc:Fallback>
                  <p:oleObj name="Формула" r:id="rId8" imgW="380835" imgH="215806" progId="Equation.3">
                    <p:embed/>
                    <p:pic>
                      <p:nvPicPr>
                        <p:cNvPr id="0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8" y="877"/>
                          <a:ext cx="757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1512888" y="5800725"/>
            <a:ext cx="1690687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4213" y="5800725"/>
            <a:ext cx="850900" cy="617538"/>
          </a:xfrm>
        </p:spPr>
        <p:txBody>
          <a:bodyPr/>
          <a:lstStyle/>
          <a:p>
            <a:r>
              <a:rPr lang="ru-RU" altLang="ru-RU" smtClean="0"/>
              <a:t>36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2057400" y="3886200"/>
            <a:ext cx="4975225" cy="53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0319" grpId="0" animBg="1"/>
      <p:bldP spid="13327" grpId="0" animBg="1"/>
      <p:bldP spid="11298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9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14339" name="AutoShape 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0" name="Rectangle 50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203575" y="188913"/>
            <a:ext cx="5256213" cy="792162"/>
            <a:chOff x="1837" y="799"/>
            <a:chExt cx="3311" cy="499"/>
          </a:xfrm>
        </p:grpSpPr>
        <p:sp>
          <p:nvSpPr>
            <p:cNvPr id="14381" name="Rectangle 5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382" name="Object 53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0" name="Формула" r:id="rId4" imgW="1562100" imgH="203200" progId="Equation.3">
                    <p:embed/>
                  </p:oleObj>
                </mc:Choice>
                <mc:Fallback>
                  <p:oleObj name="Формула" r:id="rId4" imgW="1562100" imgH="20320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2" y="890"/>
                          <a:ext cx="3108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2" name="Text Box 54"/>
          <p:cNvSpPr txBox="1">
            <a:spLocks noChangeArrowheads="1"/>
          </p:cNvSpPr>
          <p:nvPr/>
        </p:nvSpPr>
        <p:spPr bwMode="auto">
          <a:xfrm>
            <a:off x="7092950" y="5157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343" name="Text Box 55"/>
          <p:cNvSpPr txBox="1">
            <a:spLocks noChangeArrowheads="1"/>
          </p:cNvSpPr>
          <p:nvPr/>
        </p:nvSpPr>
        <p:spPr bwMode="auto">
          <a:xfrm>
            <a:off x="1619250" y="5157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4344" name="Text Box 56"/>
          <p:cNvSpPr txBox="1">
            <a:spLocks noChangeArrowheads="1"/>
          </p:cNvSpPr>
          <p:nvPr/>
        </p:nvSpPr>
        <p:spPr bwMode="auto">
          <a:xfrm>
            <a:off x="7092950" y="36449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Т</a:t>
            </a:r>
          </a:p>
        </p:txBody>
      </p:sp>
      <p:sp>
        <p:nvSpPr>
          <p:cNvPr id="14345" name="Freeform 57"/>
          <p:cNvSpPr>
            <a:spLocks/>
          </p:cNvSpPr>
          <p:nvPr/>
        </p:nvSpPr>
        <p:spPr bwMode="auto">
          <a:xfrm>
            <a:off x="2030413" y="2673350"/>
            <a:ext cx="5083175" cy="2544763"/>
          </a:xfrm>
          <a:custGeom>
            <a:avLst/>
            <a:gdLst>
              <a:gd name="T0" fmla="*/ 2147483647 w 3202"/>
              <a:gd name="T1" fmla="*/ 2147483647 h 1603"/>
              <a:gd name="T2" fmla="*/ 2147483647 w 3202"/>
              <a:gd name="T3" fmla="*/ 2147483647 h 1603"/>
              <a:gd name="T4" fmla="*/ 2147483647 w 3202"/>
              <a:gd name="T5" fmla="*/ 2147483647 h 1603"/>
              <a:gd name="T6" fmla="*/ 2147483647 w 3202"/>
              <a:gd name="T7" fmla="*/ 0 h 1603"/>
              <a:gd name="T8" fmla="*/ 0 w 3202"/>
              <a:gd name="T9" fmla="*/ 2147483647 h 16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2"/>
              <a:gd name="T16" fmla="*/ 0 h 1603"/>
              <a:gd name="T17" fmla="*/ 3202 w 3202"/>
              <a:gd name="T18" fmla="*/ 1603 h 16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2" h="1603">
                <a:moveTo>
                  <a:pt x="9" y="1603"/>
                </a:moveTo>
                <a:lnTo>
                  <a:pt x="3202" y="1603"/>
                </a:lnTo>
                <a:lnTo>
                  <a:pt x="3193" y="10"/>
                </a:lnTo>
                <a:lnTo>
                  <a:pt x="13" y="0"/>
                </a:lnTo>
                <a:lnTo>
                  <a:pt x="0" y="158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Freeform 58"/>
          <p:cNvSpPr>
            <a:spLocks/>
          </p:cNvSpPr>
          <p:nvPr/>
        </p:nvSpPr>
        <p:spPr bwMode="auto">
          <a:xfrm>
            <a:off x="2017713" y="3925888"/>
            <a:ext cx="2554287" cy="1292225"/>
          </a:xfrm>
          <a:custGeom>
            <a:avLst/>
            <a:gdLst>
              <a:gd name="T0" fmla="*/ 2147483647 w 1609"/>
              <a:gd name="T1" fmla="*/ 2147483647 h 814"/>
              <a:gd name="T2" fmla="*/ 0 w 1609"/>
              <a:gd name="T3" fmla="*/ 0 h 814"/>
              <a:gd name="T4" fmla="*/ 0 60000 65536"/>
              <a:gd name="T5" fmla="*/ 0 60000 65536"/>
              <a:gd name="T6" fmla="*/ 0 w 1609"/>
              <a:gd name="T7" fmla="*/ 0 h 814"/>
              <a:gd name="T8" fmla="*/ 1609 w 1609"/>
              <a:gd name="T9" fmla="*/ 814 h 8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09" h="814">
                <a:moveTo>
                  <a:pt x="1609" y="814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Freeform 59"/>
          <p:cNvSpPr>
            <a:spLocks/>
          </p:cNvSpPr>
          <p:nvPr/>
        </p:nvSpPr>
        <p:spPr bwMode="auto">
          <a:xfrm>
            <a:off x="4559300" y="2689225"/>
            <a:ext cx="2540000" cy="1196975"/>
          </a:xfrm>
          <a:custGeom>
            <a:avLst/>
            <a:gdLst>
              <a:gd name="T0" fmla="*/ 2147483647 w 1600"/>
              <a:gd name="T1" fmla="*/ 2147483647 h 754"/>
              <a:gd name="T2" fmla="*/ 0 w 1600"/>
              <a:gd name="T3" fmla="*/ 0 h 754"/>
              <a:gd name="T4" fmla="*/ 0 60000 65536"/>
              <a:gd name="T5" fmla="*/ 0 60000 65536"/>
              <a:gd name="T6" fmla="*/ 0 w 1600"/>
              <a:gd name="T7" fmla="*/ 0 h 754"/>
              <a:gd name="T8" fmla="*/ 1600 w 1600"/>
              <a:gd name="T9" fmla="*/ 754 h 7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00" h="754">
                <a:moveTo>
                  <a:pt x="1600" y="754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24" name="Freeform 60"/>
          <p:cNvSpPr>
            <a:spLocks/>
          </p:cNvSpPr>
          <p:nvPr/>
        </p:nvSpPr>
        <p:spPr bwMode="auto">
          <a:xfrm>
            <a:off x="2070100" y="2703513"/>
            <a:ext cx="5003800" cy="2460625"/>
          </a:xfrm>
          <a:custGeom>
            <a:avLst/>
            <a:gdLst>
              <a:gd name="T0" fmla="*/ 2147483647 w 3152"/>
              <a:gd name="T1" fmla="*/ 2147483647 h 1550"/>
              <a:gd name="T2" fmla="*/ 0 w 3152"/>
              <a:gd name="T3" fmla="*/ 2147483647 h 1550"/>
              <a:gd name="T4" fmla="*/ 2147483647 w 3152"/>
              <a:gd name="T5" fmla="*/ 0 h 1550"/>
              <a:gd name="T6" fmla="*/ 2147483647 w 3152"/>
              <a:gd name="T7" fmla="*/ 2147483647 h 1550"/>
              <a:gd name="T8" fmla="*/ 2147483647 w 3152"/>
              <a:gd name="T9" fmla="*/ 2147483647 h 1550"/>
              <a:gd name="T10" fmla="*/ 2147483647 w 3152"/>
              <a:gd name="T11" fmla="*/ 2147483647 h 1550"/>
              <a:gd name="T12" fmla="*/ 2147483647 w 3152"/>
              <a:gd name="T13" fmla="*/ 2147483647 h 15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2"/>
              <a:gd name="T22" fmla="*/ 0 h 1550"/>
              <a:gd name="T23" fmla="*/ 3152 w 3152"/>
              <a:gd name="T24" fmla="*/ 1550 h 15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2" h="1550">
                <a:moveTo>
                  <a:pt x="1559" y="1541"/>
                </a:moveTo>
                <a:lnTo>
                  <a:pt x="0" y="770"/>
                </a:lnTo>
                <a:lnTo>
                  <a:pt x="9" y="0"/>
                </a:lnTo>
                <a:lnTo>
                  <a:pt x="1568" y="17"/>
                </a:lnTo>
                <a:lnTo>
                  <a:pt x="3143" y="737"/>
                </a:lnTo>
                <a:lnTo>
                  <a:pt x="3152" y="1550"/>
                </a:lnTo>
                <a:lnTo>
                  <a:pt x="1576" y="155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00FFFF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Text Box 62"/>
          <p:cNvSpPr txBox="1">
            <a:spLocks noChangeArrowheads="1"/>
          </p:cNvSpPr>
          <p:nvPr/>
        </p:nvSpPr>
        <p:spPr bwMode="auto">
          <a:xfrm>
            <a:off x="7019925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4350" name="Text Box 63"/>
          <p:cNvSpPr txBox="1">
            <a:spLocks noChangeArrowheads="1"/>
          </p:cNvSpPr>
          <p:nvPr/>
        </p:nvSpPr>
        <p:spPr bwMode="auto">
          <a:xfrm>
            <a:off x="4356100" y="52292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4351" name="Text Box 64"/>
          <p:cNvSpPr txBox="1">
            <a:spLocks noChangeArrowheads="1"/>
          </p:cNvSpPr>
          <p:nvPr/>
        </p:nvSpPr>
        <p:spPr bwMode="auto">
          <a:xfrm>
            <a:off x="4356100" y="21336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4352" name="Freeform 65"/>
          <p:cNvSpPr>
            <a:spLocks/>
          </p:cNvSpPr>
          <p:nvPr/>
        </p:nvSpPr>
        <p:spPr bwMode="auto">
          <a:xfrm>
            <a:off x="3132138" y="2565400"/>
            <a:ext cx="14287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Freeform 66"/>
          <p:cNvSpPr>
            <a:spLocks/>
          </p:cNvSpPr>
          <p:nvPr/>
        </p:nvSpPr>
        <p:spPr bwMode="auto">
          <a:xfrm>
            <a:off x="3203575" y="2565400"/>
            <a:ext cx="14288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Freeform 67"/>
          <p:cNvSpPr>
            <a:spLocks/>
          </p:cNvSpPr>
          <p:nvPr/>
        </p:nvSpPr>
        <p:spPr bwMode="auto">
          <a:xfrm>
            <a:off x="5868988" y="2565400"/>
            <a:ext cx="14287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Freeform 68"/>
          <p:cNvSpPr>
            <a:spLocks/>
          </p:cNvSpPr>
          <p:nvPr/>
        </p:nvSpPr>
        <p:spPr bwMode="auto">
          <a:xfrm>
            <a:off x="5940425" y="2565400"/>
            <a:ext cx="14288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Freeform 69"/>
          <p:cNvSpPr>
            <a:spLocks/>
          </p:cNvSpPr>
          <p:nvPr/>
        </p:nvSpPr>
        <p:spPr bwMode="auto">
          <a:xfrm>
            <a:off x="3132138" y="5084763"/>
            <a:ext cx="14287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Freeform 70"/>
          <p:cNvSpPr>
            <a:spLocks/>
          </p:cNvSpPr>
          <p:nvPr/>
        </p:nvSpPr>
        <p:spPr bwMode="auto">
          <a:xfrm>
            <a:off x="3203575" y="5084763"/>
            <a:ext cx="14288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Freeform 71"/>
          <p:cNvSpPr>
            <a:spLocks/>
          </p:cNvSpPr>
          <p:nvPr/>
        </p:nvSpPr>
        <p:spPr bwMode="auto">
          <a:xfrm>
            <a:off x="5868988" y="5084763"/>
            <a:ext cx="14287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9" name="Freeform 72"/>
          <p:cNvSpPr>
            <a:spLocks/>
          </p:cNvSpPr>
          <p:nvPr/>
        </p:nvSpPr>
        <p:spPr bwMode="auto">
          <a:xfrm>
            <a:off x="5940425" y="5084763"/>
            <a:ext cx="14288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0" name="Line 73"/>
          <p:cNvSpPr>
            <a:spLocks noChangeShapeType="1"/>
          </p:cNvSpPr>
          <p:nvPr/>
        </p:nvSpPr>
        <p:spPr bwMode="auto">
          <a:xfrm>
            <a:off x="1908175" y="32131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1" name="Line 74"/>
          <p:cNvSpPr>
            <a:spLocks noChangeShapeType="1"/>
          </p:cNvSpPr>
          <p:nvPr/>
        </p:nvSpPr>
        <p:spPr bwMode="auto">
          <a:xfrm>
            <a:off x="1908175" y="45085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2" name="Line 75"/>
          <p:cNvSpPr>
            <a:spLocks noChangeShapeType="1"/>
          </p:cNvSpPr>
          <p:nvPr/>
        </p:nvSpPr>
        <p:spPr bwMode="auto">
          <a:xfrm>
            <a:off x="7019925" y="3141663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3" name="Line 76"/>
          <p:cNvSpPr>
            <a:spLocks noChangeShapeType="1"/>
          </p:cNvSpPr>
          <p:nvPr/>
        </p:nvSpPr>
        <p:spPr bwMode="auto">
          <a:xfrm>
            <a:off x="7019925" y="45085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4" name="Text Box 77"/>
          <p:cNvSpPr txBox="1">
            <a:spLocks noChangeArrowheads="1"/>
          </p:cNvSpPr>
          <p:nvPr/>
        </p:nvSpPr>
        <p:spPr bwMode="auto">
          <a:xfrm>
            <a:off x="1619250" y="36449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4365" name="Text Box 78"/>
          <p:cNvSpPr txBox="1">
            <a:spLocks noChangeArrowheads="1"/>
          </p:cNvSpPr>
          <p:nvPr/>
        </p:nvSpPr>
        <p:spPr bwMode="auto">
          <a:xfrm>
            <a:off x="1692275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4366" name="Rectangle 79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684213" y="1268413"/>
            <a:ext cx="5256212" cy="817562"/>
            <a:chOff x="1837" y="799"/>
            <a:chExt cx="3311" cy="515"/>
          </a:xfrm>
        </p:grpSpPr>
        <p:sp>
          <p:nvSpPr>
            <p:cNvPr id="14379" name="Rectangle 8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380" name="Object 82"/>
            <p:cNvGraphicFramePr>
              <a:graphicFrameLocks noChangeAspect="1"/>
            </p:cNvGraphicFramePr>
            <p:nvPr/>
          </p:nvGraphicFramePr>
          <p:xfrm>
            <a:off x="3037" y="865"/>
            <a:ext cx="959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1" name="Формула" r:id="rId6" imgW="482391" imgH="228501" progId="Equation.3">
                    <p:embed/>
                  </p:oleObj>
                </mc:Choice>
                <mc:Fallback>
                  <p:oleObj name="Формула" r:id="rId6" imgW="482391" imgH="228501" progId="Equation.3">
                    <p:embed/>
                    <p:pic>
                      <p:nvPicPr>
                        <p:cNvPr id="0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7" y="865"/>
                          <a:ext cx="959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16238" y="620713"/>
            <a:ext cx="5256212" cy="792162"/>
            <a:chOff x="1837" y="799"/>
            <a:chExt cx="3311" cy="499"/>
          </a:xfrm>
        </p:grpSpPr>
        <p:sp>
          <p:nvSpPr>
            <p:cNvPr id="14377" name="Rectangle 8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378" name="Object 85"/>
            <p:cNvGraphicFramePr>
              <a:graphicFrameLocks noChangeAspect="1"/>
            </p:cNvGraphicFramePr>
            <p:nvPr/>
          </p:nvGraphicFramePr>
          <p:xfrm>
            <a:off x="2037" y="890"/>
            <a:ext cx="2957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2" name="Формула" r:id="rId8" imgW="1485900" imgH="203200" progId="Equation.3">
                    <p:embed/>
                  </p:oleObj>
                </mc:Choice>
                <mc:Fallback>
                  <p:oleObj name="Формула" r:id="rId8" imgW="1485900" imgH="203200" progId="Equation.3">
                    <p:embed/>
                    <p:pic>
                      <p:nvPicPr>
                        <p:cNvPr id="0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7" y="890"/>
                          <a:ext cx="2957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Rectangle 79"/>
          <p:cNvSpPr>
            <a:spLocks noChangeArrowheads="1"/>
          </p:cNvSpPr>
          <p:nvPr/>
        </p:nvSpPr>
        <p:spPr bwMode="auto">
          <a:xfrm>
            <a:off x="1187450" y="6021388"/>
            <a:ext cx="1655763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843213" y="6021388"/>
            <a:ext cx="1223962" cy="625475"/>
          </a:xfrm>
        </p:spPr>
        <p:txBody>
          <a:bodyPr/>
          <a:lstStyle/>
          <a:p>
            <a:r>
              <a:rPr lang="ru-RU" altLang="ru-RU" smtClean="0"/>
              <a:t>120</a:t>
            </a:r>
          </a:p>
        </p:txBody>
      </p:sp>
      <p:sp>
        <p:nvSpPr>
          <p:cNvPr id="41" name="Freeform 61"/>
          <p:cNvSpPr>
            <a:spLocks/>
          </p:cNvSpPr>
          <p:nvPr/>
        </p:nvSpPr>
        <p:spPr bwMode="auto">
          <a:xfrm rot="10800000">
            <a:off x="2070100" y="4835525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Freeform 61"/>
          <p:cNvSpPr>
            <a:spLocks/>
          </p:cNvSpPr>
          <p:nvPr/>
        </p:nvSpPr>
        <p:spPr bwMode="auto">
          <a:xfrm>
            <a:off x="6762750" y="2689225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Line 74"/>
          <p:cNvSpPr>
            <a:spLocks noChangeShapeType="1"/>
          </p:cNvSpPr>
          <p:nvPr/>
        </p:nvSpPr>
        <p:spPr bwMode="auto">
          <a:xfrm flipV="1">
            <a:off x="2916238" y="4365625"/>
            <a:ext cx="396875" cy="206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Line 74"/>
          <p:cNvSpPr>
            <a:spLocks noChangeShapeType="1"/>
          </p:cNvSpPr>
          <p:nvPr/>
        </p:nvSpPr>
        <p:spPr bwMode="auto">
          <a:xfrm>
            <a:off x="2843213" y="4437063"/>
            <a:ext cx="568325" cy="714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Line 74"/>
          <p:cNvSpPr>
            <a:spLocks noChangeShapeType="1"/>
          </p:cNvSpPr>
          <p:nvPr/>
        </p:nvSpPr>
        <p:spPr bwMode="auto">
          <a:xfrm flipV="1">
            <a:off x="5684838" y="3213100"/>
            <a:ext cx="396875" cy="206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Line 74"/>
          <p:cNvSpPr>
            <a:spLocks noChangeShapeType="1"/>
          </p:cNvSpPr>
          <p:nvPr/>
        </p:nvSpPr>
        <p:spPr bwMode="auto">
          <a:xfrm>
            <a:off x="5545138" y="3287713"/>
            <a:ext cx="720725" cy="28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1324" grpId="0" animBg="1"/>
      <p:bldP spid="14366" grpId="0" animBg="1"/>
      <p:bldP spid="48" grpId="0" animBg="1"/>
      <p:bldP spid="9" grpId="0"/>
      <p:bldP spid="41" grpId="0" animBg="1"/>
      <p:bldP spid="42" grpId="0" animBg="1"/>
      <p:bldP spid="43" grpId="0" animBg="1"/>
      <p:bldP spid="49" grpId="0" animBg="1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algn="l"/>
            <a:r>
              <a:rPr lang="ru-RU" altLang="ru-RU" sz="3200" i="1" dirty="0" smtClean="0">
                <a:solidFill>
                  <a:srgbClr val="C00000"/>
                </a:solidFill>
                <a:latin typeface="Bookman Old Style" pitchFamily="18" charset="0"/>
              </a:rPr>
              <a:t>Урок </a:t>
            </a:r>
            <a:r>
              <a:rPr lang="en-US" alt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II.</a:t>
            </a:r>
            <a:r>
              <a:rPr lang="en-US" altLang="ru-RU" sz="3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altLang="ru-RU" sz="3600" dirty="0" smtClean="0">
                <a:solidFill>
                  <a:srgbClr val="C00000"/>
                </a:solidFill>
                <a:latin typeface="Bookman Old Style" pitchFamily="18" charset="0"/>
              </a:rPr>
              <a:t>      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Решение задач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с  использованием</a:t>
            </a:r>
            <a: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формулы             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площади параллелограмма.</a:t>
            </a:r>
            <a:endParaRPr lang="ru-RU" altLang="ru-RU" sz="3200" dirty="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2052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dirty="0" smtClean="0">
                <a:solidFill>
                  <a:srgbClr val="7030A0"/>
                </a:solidFill>
              </a:rPr>
              <a:t>Цели урока: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solidFill>
                  <a:srgbClr val="7030A0"/>
                </a:solidFill>
              </a:rPr>
              <a:t>Показать применение формулы для вычисления площади параллелограмма в процессе решения задач.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solidFill>
                  <a:srgbClr val="7030A0"/>
                </a:solidFill>
              </a:rPr>
              <a:t>Совершенствовать навыки решения задач.</a:t>
            </a:r>
            <a:endParaRPr lang="en-US" altLang="ru-RU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Grp="1" noChangeArrowheads="1"/>
          </p:cNvSpPr>
          <p:nvPr>
            <p:ph type="title"/>
          </p:nvPr>
        </p:nvSpPr>
        <p:spPr>
          <a:xfrm>
            <a:off x="338138" y="4581525"/>
            <a:ext cx="8229600" cy="1143000"/>
          </a:xfr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</p:spPr>
        <p:txBody>
          <a:bodyPr wrap="none"/>
          <a:lstStyle/>
          <a:p>
            <a:r>
              <a:rPr lang="ru-RU" altLang="ru-RU" sz="3200" b="1" i="1" smtClean="0">
                <a:latin typeface="Times New Roman" pitchFamily="18" charset="0"/>
              </a:rPr>
              <a:t>Формула площади параллелограмма: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57938" y="142875"/>
            <a:ext cx="2571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3000" b="1">
                <a:solidFill>
                  <a:srgbClr val="FF0000"/>
                </a:solidFill>
                <a:latin typeface="Bookman Old Style" pitchFamily="18" charset="0"/>
              </a:rPr>
              <a:t>Повторим</a:t>
            </a:r>
          </a:p>
        </p:txBody>
      </p:sp>
      <p:sp>
        <p:nvSpPr>
          <p:cNvPr id="5" name="AutoShape 81"/>
          <p:cNvSpPr>
            <a:spLocks noChangeArrowheads="1"/>
          </p:cNvSpPr>
          <p:nvPr/>
        </p:nvSpPr>
        <p:spPr bwMode="auto">
          <a:xfrm>
            <a:off x="53975" y="603250"/>
            <a:ext cx="4391025" cy="2232025"/>
          </a:xfrm>
          <a:prstGeom prst="parallelogram">
            <a:avLst>
              <a:gd name="adj" fmla="val 49986"/>
            </a:avLst>
          </a:prstGeom>
          <a:solidFill>
            <a:schemeClr val="accent3">
              <a:lumMod val="85000"/>
            </a:schemeClr>
          </a:soli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8" name="Freeform 82"/>
          <p:cNvSpPr>
            <a:spLocks/>
          </p:cNvSpPr>
          <p:nvPr/>
        </p:nvSpPr>
        <p:spPr bwMode="auto">
          <a:xfrm>
            <a:off x="1190625" y="585788"/>
            <a:ext cx="44450" cy="2233612"/>
          </a:xfrm>
          <a:custGeom>
            <a:avLst/>
            <a:gdLst>
              <a:gd name="T0" fmla="*/ 0 w 17"/>
              <a:gd name="T1" fmla="*/ 0 h 1796"/>
              <a:gd name="T2" fmla="*/ 2147483647 w 17"/>
              <a:gd name="T3" fmla="*/ 2147483647 h 1796"/>
              <a:gd name="T4" fmla="*/ 0 60000 65536"/>
              <a:gd name="T5" fmla="*/ 0 60000 65536"/>
              <a:gd name="T6" fmla="*/ 0 w 17"/>
              <a:gd name="T7" fmla="*/ 0 h 1796"/>
              <a:gd name="T8" fmla="*/ 17 w 17"/>
              <a:gd name="T9" fmla="*/ 1796 h 17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796">
                <a:moveTo>
                  <a:pt x="0" y="0"/>
                </a:moveTo>
                <a:lnTo>
                  <a:pt x="17" y="1796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Freeform 83"/>
          <p:cNvSpPr>
            <a:spLocks/>
          </p:cNvSpPr>
          <p:nvPr/>
        </p:nvSpPr>
        <p:spPr bwMode="auto">
          <a:xfrm rot="5400000">
            <a:off x="835025" y="2479675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0" y="282257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>
                <a:latin typeface="Times New Roman" pitchFamily="18" charset="0"/>
              </a:rPr>
              <a:t>А</a:t>
            </a:r>
            <a:endParaRPr lang="ru-RU" altLang="ru-RU" sz="2400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445000" y="3270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C</a:t>
            </a:r>
            <a:endParaRPr lang="ru-RU" altLang="ru-RU" sz="2400" b="1" i="1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355975" y="27511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D</a:t>
            </a:r>
            <a:endParaRPr lang="ru-RU" altLang="ru-RU" sz="24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054100" y="2874963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H</a:t>
            </a:r>
            <a:endParaRPr lang="ru-RU" altLang="ru-RU" sz="2400" b="1" i="1">
              <a:latin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844550" y="23495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B</a:t>
            </a:r>
            <a:endParaRPr lang="ru-RU" altLang="ru-RU" sz="2400"/>
          </a:p>
        </p:txBody>
      </p:sp>
      <p:graphicFrame>
        <p:nvGraphicFramePr>
          <p:cNvPr id="1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186"/>
              </p:ext>
            </p:extLst>
          </p:nvPr>
        </p:nvGraphicFramePr>
        <p:xfrm>
          <a:off x="3763963" y="1181100"/>
          <a:ext cx="5016500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Формула" r:id="rId3" imgW="1587240" imgH="469800" progId="Equation.3">
                  <p:embed/>
                </p:oleObj>
              </mc:Choice>
              <mc:Fallback>
                <p:oleObj name="Формула" r:id="rId3" imgW="1587240" imgH="469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1181100"/>
                        <a:ext cx="5016500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7"/>
          <p:cNvGraphicFramePr>
            <a:graphicFrameLocks noChangeAspect="1"/>
          </p:cNvGraphicFramePr>
          <p:nvPr/>
        </p:nvGraphicFramePr>
        <p:xfrm>
          <a:off x="2416175" y="5805488"/>
          <a:ext cx="47371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Формула" r:id="rId5" imgW="1497950" imgH="241195" progId="Equation.3">
                  <p:embed/>
                </p:oleObj>
              </mc:Choice>
              <mc:Fallback>
                <p:oleObj name="Формула" r:id="rId5" imgW="1497950" imgH="241195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5805488"/>
                        <a:ext cx="47371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032250" y="1687513"/>
          <a:ext cx="36115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Формула" r:id="rId7" imgW="1143000" imgH="165100" progId="Equation.3">
                  <p:embed/>
                </p:oleObj>
              </mc:Choice>
              <mc:Fallback>
                <p:oleObj name="Формула" r:id="rId7" imgW="1143000" imgH="1651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1687513"/>
                        <a:ext cx="36115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976688" y="2130425"/>
          <a:ext cx="30099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Формула" r:id="rId9" imgW="952087" imgH="165028" progId="Equation.3">
                  <p:embed/>
                </p:oleObj>
              </mc:Choice>
              <mc:Fallback>
                <p:oleObj name="Формула" r:id="rId9" imgW="952087" imgH="165028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2130425"/>
                        <a:ext cx="30099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2263" y="3213100"/>
            <a:ext cx="82454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параллелограмма равна произведению его основания на высоту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3" name="Freeform 42"/>
          <p:cNvSpPr>
            <a:spLocks/>
          </p:cNvSpPr>
          <p:nvPr/>
        </p:nvSpPr>
        <p:spPr bwMode="auto">
          <a:xfrm rot="-3494522">
            <a:off x="317500" y="1133476"/>
            <a:ext cx="1838325" cy="1206500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Freeform 42"/>
          <p:cNvSpPr>
            <a:spLocks/>
          </p:cNvSpPr>
          <p:nvPr/>
        </p:nvSpPr>
        <p:spPr bwMode="auto">
          <a:xfrm rot="1905078">
            <a:off x="319088" y="1971675"/>
            <a:ext cx="2789237" cy="1731963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 animBg="1"/>
      <p:bldP spid="10" grpId="0"/>
      <p:bldP spid="12" grpId="0"/>
      <p:bldP spid="13" grpId="0"/>
      <p:bldP spid="14" grpId="0"/>
      <p:bldP spid="16" grpId="0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10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17411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4" name="Rectangle 36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17441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7442" name="Object 39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0" name="Формула" r:id="rId4" imgW="1651000" imgH="203200" progId="Equation.3">
                    <p:embed/>
                  </p:oleObj>
                </mc:Choice>
                <mc:Fallback>
                  <p:oleObj name="Формула" r:id="rId4" imgW="1651000" imgH="2032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" y="890"/>
                          <a:ext cx="328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66" name="Rectangle 40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7415" name="AutoShape 58"/>
          <p:cNvSpPr>
            <a:spLocks noChangeArrowheads="1"/>
          </p:cNvSpPr>
          <p:nvPr/>
        </p:nvSpPr>
        <p:spPr bwMode="auto">
          <a:xfrm>
            <a:off x="2339975" y="2079625"/>
            <a:ext cx="5761038" cy="2881313"/>
          </a:xfrm>
          <a:prstGeom prst="parallelogram">
            <a:avLst>
              <a:gd name="adj" fmla="val 49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6" name="Freeform 59"/>
          <p:cNvSpPr>
            <a:spLocks/>
          </p:cNvSpPr>
          <p:nvPr/>
        </p:nvSpPr>
        <p:spPr bwMode="auto">
          <a:xfrm>
            <a:off x="6672263" y="2079625"/>
            <a:ext cx="1438275" cy="2905125"/>
          </a:xfrm>
          <a:custGeom>
            <a:avLst/>
            <a:gdLst>
              <a:gd name="T0" fmla="*/ 2147483647 w 906"/>
              <a:gd name="T1" fmla="*/ 0 h 1830"/>
              <a:gd name="T2" fmla="*/ 2147483647 w 906"/>
              <a:gd name="T3" fmla="*/ 2147483647 h 1830"/>
              <a:gd name="T4" fmla="*/ 0 w 906"/>
              <a:gd name="T5" fmla="*/ 2147483647 h 1830"/>
              <a:gd name="T6" fmla="*/ 0 60000 65536"/>
              <a:gd name="T7" fmla="*/ 0 60000 65536"/>
              <a:gd name="T8" fmla="*/ 0 60000 65536"/>
              <a:gd name="T9" fmla="*/ 0 w 906"/>
              <a:gd name="T10" fmla="*/ 0 h 1830"/>
              <a:gd name="T11" fmla="*/ 906 w 906"/>
              <a:gd name="T12" fmla="*/ 1830 h 18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6" h="1830">
                <a:moveTo>
                  <a:pt x="898" y="0"/>
                </a:moveTo>
                <a:lnTo>
                  <a:pt x="906" y="1821"/>
                </a:lnTo>
                <a:lnTo>
                  <a:pt x="0" y="1830"/>
                </a:lnTo>
              </a:path>
            </a:pathLst>
          </a:custGeom>
          <a:noFill/>
          <a:ln w="4445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7" name="Text Box 60"/>
          <p:cNvSpPr txBox="1">
            <a:spLocks noChangeArrowheads="1"/>
          </p:cNvSpPr>
          <p:nvPr/>
        </p:nvSpPr>
        <p:spPr bwMode="auto">
          <a:xfrm>
            <a:off x="1947863" y="47863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7418" name="Text Box 61"/>
          <p:cNvSpPr txBox="1">
            <a:spLocks noChangeArrowheads="1"/>
          </p:cNvSpPr>
          <p:nvPr/>
        </p:nvSpPr>
        <p:spPr bwMode="auto">
          <a:xfrm>
            <a:off x="3763963" y="15605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7419" name="Text Box 62"/>
          <p:cNvSpPr txBox="1">
            <a:spLocks noChangeArrowheads="1"/>
          </p:cNvSpPr>
          <p:nvPr/>
        </p:nvSpPr>
        <p:spPr bwMode="auto">
          <a:xfrm>
            <a:off x="8101013" y="15636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7420" name="Text Box 67"/>
          <p:cNvSpPr txBox="1">
            <a:spLocks noChangeArrowheads="1"/>
          </p:cNvSpPr>
          <p:nvPr/>
        </p:nvSpPr>
        <p:spPr bwMode="auto">
          <a:xfrm>
            <a:off x="8147050" y="47752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N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7421" name="Text Box 70"/>
          <p:cNvSpPr txBox="1">
            <a:spLocks noChangeArrowheads="1"/>
          </p:cNvSpPr>
          <p:nvPr/>
        </p:nvSpPr>
        <p:spPr bwMode="auto">
          <a:xfrm>
            <a:off x="3552825" y="49530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7422" name="Text Box 71"/>
          <p:cNvSpPr txBox="1">
            <a:spLocks noChangeArrowheads="1"/>
          </p:cNvSpPr>
          <p:nvPr/>
        </p:nvSpPr>
        <p:spPr bwMode="auto">
          <a:xfrm>
            <a:off x="6427788" y="49863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7423" name="Freeform 72"/>
          <p:cNvSpPr>
            <a:spLocks/>
          </p:cNvSpPr>
          <p:nvPr/>
        </p:nvSpPr>
        <p:spPr bwMode="auto">
          <a:xfrm rot="5400000">
            <a:off x="7704138" y="4578350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23850" y="1268413"/>
            <a:ext cx="5256213" cy="817562"/>
            <a:chOff x="1837" y="799"/>
            <a:chExt cx="3311" cy="515"/>
          </a:xfrm>
        </p:grpSpPr>
        <p:sp>
          <p:nvSpPr>
            <p:cNvPr id="17439" name="Rectangle 7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7440" name="Object 75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1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69" name="AutoShape 81"/>
          <p:cNvSpPr>
            <a:spLocks noChangeArrowheads="1"/>
          </p:cNvSpPr>
          <p:nvPr/>
        </p:nvSpPr>
        <p:spPr bwMode="auto">
          <a:xfrm>
            <a:off x="2349500" y="2052638"/>
            <a:ext cx="5761038" cy="2881312"/>
          </a:xfrm>
          <a:prstGeom prst="parallelogram">
            <a:avLst>
              <a:gd name="adj" fmla="val 49986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6" name="Freeform 82"/>
          <p:cNvSpPr>
            <a:spLocks/>
          </p:cNvSpPr>
          <p:nvPr/>
        </p:nvSpPr>
        <p:spPr bwMode="auto">
          <a:xfrm>
            <a:off x="3806825" y="2082800"/>
            <a:ext cx="26988" cy="2851150"/>
          </a:xfrm>
          <a:custGeom>
            <a:avLst/>
            <a:gdLst>
              <a:gd name="T0" fmla="*/ 0 w 17"/>
              <a:gd name="T1" fmla="*/ 0 h 1796"/>
              <a:gd name="T2" fmla="*/ 2147483647 w 17"/>
              <a:gd name="T3" fmla="*/ 2147483647 h 1796"/>
              <a:gd name="T4" fmla="*/ 0 60000 65536"/>
              <a:gd name="T5" fmla="*/ 0 60000 65536"/>
              <a:gd name="T6" fmla="*/ 0 w 17"/>
              <a:gd name="T7" fmla="*/ 0 h 1796"/>
              <a:gd name="T8" fmla="*/ 17 w 17"/>
              <a:gd name="T9" fmla="*/ 1796 h 17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796">
                <a:moveTo>
                  <a:pt x="0" y="0"/>
                </a:moveTo>
                <a:lnTo>
                  <a:pt x="17" y="1796"/>
                </a:lnTo>
              </a:path>
            </a:pathLst>
          </a:custGeom>
          <a:noFill/>
          <a:ln w="44450">
            <a:solidFill>
              <a:srgbClr val="000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Freeform 83"/>
          <p:cNvSpPr>
            <a:spLocks/>
          </p:cNvSpPr>
          <p:nvPr/>
        </p:nvSpPr>
        <p:spPr bwMode="auto">
          <a:xfrm rot="5400000">
            <a:off x="3451225" y="4598988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2339975" y="692150"/>
            <a:ext cx="5256213" cy="792163"/>
            <a:chOff x="1837" y="799"/>
            <a:chExt cx="3311" cy="499"/>
          </a:xfrm>
        </p:grpSpPr>
        <p:sp>
          <p:nvSpPr>
            <p:cNvPr id="17437" name="Rectangle 8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7438" name="Object 86"/>
            <p:cNvGraphicFramePr>
              <a:graphicFrameLocks noChangeAspect="1"/>
            </p:cNvGraphicFramePr>
            <p:nvPr/>
          </p:nvGraphicFramePr>
          <p:xfrm>
            <a:off x="2416" y="890"/>
            <a:ext cx="2198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2" name="Формула" r:id="rId8" imgW="1104900" imgH="203200" progId="Equation.3">
                    <p:embed/>
                  </p:oleObj>
                </mc:Choice>
                <mc:Fallback>
                  <p:oleObj name="Формула" r:id="rId8" imgW="1104900" imgH="203200" progId="Equation.3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6" y="890"/>
                          <a:ext cx="2198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1671638" y="5842000"/>
            <a:ext cx="1604962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600" y="5842000"/>
            <a:ext cx="935038" cy="646113"/>
          </a:xfrm>
        </p:spPr>
        <p:txBody>
          <a:bodyPr/>
          <a:lstStyle/>
          <a:p>
            <a:r>
              <a:rPr lang="ru-RU" altLang="ru-RU" smtClean="0"/>
              <a:t>24</a:t>
            </a:r>
          </a:p>
        </p:txBody>
      </p:sp>
      <p:sp>
        <p:nvSpPr>
          <p:cNvPr id="32" name="Line 74"/>
          <p:cNvSpPr>
            <a:spLocks noChangeShapeType="1"/>
          </p:cNvSpPr>
          <p:nvPr/>
        </p:nvSpPr>
        <p:spPr bwMode="auto">
          <a:xfrm>
            <a:off x="2735263" y="393382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74"/>
          <p:cNvSpPr>
            <a:spLocks noChangeShapeType="1"/>
          </p:cNvSpPr>
          <p:nvPr/>
        </p:nvSpPr>
        <p:spPr bwMode="auto">
          <a:xfrm>
            <a:off x="7204075" y="36322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74"/>
          <p:cNvSpPr>
            <a:spLocks noChangeShapeType="1"/>
          </p:cNvSpPr>
          <p:nvPr/>
        </p:nvSpPr>
        <p:spPr bwMode="auto">
          <a:xfrm>
            <a:off x="3617913" y="3532188"/>
            <a:ext cx="355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74"/>
          <p:cNvSpPr>
            <a:spLocks noChangeShapeType="1"/>
          </p:cNvSpPr>
          <p:nvPr/>
        </p:nvSpPr>
        <p:spPr bwMode="auto">
          <a:xfrm>
            <a:off x="3643313" y="3684588"/>
            <a:ext cx="3540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74"/>
          <p:cNvSpPr>
            <a:spLocks noChangeShapeType="1"/>
          </p:cNvSpPr>
          <p:nvPr/>
        </p:nvSpPr>
        <p:spPr bwMode="auto">
          <a:xfrm>
            <a:off x="7932738" y="3684588"/>
            <a:ext cx="355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74"/>
          <p:cNvSpPr>
            <a:spLocks noChangeShapeType="1"/>
          </p:cNvSpPr>
          <p:nvPr/>
        </p:nvSpPr>
        <p:spPr bwMode="auto">
          <a:xfrm>
            <a:off x="7932738" y="3532188"/>
            <a:ext cx="355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  <p:bldP spid="12369" grpId="0" animBg="1"/>
      <p:bldP spid="27" grpId="0" animBg="1"/>
      <p:bldP spid="2" grpId="0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11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6388" name="Rectangle 2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8437" name="AutoShape 3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18462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8463" name="Object 39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4" name="Формула" r:id="rId4" imgW="1651000" imgH="203200" progId="Equation.3">
                    <p:embed/>
                  </p:oleObj>
                </mc:Choice>
                <mc:Fallback>
                  <p:oleObj name="Формула" r:id="rId4" imgW="1651000" imgH="2032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" y="890"/>
                          <a:ext cx="328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39" name="AutoShape 40"/>
          <p:cNvSpPr>
            <a:spLocks noChangeArrowheads="1"/>
          </p:cNvSpPr>
          <p:nvPr/>
        </p:nvSpPr>
        <p:spPr bwMode="auto">
          <a:xfrm>
            <a:off x="3122613" y="2092325"/>
            <a:ext cx="4878387" cy="2881313"/>
          </a:xfrm>
          <a:prstGeom prst="parallelogram">
            <a:avLst>
              <a:gd name="adj" fmla="val 49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Text Box 42"/>
          <p:cNvSpPr txBox="1">
            <a:spLocks noChangeArrowheads="1"/>
          </p:cNvSpPr>
          <p:nvPr/>
        </p:nvSpPr>
        <p:spPr bwMode="auto">
          <a:xfrm>
            <a:off x="2674938" y="4640263"/>
            <a:ext cx="422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8441" name="Text Box 43"/>
          <p:cNvSpPr txBox="1">
            <a:spLocks noChangeArrowheads="1"/>
          </p:cNvSpPr>
          <p:nvPr/>
        </p:nvSpPr>
        <p:spPr bwMode="auto">
          <a:xfrm>
            <a:off x="4083050" y="16430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8442" name="Text Box 44"/>
          <p:cNvSpPr txBox="1">
            <a:spLocks noChangeArrowheads="1"/>
          </p:cNvSpPr>
          <p:nvPr/>
        </p:nvSpPr>
        <p:spPr bwMode="auto">
          <a:xfrm>
            <a:off x="8001000" y="17303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8443" name="Text Box 45"/>
          <p:cNvSpPr txBox="1">
            <a:spLocks noChangeArrowheads="1"/>
          </p:cNvSpPr>
          <p:nvPr/>
        </p:nvSpPr>
        <p:spPr bwMode="auto">
          <a:xfrm>
            <a:off x="6732588" y="4681538"/>
            <a:ext cx="42068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8444" name="Text Box 54"/>
          <p:cNvSpPr txBox="1">
            <a:spLocks noChangeArrowheads="1"/>
          </p:cNvSpPr>
          <p:nvPr/>
        </p:nvSpPr>
        <p:spPr bwMode="auto">
          <a:xfrm>
            <a:off x="4375150" y="50165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K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3368" name="AutoShape 56"/>
          <p:cNvSpPr>
            <a:spLocks noChangeArrowheads="1"/>
          </p:cNvSpPr>
          <p:nvPr/>
        </p:nvSpPr>
        <p:spPr bwMode="auto">
          <a:xfrm>
            <a:off x="3170238" y="2092325"/>
            <a:ext cx="4797425" cy="2849563"/>
          </a:xfrm>
          <a:prstGeom prst="parallelogram">
            <a:avLst>
              <a:gd name="adj" fmla="val 49969"/>
            </a:avLst>
          </a:prstGeom>
          <a:gradFill rotWithShape="1">
            <a:gsLst>
              <a:gs pos="0">
                <a:srgbClr val="FF99CC"/>
              </a:gs>
              <a:gs pos="50000">
                <a:srgbClr val="FFFFFF"/>
              </a:gs>
              <a:gs pos="100000">
                <a:srgbClr val="FF99CC"/>
              </a:gs>
            </a:gsLst>
            <a:lin ang="2700000" scaled="1"/>
          </a:gra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Freeform 57"/>
          <p:cNvSpPr>
            <a:spLocks/>
          </p:cNvSpPr>
          <p:nvPr/>
        </p:nvSpPr>
        <p:spPr bwMode="auto">
          <a:xfrm>
            <a:off x="4572000" y="2111375"/>
            <a:ext cx="26988" cy="2863850"/>
          </a:xfrm>
          <a:custGeom>
            <a:avLst/>
            <a:gdLst>
              <a:gd name="T0" fmla="*/ 0 w 17"/>
              <a:gd name="T1" fmla="*/ 0 h 1804"/>
              <a:gd name="T2" fmla="*/ 2147483647 w 17"/>
              <a:gd name="T3" fmla="*/ 2147483647 h 1804"/>
              <a:gd name="T4" fmla="*/ 0 60000 65536"/>
              <a:gd name="T5" fmla="*/ 0 60000 65536"/>
              <a:gd name="T6" fmla="*/ 0 w 17"/>
              <a:gd name="T7" fmla="*/ 0 h 1804"/>
              <a:gd name="T8" fmla="*/ 17 w 17"/>
              <a:gd name="T9" fmla="*/ 1804 h 18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Freeform 58"/>
          <p:cNvSpPr>
            <a:spLocks/>
          </p:cNvSpPr>
          <p:nvPr/>
        </p:nvSpPr>
        <p:spPr bwMode="auto">
          <a:xfrm rot="5400000">
            <a:off x="4210050" y="4586288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8" name="Text Box 59"/>
          <p:cNvSpPr txBox="1">
            <a:spLocks noChangeArrowheads="1"/>
          </p:cNvSpPr>
          <p:nvPr/>
        </p:nvSpPr>
        <p:spPr bwMode="auto">
          <a:xfrm>
            <a:off x="4614863" y="35369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6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18449" name="Freeform 60"/>
          <p:cNvSpPr>
            <a:spLocks/>
          </p:cNvSpPr>
          <p:nvPr/>
        </p:nvSpPr>
        <p:spPr bwMode="auto">
          <a:xfrm>
            <a:off x="3738563" y="4800600"/>
            <a:ext cx="14287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0" name="Freeform 61"/>
          <p:cNvSpPr>
            <a:spLocks/>
          </p:cNvSpPr>
          <p:nvPr/>
        </p:nvSpPr>
        <p:spPr bwMode="auto">
          <a:xfrm>
            <a:off x="3881438" y="4799013"/>
            <a:ext cx="14287" cy="315912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1" name="Freeform 62"/>
          <p:cNvSpPr>
            <a:spLocks/>
          </p:cNvSpPr>
          <p:nvPr/>
        </p:nvSpPr>
        <p:spPr bwMode="auto">
          <a:xfrm>
            <a:off x="5710238" y="4816475"/>
            <a:ext cx="14287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2" name="Freeform 63"/>
          <p:cNvSpPr>
            <a:spLocks/>
          </p:cNvSpPr>
          <p:nvPr/>
        </p:nvSpPr>
        <p:spPr bwMode="auto">
          <a:xfrm>
            <a:off x="5561013" y="4816475"/>
            <a:ext cx="15875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4" name="Text Box 65"/>
          <p:cNvSpPr txBox="1">
            <a:spLocks noChangeArrowheads="1"/>
          </p:cNvSpPr>
          <p:nvPr/>
        </p:nvSpPr>
        <p:spPr bwMode="auto">
          <a:xfrm>
            <a:off x="3379788" y="4302125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45</a:t>
            </a:r>
            <a:r>
              <a:rPr lang="en-US" altLang="ru-RU" sz="2800" b="1" baseline="30000">
                <a:latin typeface="Times New Roman" pitchFamily="18" charset="0"/>
              </a:rPr>
              <a:t>0</a:t>
            </a:r>
            <a:endParaRPr lang="ru-RU" altLang="ru-RU" sz="2800" b="1">
              <a:latin typeface="Times New Roman" pitchFamily="18" charset="0"/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18460" name="Rectangle 6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8461" name="Object 68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5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60" name="Rectangle 34"/>
          <p:cNvSpPr>
            <a:spLocks noChangeArrowheads="1"/>
          </p:cNvSpPr>
          <p:nvPr/>
        </p:nvSpPr>
        <p:spPr bwMode="auto">
          <a:xfrm>
            <a:off x="1384300" y="5661025"/>
            <a:ext cx="1768475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1550" y="5734050"/>
            <a:ext cx="863600" cy="628650"/>
          </a:xfrm>
        </p:spPr>
        <p:txBody>
          <a:bodyPr/>
          <a:lstStyle/>
          <a:p>
            <a:r>
              <a:rPr lang="ru-RU" altLang="ru-RU" smtClean="0"/>
              <a:t>72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881438" y="3032125"/>
            <a:ext cx="717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latin typeface="Times New Roman" pitchFamily="18" charset="0"/>
              </a:rPr>
              <a:t> </a:t>
            </a:r>
            <a:r>
              <a:rPr lang="en-US" altLang="ru-RU" sz="2400" b="1" dirty="0" smtClean="0">
                <a:latin typeface="Times New Roman" pitchFamily="18" charset="0"/>
              </a:rPr>
              <a:t>45</a:t>
            </a:r>
            <a:r>
              <a:rPr lang="en-US" altLang="ru-RU" sz="2400" b="1" baseline="30000" dirty="0" smtClean="0">
                <a:latin typeface="Times New Roman" pitchFamily="18" charset="0"/>
              </a:rPr>
              <a:t>0</a:t>
            </a:r>
            <a:endParaRPr lang="ru-RU" altLang="ru-RU" sz="2400" b="1" dirty="0">
              <a:latin typeface="Times New Roman" pitchFamily="18" charset="0"/>
            </a:endParaRPr>
          </a:p>
        </p:txBody>
      </p:sp>
      <p:sp>
        <p:nvSpPr>
          <p:cNvPr id="34" name="Freeform 64"/>
          <p:cNvSpPr>
            <a:spLocks/>
          </p:cNvSpPr>
          <p:nvPr/>
        </p:nvSpPr>
        <p:spPr bwMode="auto">
          <a:xfrm rot="9256675">
            <a:off x="4176713" y="2843213"/>
            <a:ext cx="358775" cy="266700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3368" grpId="0" animBg="1"/>
      <p:bldP spid="14360" grpId="0" animBg="1"/>
      <p:bldP spid="2" grpId="0"/>
      <p:bldP spid="8" grpId="0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12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7412" name="Rectangle 18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9461" name="AutoShape 3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2" name="AutoShape 33"/>
          <p:cNvSpPr>
            <a:spLocks noChangeArrowheads="1"/>
          </p:cNvSpPr>
          <p:nvPr/>
        </p:nvSpPr>
        <p:spPr bwMode="auto">
          <a:xfrm>
            <a:off x="1182688" y="2492375"/>
            <a:ext cx="7273925" cy="2219325"/>
          </a:xfrm>
          <a:prstGeom prst="parallelogram">
            <a:avLst>
              <a:gd name="adj" fmla="val 81468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3" name="Text Box 35"/>
          <p:cNvSpPr txBox="1">
            <a:spLocks noChangeArrowheads="1"/>
          </p:cNvSpPr>
          <p:nvPr/>
        </p:nvSpPr>
        <p:spPr bwMode="auto">
          <a:xfrm>
            <a:off x="838200" y="47117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9464" name="Text Box 36"/>
          <p:cNvSpPr txBox="1">
            <a:spLocks noChangeArrowheads="1"/>
          </p:cNvSpPr>
          <p:nvPr/>
        </p:nvSpPr>
        <p:spPr bwMode="auto">
          <a:xfrm>
            <a:off x="2281238" y="22336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9465" name="Text Box 37"/>
          <p:cNvSpPr txBox="1">
            <a:spLocks noChangeArrowheads="1"/>
          </p:cNvSpPr>
          <p:nvPr/>
        </p:nvSpPr>
        <p:spPr bwMode="auto">
          <a:xfrm>
            <a:off x="8388350" y="25527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9466" name="Text Box 38"/>
          <p:cNvSpPr txBox="1">
            <a:spLocks noChangeArrowheads="1"/>
          </p:cNvSpPr>
          <p:nvPr/>
        </p:nvSpPr>
        <p:spPr bwMode="auto">
          <a:xfrm>
            <a:off x="6392863" y="47386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9467" name="Text Box 41"/>
          <p:cNvSpPr txBox="1">
            <a:spLocks noChangeArrowheads="1"/>
          </p:cNvSpPr>
          <p:nvPr/>
        </p:nvSpPr>
        <p:spPr bwMode="auto">
          <a:xfrm>
            <a:off x="3348038" y="4772025"/>
            <a:ext cx="1028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12 </a:t>
            </a:r>
            <a:r>
              <a:rPr lang="ru-RU" altLang="ru-RU" sz="2800" b="1" i="1">
                <a:latin typeface="Times New Roman" pitchFamily="18" charset="0"/>
              </a:rPr>
              <a:t>см</a:t>
            </a:r>
            <a:endParaRPr lang="ru-RU" altLang="ru-RU" sz="2800" b="1">
              <a:latin typeface="Times New Roman" pitchFamily="18" charset="0"/>
            </a:endParaRP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19481" name="Rectangle 4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9482" name="Object 49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1" name="Формула" r:id="rId4" imgW="1651000" imgH="203200" progId="Equation.3">
                    <p:embed/>
                  </p:oleObj>
                </mc:Choice>
                <mc:Fallback>
                  <p:oleObj name="Формула" r:id="rId4" imgW="1651000" imgH="2032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" y="890"/>
                          <a:ext cx="328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1225550" y="2492375"/>
            <a:ext cx="7161213" cy="2198688"/>
          </a:xfrm>
          <a:prstGeom prst="parallelogram">
            <a:avLst>
              <a:gd name="adj" fmla="val 81456"/>
            </a:avLst>
          </a:prstGeom>
          <a:gradFill rotWithShape="1">
            <a:gsLst>
              <a:gs pos="0">
                <a:srgbClr val="FFFFFF"/>
              </a:gs>
              <a:gs pos="50000">
                <a:srgbClr val="99CC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1" name="Text Box 58"/>
          <p:cNvSpPr txBox="1">
            <a:spLocks noChangeArrowheads="1"/>
          </p:cNvSpPr>
          <p:nvPr/>
        </p:nvSpPr>
        <p:spPr bwMode="auto">
          <a:xfrm>
            <a:off x="1598609" y="4099442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30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19472" name="Text Box 59"/>
          <p:cNvSpPr txBox="1">
            <a:spLocks noChangeArrowheads="1"/>
          </p:cNvSpPr>
          <p:nvPr/>
        </p:nvSpPr>
        <p:spPr bwMode="auto">
          <a:xfrm rot="-3129333">
            <a:off x="1537494" y="3020219"/>
            <a:ext cx="85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8</a:t>
            </a:r>
            <a:r>
              <a:rPr lang="en-US" altLang="ru-RU" sz="2800" b="1">
                <a:latin typeface="Times New Roman" pitchFamily="18" charset="0"/>
              </a:rPr>
              <a:t> </a:t>
            </a:r>
            <a:r>
              <a:rPr lang="ru-RU" altLang="ru-RU" sz="2800" b="1" i="1">
                <a:latin typeface="Times New Roman" pitchFamily="18" charset="0"/>
              </a:rPr>
              <a:t>см</a:t>
            </a:r>
            <a:endParaRPr lang="ru-RU" altLang="ru-RU" sz="2800" b="1">
              <a:latin typeface="Times New Roman" pitchFamily="18" charset="0"/>
            </a:endParaRP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19479" name="Rectangle 6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9480" name="Object 62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2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1497013" y="5994400"/>
            <a:ext cx="1706562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19475" name="Freeform 57"/>
          <p:cNvSpPr>
            <a:spLocks/>
          </p:cNvSpPr>
          <p:nvPr/>
        </p:nvSpPr>
        <p:spPr bwMode="auto">
          <a:xfrm>
            <a:off x="2987675" y="2492375"/>
            <a:ext cx="46038" cy="2246313"/>
          </a:xfrm>
          <a:custGeom>
            <a:avLst/>
            <a:gdLst>
              <a:gd name="T0" fmla="*/ 0 w 17"/>
              <a:gd name="T1" fmla="*/ 0 h 1804"/>
              <a:gd name="T2" fmla="*/ 2147483647 w 17"/>
              <a:gd name="T3" fmla="*/ 2147483647 h 1804"/>
              <a:gd name="T4" fmla="*/ 0 60000 65536"/>
              <a:gd name="T5" fmla="*/ 0 60000 65536"/>
              <a:gd name="T6" fmla="*/ 0 w 17"/>
              <a:gd name="T7" fmla="*/ 0 h 1804"/>
              <a:gd name="T8" fmla="*/ 17 w 17"/>
              <a:gd name="T9" fmla="*/ 1804 h 18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Freeform 58"/>
          <p:cNvSpPr>
            <a:spLocks/>
          </p:cNvSpPr>
          <p:nvPr/>
        </p:nvSpPr>
        <p:spPr bwMode="auto">
          <a:xfrm rot="5400000">
            <a:off x="2632075" y="4322763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575" y="5994400"/>
            <a:ext cx="863600" cy="625475"/>
          </a:xfrm>
        </p:spPr>
        <p:txBody>
          <a:bodyPr/>
          <a:lstStyle/>
          <a:p>
            <a:r>
              <a:rPr lang="ru-RU" altLang="ru-RU" smtClean="0"/>
              <a:t>48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038475" y="3244851"/>
            <a:ext cx="857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4 </a:t>
            </a:r>
            <a:r>
              <a:rPr lang="ru-RU" altLang="ru-RU" sz="2800" b="1" i="1" dirty="0">
                <a:latin typeface="Times New Roman" pitchFamily="18" charset="0"/>
              </a:rPr>
              <a:t>см</a:t>
            </a:r>
            <a:endParaRPr lang="ru-RU" alt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4392" grpId="0" animBg="1"/>
      <p:bldP spid="22" grpId="0" animBg="1"/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</a:t>
            </a:r>
            <a:r>
              <a:rPr lang="ru-RU" altLang="ru-RU" sz="2800" b="1">
                <a:latin typeface="Times New Roman" pitchFamily="18" charset="0"/>
              </a:rPr>
              <a:t>3.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8313" y="14128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20484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373438" y="241300"/>
            <a:ext cx="5311775" cy="1346200"/>
            <a:chOff x="1837" y="666"/>
            <a:chExt cx="3346" cy="848"/>
          </a:xfrm>
        </p:grpSpPr>
        <p:sp>
          <p:nvSpPr>
            <p:cNvPr id="20516" name="Rectangle 4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0517" name="Object 42"/>
            <p:cNvGraphicFramePr>
              <a:graphicFrameLocks noChangeAspect="1"/>
            </p:cNvGraphicFramePr>
            <p:nvPr/>
          </p:nvGraphicFramePr>
          <p:xfrm>
            <a:off x="1848" y="666"/>
            <a:ext cx="3335" cy="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6" name="Формула" r:id="rId4" imgW="1676400" imgH="431800" progId="Equation.3">
                    <p:embed/>
                  </p:oleObj>
                </mc:Choice>
                <mc:Fallback>
                  <p:oleObj name="Формула" r:id="rId4" imgW="1676400" imgH="43180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8" y="666"/>
                          <a:ext cx="3335" cy="8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38" name="Rectangle 43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20487" name="AutoShape 49"/>
          <p:cNvSpPr>
            <a:spLocks noChangeArrowheads="1"/>
          </p:cNvSpPr>
          <p:nvPr/>
        </p:nvSpPr>
        <p:spPr bwMode="auto">
          <a:xfrm>
            <a:off x="2460625" y="2222500"/>
            <a:ext cx="6337300" cy="2411413"/>
          </a:xfrm>
          <a:prstGeom prst="parallelogram">
            <a:avLst>
              <a:gd name="adj" fmla="val 66674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8" name="Text Box 50"/>
          <p:cNvSpPr txBox="1">
            <a:spLocks noChangeArrowheads="1"/>
          </p:cNvSpPr>
          <p:nvPr/>
        </p:nvSpPr>
        <p:spPr bwMode="auto">
          <a:xfrm>
            <a:off x="1985963" y="4132263"/>
            <a:ext cx="419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0489" name="Text Box 51"/>
          <p:cNvSpPr txBox="1">
            <a:spLocks noChangeArrowheads="1"/>
          </p:cNvSpPr>
          <p:nvPr/>
        </p:nvSpPr>
        <p:spPr bwMode="auto">
          <a:xfrm>
            <a:off x="3505200" y="18732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0490" name="Text Box 52"/>
          <p:cNvSpPr txBox="1">
            <a:spLocks noChangeArrowheads="1"/>
          </p:cNvSpPr>
          <p:nvPr/>
        </p:nvSpPr>
        <p:spPr bwMode="auto">
          <a:xfrm>
            <a:off x="8723313" y="19637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0491" name="Text Box 53"/>
          <p:cNvSpPr txBox="1">
            <a:spLocks noChangeArrowheads="1"/>
          </p:cNvSpPr>
          <p:nvPr/>
        </p:nvSpPr>
        <p:spPr bwMode="auto">
          <a:xfrm>
            <a:off x="7400925" y="41608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0492" name="Text Box 54"/>
          <p:cNvSpPr txBox="1">
            <a:spLocks noChangeArrowheads="1"/>
          </p:cNvSpPr>
          <p:nvPr/>
        </p:nvSpPr>
        <p:spPr bwMode="auto">
          <a:xfrm>
            <a:off x="4356100" y="4706938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8см</a:t>
            </a:r>
          </a:p>
        </p:txBody>
      </p:sp>
      <p:sp>
        <p:nvSpPr>
          <p:cNvPr id="20493" name="Text Box 55"/>
          <p:cNvSpPr txBox="1">
            <a:spLocks noChangeArrowheads="1"/>
          </p:cNvSpPr>
          <p:nvPr/>
        </p:nvSpPr>
        <p:spPr bwMode="auto">
          <a:xfrm rot="2320891">
            <a:off x="7685088" y="5514975"/>
            <a:ext cx="2730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16441" name="Freeform 57"/>
          <p:cNvSpPr>
            <a:spLocks/>
          </p:cNvSpPr>
          <p:nvPr/>
        </p:nvSpPr>
        <p:spPr bwMode="auto">
          <a:xfrm>
            <a:off x="2519363" y="2222500"/>
            <a:ext cx="6203950" cy="2382838"/>
          </a:xfrm>
          <a:custGeom>
            <a:avLst/>
            <a:gdLst>
              <a:gd name="T0" fmla="*/ 2147483647 w 3905"/>
              <a:gd name="T1" fmla="*/ 0 h 1459"/>
              <a:gd name="T2" fmla="*/ 2147483647 w 3905"/>
              <a:gd name="T3" fmla="*/ 2147483647 h 1459"/>
              <a:gd name="T4" fmla="*/ 0 w 3905"/>
              <a:gd name="T5" fmla="*/ 2147483647 h 1459"/>
              <a:gd name="T6" fmla="*/ 2147483647 w 3905"/>
              <a:gd name="T7" fmla="*/ 2147483647 h 1459"/>
              <a:gd name="T8" fmla="*/ 0 60000 65536"/>
              <a:gd name="T9" fmla="*/ 0 60000 65536"/>
              <a:gd name="T10" fmla="*/ 0 60000 65536"/>
              <a:gd name="T11" fmla="*/ 0 60000 65536"/>
              <a:gd name="T12" fmla="*/ 0 w 3905"/>
              <a:gd name="T13" fmla="*/ 0 h 1459"/>
              <a:gd name="T14" fmla="*/ 3905 w 3905"/>
              <a:gd name="T15" fmla="*/ 1459 h 1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05" h="1459">
                <a:moveTo>
                  <a:pt x="3905" y="0"/>
                </a:moveTo>
                <a:lnTo>
                  <a:pt x="974" y="19"/>
                </a:lnTo>
                <a:lnTo>
                  <a:pt x="0" y="1448"/>
                </a:lnTo>
                <a:lnTo>
                  <a:pt x="2948" y="1459"/>
                </a:lnTo>
              </a:path>
            </a:pathLst>
          </a:custGeom>
          <a:gradFill rotWithShape="1">
            <a:gsLst>
              <a:gs pos="0">
                <a:srgbClr val="FF00FF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5" name="Freeform 60"/>
          <p:cNvSpPr>
            <a:spLocks/>
          </p:cNvSpPr>
          <p:nvPr/>
        </p:nvSpPr>
        <p:spPr bwMode="auto">
          <a:xfrm>
            <a:off x="4081463" y="2252663"/>
            <a:ext cx="3146425" cy="2352675"/>
          </a:xfrm>
          <a:custGeom>
            <a:avLst/>
            <a:gdLst>
              <a:gd name="T0" fmla="*/ 0 w 1982"/>
              <a:gd name="T1" fmla="*/ 0 h 1482"/>
              <a:gd name="T2" fmla="*/ 2147483647 w 1982"/>
              <a:gd name="T3" fmla="*/ 2147483647 h 1482"/>
              <a:gd name="T4" fmla="*/ 0 60000 65536"/>
              <a:gd name="T5" fmla="*/ 0 60000 65536"/>
              <a:gd name="T6" fmla="*/ 0 w 1982"/>
              <a:gd name="T7" fmla="*/ 0 h 1482"/>
              <a:gd name="T8" fmla="*/ 1982 w 1982"/>
              <a:gd name="T9" fmla="*/ 1482 h 14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2" h="1482">
                <a:moveTo>
                  <a:pt x="0" y="0"/>
                </a:moveTo>
                <a:lnTo>
                  <a:pt x="1982" y="148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6" name="Freeform 61"/>
          <p:cNvSpPr>
            <a:spLocks/>
          </p:cNvSpPr>
          <p:nvPr/>
        </p:nvSpPr>
        <p:spPr bwMode="auto">
          <a:xfrm rot="-3130034">
            <a:off x="3933825" y="2314575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Text Box 62"/>
          <p:cNvSpPr txBox="1">
            <a:spLocks noChangeArrowheads="1"/>
          </p:cNvSpPr>
          <p:nvPr/>
        </p:nvSpPr>
        <p:spPr bwMode="auto">
          <a:xfrm rot="2320891">
            <a:off x="5680075" y="306705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5см</a:t>
            </a:r>
          </a:p>
        </p:txBody>
      </p:sp>
      <p:sp>
        <p:nvSpPr>
          <p:cNvPr id="20499" name="Text Box 64"/>
          <p:cNvSpPr txBox="1">
            <a:spLocks noChangeArrowheads="1"/>
          </p:cNvSpPr>
          <p:nvPr/>
        </p:nvSpPr>
        <p:spPr bwMode="auto">
          <a:xfrm>
            <a:off x="2840038" y="3976687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itchFamily="18" charset="0"/>
              </a:rPr>
              <a:t>6</a:t>
            </a:r>
            <a:r>
              <a:rPr lang="en-US" altLang="ru-RU" sz="2800" b="1" dirty="0">
                <a:latin typeface="Times New Roman" pitchFamily="18" charset="0"/>
              </a:rPr>
              <a:t>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68313" y="1316038"/>
            <a:ext cx="5256212" cy="817562"/>
            <a:chOff x="1837" y="799"/>
            <a:chExt cx="3311" cy="515"/>
          </a:xfrm>
        </p:grpSpPr>
        <p:sp>
          <p:nvSpPr>
            <p:cNvPr id="20514" name="Rectangle 6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0515" name="Object 67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7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05" name="Rectangle 34"/>
          <p:cNvSpPr>
            <a:spLocks noChangeArrowheads="1"/>
          </p:cNvSpPr>
          <p:nvPr/>
        </p:nvSpPr>
        <p:spPr bwMode="auto">
          <a:xfrm>
            <a:off x="1512888" y="5518150"/>
            <a:ext cx="16573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0502" name="Freeform 57"/>
          <p:cNvSpPr>
            <a:spLocks/>
          </p:cNvSpPr>
          <p:nvPr/>
        </p:nvSpPr>
        <p:spPr bwMode="auto">
          <a:xfrm>
            <a:off x="4067175" y="2228850"/>
            <a:ext cx="46038" cy="2405063"/>
          </a:xfrm>
          <a:custGeom>
            <a:avLst/>
            <a:gdLst>
              <a:gd name="T0" fmla="*/ 0 w 17"/>
              <a:gd name="T1" fmla="*/ 0 h 1804"/>
              <a:gd name="T2" fmla="*/ 2147483647 w 17"/>
              <a:gd name="T3" fmla="*/ 2147483647 h 1804"/>
              <a:gd name="T4" fmla="*/ 0 60000 65536"/>
              <a:gd name="T5" fmla="*/ 0 60000 65536"/>
              <a:gd name="T6" fmla="*/ 0 w 17"/>
              <a:gd name="T7" fmla="*/ 0 h 1804"/>
              <a:gd name="T8" fmla="*/ 17 w 17"/>
              <a:gd name="T9" fmla="*/ 1804 h 18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3" name="Freeform 58"/>
          <p:cNvSpPr>
            <a:spLocks/>
          </p:cNvSpPr>
          <p:nvPr/>
        </p:nvSpPr>
        <p:spPr bwMode="auto">
          <a:xfrm rot="5400000">
            <a:off x="3725863" y="4278313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4888" y="5548313"/>
            <a:ext cx="1008062" cy="647700"/>
          </a:xfrm>
        </p:spPr>
        <p:txBody>
          <a:bodyPr/>
          <a:lstStyle/>
          <a:p>
            <a:r>
              <a:rPr lang="ru-RU" altLang="ru-RU" smtClean="0"/>
              <a:t>20</a:t>
            </a:r>
          </a:p>
        </p:txBody>
      </p:sp>
      <p:sp>
        <p:nvSpPr>
          <p:cNvPr id="20505" name="Freeform 63"/>
          <p:cNvSpPr>
            <a:spLocks/>
          </p:cNvSpPr>
          <p:nvPr/>
        </p:nvSpPr>
        <p:spPr bwMode="auto">
          <a:xfrm rot="7832446">
            <a:off x="3648869" y="2772569"/>
            <a:ext cx="396875" cy="296863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50733" y="3943678"/>
            <a:ext cx="6206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30</a:t>
            </a:r>
            <a:r>
              <a:rPr lang="en-US" altLang="ru-RU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83562" y="3095855"/>
            <a:ext cx="6639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30</a:t>
            </a:r>
            <a:r>
              <a:rPr lang="en-US" altLang="ru-RU" sz="2800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178398" y="2842419"/>
            <a:ext cx="6639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altLang="ru-RU" sz="2800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510" name="Freeform 63"/>
          <p:cNvSpPr>
            <a:spLocks/>
          </p:cNvSpPr>
          <p:nvPr/>
        </p:nvSpPr>
        <p:spPr bwMode="auto">
          <a:xfrm rot="6064815">
            <a:off x="4034631" y="2631282"/>
            <a:ext cx="530225" cy="325438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906838" y="4708525"/>
            <a:ext cx="51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H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8" name="Freeform 63"/>
          <p:cNvSpPr>
            <a:spLocks/>
          </p:cNvSpPr>
          <p:nvPr/>
        </p:nvSpPr>
        <p:spPr bwMode="auto">
          <a:xfrm rot="7832446">
            <a:off x="3652044" y="2693194"/>
            <a:ext cx="382588" cy="298450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Freeform 63"/>
          <p:cNvSpPr>
            <a:spLocks/>
          </p:cNvSpPr>
          <p:nvPr/>
        </p:nvSpPr>
        <p:spPr bwMode="auto">
          <a:xfrm rot="-5400000">
            <a:off x="6317456" y="4247357"/>
            <a:ext cx="382587" cy="298450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Freeform 63"/>
          <p:cNvSpPr>
            <a:spLocks/>
          </p:cNvSpPr>
          <p:nvPr/>
        </p:nvSpPr>
        <p:spPr bwMode="auto">
          <a:xfrm rot="-4760509">
            <a:off x="6131719" y="4188619"/>
            <a:ext cx="530225" cy="325437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8" grpId="0" animBg="1"/>
      <p:bldP spid="16441" grpId="0" animBg="1"/>
      <p:bldP spid="16405" grpId="0" animBg="1"/>
      <p:bldP spid="2" grpId="0"/>
      <p:bldP spid="20505" grpId="0" animBg="1"/>
      <p:bldP spid="5" grpId="0"/>
      <p:bldP spid="6" grpId="0"/>
      <p:bldP spid="7" grpId="0"/>
      <p:bldP spid="20510" grpId="0" animBg="1"/>
      <p:bldP spid="38" grpId="0" animBg="1"/>
      <p:bldP spid="39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l"/>
            <a:r>
              <a:rPr lang="ru-RU" alt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Урок </a:t>
            </a:r>
            <a:r>
              <a:rPr lang="en-US" altLang="ru-RU" sz="3200" i="1" dirty="0" smtClean="0">
                <a:solidFill>
                  <a:srgbClr val="C00000"/>
                </a:solidFill>
                <a:latin typeface="Bookman Old Style" pitchFamily="18" charset="0"/>
              </a:rPr>
              <a:t>I</a:t>
            </a:r>
            <a:r>
              <a:rPr lang="en-US" altLang="ru-RU" sz="3200" i="1" dirty="0">
                <a:solidFill>
                  <a:srgbClr val="C00000"/>
                </a:solidFill>
                <a:latin typeface="Bookman Old Style" pitchFamily="18" charset="0"/>
              </a:rPr>
              <a:t>.</a:t>
            </a:r>
            <a:r>
              <a:rPr lang="en-US" altLang="ru-RU" sz="3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altLang="ru-RU" sz="3200" dirty="0" smtClean="0">
                <a:solidFill>
                  <a:srgbClr val="C00000"/>
                </a:solidFill>
                <a:latin typeface="Bookman Old Style" pitchFamily="18" charset="0"/>
              </a:rPr>
              <a:t>     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Решение </a:t>
            </a:r>
            <a: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  <a:t>задач на</a:t>
            </a:r>
            <a:b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использование </a:t>
            </a:r>
            <a: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  <a:t>свойств площадей. </a:t>
            </a:r>
            <a:b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Площадь </a:t>
            </a:r>
            <a:r>
              <a:rPr lang="ru-RU" altLang="ru-RU" sz="3200" dirty="0">
                <a:solidFill>
                  <a:srgbClr val="FF0000"/>
                </a:solidFill>
                <a:latin typeface="Bookman Old Style" pitchFamily="18" charset="0"/>
              </a:rPr>
              <a:t>прямоугольника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>
                <a:solidFill>
                  <a:srgbClr val="7030A0"/>
                </a:solidFill>
              </a:rPr>
              <a:t>Цели урока</a:t>
            </a:r>
            <a:r>
              <a:rPr lang="ru-RU" altLang="ru-RU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ru-RU" altLang="ru-RU" sz="16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solidFill>
                  <a:srgbClr val="7030A0"/>
                </a:solidFill>
              </a:rPr>
              <a:t>Сформировать </a:t>
            </a:r>
            <a:r>
              <a:rPr lang="ru-RU" altLang="ru-RU" sz="2800" dirty="0">
                <a:solidFill>
                  <a:srgbClr val="7030A0"/>
                </a:solidFill>
              </a:rPr>
              <a:t>понятие площади </a:t>
            </a:r>
            <a:r>
              <a:rPr lang="ru-RU" altLang="ru-RU" sz="2800" dirty="0" smtClean="0">
                <a:solidFill>
                  <a:srgbClr val="7030A0"/>
                </a:solidFill>
              </a:rPr>
              <a:t>многоугольника</a:t>
            </a:r>
            <a:endParaRPr lang="ru-RU" altLang="ru-RU" sz="2800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altLang="ru-RU" sz="2800" dirty="0">
                <a:solidFill>
                  <a:srgbClr val="7030A0"/>
                </a:solidFill>
              </a:rPr>
              <a:t>Развить умение вычислять площади фигур, применяя изученные свойства и формулу для вычисления прямоугольника.</a:t>
            </a:r>
            <a:endParaRPr lang="en-US" altLang="ru-RU" sz="28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rgbClr val="7030A0"/>
                </a:solidFill>
              </a:rPr>
              <a:t>Совершенствовать навыки решения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43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</a:t>
            </a:r>
            <a:r>
              <a:rPr lang="ru-RU" altLang="ru-RU" sz="2800" b="1">
                <a:latin typeface="Times New Roman" pitchFamily="18" charset="0"/>
              </a:rPr>
              <a:t>4.</a:t>
            </a:r>
          </a:p>
        </p:txBody>
      </p:sp>
      <p:sp>
        <p:nvSpPr>
          <p:cNvPr id="21507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0" name="Rectangle 46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21509" name="AutoShape 54"/>
          <p:cNvSpPr>
            <a:spLocks noChangeArrowheads="1"/>
          </p:cNvSpPr>
          <p:nvPr/>
        </p:nvSpPr>
        <p:spPr bwMode="auto">
          <a:xfrm>
            <a:off x="2411413" y="2708275"/>
            <a:ext cx="5761037" cy="2376488"/>
          </a:xfrm>
          <a:prstGeom prst="parallelogram">
            <a:avLst>
              <a:gd name="adj" fmla="val 49999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0" name="Text Box 55"/>
          <p:cNvSpPr txBox="1">
            <a:spLocks noChangeArrowheads="1"/>
          </p:cNvSpPr>
          <p:nvPr/>
        </p:nvSpPr>
        <p:spPr bwMode="auto">
          <a:xfrm>
            <a:off x="2003425" y="48990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511" name="Text Box 56"/>
          <p:cNvSpPr txBox="1">
            <a:spLocks noChangeArrowheads="1"/>
          </p:cNvSpPr>
          <p:nvPr/>
        </p:nvSpPr>
        <p:spPr bwMode="auto">
          <a:xfrm>
            <a:off x="3462338" y="22050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1512" name="Text Box 57"/>
          <p:cNvSpPr txBox="1">
            <a:spLocks noChangeArrowheads="1"/>
          </p:cNvSpPr>
          <p:nvPr/>
        </p:nvSpPr>
        <p:spPr bwMode="auto">
          <a:xfrm>
            <a:off x="8101013" y="22050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1513" name="Text Box 58"/>
          <p:cNvSpPr txBox="1">
            <a:spLocks noChangeArrowheads="1"/>
          </p:cNvSpPr>
          <p:nvPr/>
        </p:nvSpPr>
        <p:spPr bwMode="auto">
          <a:xfrm>
            <a:off x="7142163" y="50657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1514" name="Text Box 59"/>
          <p:cNvSpPr txBox="1">
            <a:spLocks noChangeArrowheads="1"/>
          </p:cNvSpPr>
          <p:nvPr/>
        </p:nvSpPr>
        <p:spPr bwMode="auto">
          <a:xfrm>
            <a:off x="3462338" y="50165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K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8492" name="AutoShape 60"/>
          <p:cNvSpPr>
            <a:spLocks noChangeArrowheads="1"/>
          </p:cNvSpPr>
          <p:nvPr/>
        </p:nvSpPr>
        <p:spPr bwMode="auto">
          <a:xfrm>
            <a:off x="2411413" y="2708275"/>
            <a:ext cx="5761037" cy="2376488"/>
          </a:xfrm>
          <a:prstGeom prst="parallelogram">
            <a:avLst>
              <a:gd name="adj" fmla="val 49999"/>
            </a:avLst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18900000" scaled="1"/>
          </a:gra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Freeform 61"/>
          <p:cNvSpPr>
            <a:spLocks/>
          </p:cNvSpPr>
          <p:nvPr/>
        </p:nvSpPr>
        <p:spPr bwMode="auto">
          <a:xfrm>
            <a:off x="3613150" y="2687638"/>
            <a:ext cx="44450" cy="2378075"/>
          </a:xfrm>
          <a:custGeom>
            <a:avLst/>
            <a:gdLst>
              <a:gd name="T0" fmla="*/ 0 w 17"/>
              <a:gd name="T1" fmla="*/ 0 h 1804"/>
              <a:gd name="T2" fmla="*/ 2147483647 w 17"/>
              <a:gd name="T3" fmla="*/ 2147483647 h 1804"/>
              <a:gd name="T4" fmla="*/ 0 60000 65536"/>
              <a:gd name="T5" fmla="*/ 0 60000 65536"/>
              <a:gd name="T6" fmla="*/ 0 w 17"/>
              <a:gd name="T7" fmla="*/ 0 h 1804"/>
              <a:gd name="T8" fmla="*/ 17 w 17"/>
              <a:gd name="T9" fmla="*/ 1804 h 18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7" name="Freeform 62"/>
          <p:cNvSpPr>
            <a:spLocks/>
          </p:cNvSpPr>
          <p:nvPr/>
        </p:nvSpPr>
        <p:spPr bwMode="auto">
          <a:xfrm rot="16200000" flipH="1">
            <a:off x="3675857" y="4707731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8" name="Text Box 63"/>
          <p:cNvSpPr txBox="1">
            <a:spLocks noChangeArrowheads="1"/>
          </p:cNvSpPr>
          <p:nvPr/>
        </p:nvSpPr>
        <p:spPr bwMode="auto">
          <a:xfrm>
            <a:off x="2867025" y="51419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21520" name="Text Box 69"/>
          <p:cNvSpPr txBox="1">
            <a:spLocks noChangeArrowheads="1"/>
          </p:cNvSpPr>
          <p:nvPr/>
        </p:nvSpPr>
        <p:spPr bwMode="auto">
          <a:xfrm>
            <a:off x="2801938" y="4397375"/>
            <a:ext cx="66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60</a:t>
            </a:r>
            <a:r>
              <a:rPr lang="en-US" altLang="ru-RU" sz="2800" b="1" baseline="30000">
                <a:latin typeface="Times New Roman" pitchFamily="18" charset="0"/>
              </a:rPr>
              <a:t>0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21521" name="Freeform 70"/>
          <p:cNvSpPr>
            <a:spLocks/>
          </p:cNvSpPr>
          <p:nvPr/>
        </p:nvSpPr>
        <p:spPr bwMode="auto">
          <a:xfrm>
            <a:off x="3641725" y="2701925"/>
            <a:ext cx="3738563" cy="1590675"/>
          </a:xfrm>
          <a:custGeom>
            <a:avLst/>
            <a:gdLst>
              <a:gd name="T0" fmla="*/ 0 w 2041"/>
              <a:gd name="T1" fmla="*/ 0 h 1321"/>
              <a:gd name="T2" fmla="*/ 2147483647 w 2041"/>
              <a:gd name="T3" fmla="*/ 2147483647 h 1321"/>
              <a:gd name="T4" fmla="*/ 0 60000 65536"/>
              <a:gd name="T5" fmla="*/ 0 60000 65536"/>
              <a:gd name="T6" fmla="*/ 0 w 2041"/>
              <a:gd name="T7" fmla="*/ 0 h 1321"/>
              <a:gd name="T8" fmla="*/ 2041 w 2041"/>
              <a:gd name="T9" fmla="*/ 1321 h 13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1" h="1321">
                <a:moveTo>
                  <a:pt x="0" y="0"/>
                </a:moveTo>
                <a:lnTo>
                  <a:pt x="2041" y="1321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2" name="Freeform 71"/>
          <p:cNvSpPr>
            <a:spLocks/>
          </p:cNvSpPr>
          <p:nvPr/>
        </p:nvSpPr>
        <p:spPr bwMode="auto">
          <a:xfrm rot="1466622">
            <a:off x="6942138" y="4183063"/>
            <a:ext cx="336550" cy="433387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3" name="Text Box 72"/>
          <p:cNvSpPr txBox="1">
            <a:spLocks noChangeArrowheads="1"/>
          </p:cNvSpPr>
          <p:nvPr/>
        </p:nvSpPr>
        <p:spPr bwMode="auto">
          <a:xfrm>
            <a:off x="5330825" y="35655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7</a:t>
            </a:r>
          </a:p>
        </p:txBody>
      </p:sp>
      <p:sp>
        <p:nvSpPr>
          <p:cNvPr id="21524" name="Text Box 73"/>
          <p:cNvSpPr txBox="1">
            <a:spLocks noChangeArrowheads="1"/>
          </p:cNvSpPr>
          <p:nvPr/>
        </p:nvSpPr>
        <p:spPr bwMode="auto">
          <a:xfrm>
            <a:off x="7526338" y="4033838"/>
            <a:ext cx="433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Н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21537" name="Rectangle 7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1538" name="Object 76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7" name="Формула" r:id="rId4" imgW="1651000" imgH="203200" progId="Equation.3">
                    <p:embed/>
                  </p:oleObj>
                </mc:Choice>
                <mc:Fallback>
                  <p:oleObj name="Формула" r:id="rId4" imgW="1651000" imgH="20320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" y="890"/>
                          <a:ext cx="328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78" name="Rectangle 77"/>
          <p:cNvSpPr>
            <a:spLocks noChangeArrowheads="1"/>
          </p:cNvSpPr>
          <p:nvPr/>
        </p:nvSpPr>
        <p:spPr bwMode="auto">
          <a:xfrm>
            <a:off x="468313" y="14128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21535" name="Rectangle 7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1536" name="Object 80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8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Rectangle 77"/>
          <p:cNvSpPr>
            <a:spLocks noChangeArrowheads="1"/>
          </p:cNvSpPr>
          <p:nvPr/>
        </p:nvSpPr>
        <p:spPr bwMode="auto">
          <a:xfrm>
            <a:off x="1223963" y="6035675"/>
            <a:ext cx="1649412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73375" y="6035675"/>
            <a:ext cx="1187450" cy="673100"/>
          </a:xfrm>
        </p:spPr>
        <p:txBody>
          <a:bodyPr/>
          <a:lstStyle/>
          <a:p>
            <a:r>
              <a:rPr lang="en-US" altLang="ru-RU" smtClean="0"/>
              <a:t>56</a:t>
            </a:r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949192" y="3706222"/>
            <a:ext cx="6639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30</a:t>
            </a:r>
            <a:r>
              <a:rPr lang="en-US" altLang="ru-RU" sz="2800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Freeform 68"/>
          <p:cNvSpPr>
            <a:spLocks/>
          </p:cNvSpPr>
          <p:nvPr/>
        </p:nvSpPr>
        <p:spPr bwMode="auto">
          <a:xfrm rot="9595959">
            <a:off x="3249440" y="3337766"/>
            <a:ext cx="358775" cy="261128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16188" y="3711575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33" name="Freeform 62"/>
          <p:cNvSpPr>
            <a:spLocks/>
          </p:cNvSpPr>
          <p:nvPr/>
        </p:nvSpPr>
        <p:spPr bwMode="auto">
          <a:xfrm rot="16200000" flipH="1">
            <a:off x="3675857" y="4707731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Freeform 63"/>
          <p:cNvSpPr>
            <a:spLocks/>
          </p:cNvSpPr>
          <p:nvPr/>
        </p:nvSpPr>
        <p:spPr bwMode="auto">
          <a:xfrm rot="8651694">
            <a:off x="3239328" y="3388233"/>
            <a:ext cx="349343" cy="400050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8492" grpId="0" animBg="1"/>
      <p:bldP spid="19478" grpId="0" animBg="1"/>
      <p:bldP spid="31" grpId="0" animBg="1"/>
      <p:bldP spid="5" grpId="0"/>
      <p:bldP spid="4" grpId="0"/>
      <p:bldP spid="32" grpId="0" animBg="1"/>
      <p:bldP spid="6" grpId="0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15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2253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808288" y="1944688"/>
            <a:ext cx="5795962" cy="2881312"/>
          </a:xfrm>
          <a:prstGeom prst="parallelogram">
            <a:avLst>
              <a:gd name="adj" fmla="val 49982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374900" y="4854575"/>
            <a:ext cx="504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57588" y="19256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570913" y="19256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080250" y="48656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040188" y="48942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K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2808288" y="1944688"/>
            <a:ext cx="5761037" cy="2862262"/>
          </a:xfrm>
          <a:prstGeom prst="parallelogram">
            <a:avLst>
              <a:gd name="adj" fmla="val 49983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4222750" y="1952625"/>
            <a:ext cx="26988" cy="2863850"/>
          </a:xfrm>
          <a:custGeom>
            <a:avLst/>
            <a:gdLst>
              <a:gd name="T0" fmla="*/ 0 w 17"/>
              <a:gd name="T1" fmla="*/ 0 h 1804"/>
              <a:gd name="T2" fmla="*/ 2147483647 w 17"/>
              <a:gd name="T3" fmla="*/ 2147483647 h 1804"/>
              <a:gd name="T4" fmla="*/ 0 60000 65536"/>
              <a:gd name="T5" fmla="*/ 0 60000 65536"/>
              <a:gd name="T6" fmla="*/ 0 w 17"/>
              <a:gd name="T7" fmla="*/ 0 h 1804"/>
              <a:gd name="T8" fmla="*/ 17 w 17"/>
              <a:gd name="T9" fmla="*/ 1804 h 18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 rot="16200000" flipH="1">
            <a:off x="4263232" y="4429918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2" name="Freeform 17"/>
          <p:cNvSpPr>
            <a:spLocks/>
          </p:cNvSpPr>
          <p:nvPr/>
        </p:nvSpPr>
        <p:spPr bwMode="auto">
          <a:xfrm>
            <a:off x="4249738" y="1944688"/>
            <a:ext cx="3240087" cy="2097087"/>
          </a:xfrm>
          <a:custGeom>
            <a:avLst/>
            <a:gdLst>
              <a:gd name="T0" fmla="*/ 0 w 2041"/>
              <a:gd name="T1" fmla="*/ 0 h 1321"/>
              <a:gd name="T2" fmla="*/ 2147483647 w 2041"/>
              <a:gd name="T3" fmla="*/ 2147483647 h 1321"/>
              <a:gd name="T4" fmla="*/ 0 60000 65536"/>
              <a:gd name="T5" fmla="*/ 0 60000 65536"/>
              <a:gd name="T6" fmla="*/ 0 w 2041"/>
              <a:gd name="T7" fmla="*/ 0 h 1321"/>
              <a:gd name="T8" fmla="*/ 2041 w 2041"/>
              <a:gd name="T9" fmla="*/ 1321 h 13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1" h="1321">
                <a:moveTo>
                  <a:pt x="0" y="0"/>
                </a:moveTo>
                <a:lnTo>
                  <a:pt x="2041" y="1321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3" name="Freeform 18"/>
          <p:cNvSpPr>
            <a:spLocks/>
          </p:cNvSpPr>
          <p:nvPr/>
        </p:nvSpPr>
        <p:spPr bwMode="auto">
          <a:xfrm rot="1757126">
            <a:off x="7140575" y="3922713"/>
            <a:ext cx="336550" cy="434975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4" name="Text Box 19"/>
          <p:cNvSpPr txBox="1">
            <a:spLocks noChangeArrowheads="1"/>
          </p:cNvSpPr>
          <p:nvPr/>
        </p:nvSpPr>
        <p:spPr bwMode="auto">
          <a:xfrm>
            <a:off x="5938838" y="13795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10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7667625" y="3952875"/>
            <a:ext cx="4333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Н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22557" name="Rectangle 2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2558" name="Object 23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7" name="Формула" r:id="rId4" imgW="1651000" imgH="203200" progId="Equation.3">
                    <p:embed/>
                  </p:oleObj>
                </mc:Choice>
                <mc:Fallback>
                  <p:oleObj name="Формула" r:id="rId4" imgW="1651000" imgH="2032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" y="890"/>
                          <a:ext cx="328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99" name="Rectangle 24"/>
          <p:cNvSpPr>
            <a:spLocks noChangeArrowheads="1"/>
          </p:cNvSpPr>
          <p:nvPr/>
        </p:nvSpPr>
        <p:spPr bwMode="auto">
          <a:xfrm>
            <a:off x="468313" y="14128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68313" y="1268413"/>
            <a:ext cx="5256212" cy="792162"/>
            <a:chOff x="1837" y="799"/>
            <a:chExt cx="3311" cy="499"/>
          </a:xfrm>
        </p:grpSpPr>
        <p:sp>
          <p:nvSpPr>
            <p:cNvPr id="22555" name="Rectangle 2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2556" name="Object 27"/>
            <p:cNvGraphicFramePr>
              <a:graphicFrameLocks noChangeAspect="1"/>
            </p:cNvGraphicFramePr>
            <p:nvPr/>
          </p:nvGraphicFramePr>
          <p:xfrm>
            <a:off x="3250" y="927"/>
            <a:ext cx="529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8" name="Формула" r:id="rId6" imgW="266353" imgH="164885" progId="Equation.3">
                    <p:embed/>
                  </p:oleObj>
                </mc:Choice>
                <mc:Fallback>
                  <p:oleObj name="Формула" r:id="rId6" imgW="266353" imgH="164885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0" y="927"/>
                          <a:ext cx="529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49" name="Text Box 28"/>
          <p:cNvSpPr txBox="1">
            <a:spLocks noChangeArrowheads="1"/>
          </p:cNvSpPr>
          <p:nvPr/>
        </p:nvSpPr>
        <p:spPr bwMode="auto">
          <a:xfrm>
            <a:off x="2989263" y="31257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6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22550" name="Text Box 29"/>
          <p:cNvSpPr txBox="1">
            <a:spLocks noChangeArrowheads="1"/>
          </p:cNvSpPr>
          <p:nvPr/>
        </p:nvSpPr>
        <p:spPr bwMode="auto">
          <a:xfrm>
            <a:off x="6157913" y="26955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8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18455" name="Rectangle 34"/>
          <p:cNvSpPr>
            <a:spLocks noChangeArrowheads="1"/>
          </p:cNvSpPr>
          <p:nvPr/>
        </p:nvSpPr>
        <p:spPr bwMode="auto">
          <a:xfrm>
            <a:off x="1508125" y="5661025"/>
            <a:ext cx="17335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52813" y="5688013"/>
            <a:ext cx="1008062" cy="620712"/>
          </a:xfrm>
        </p:spPr>
        <p:txBody>
          <a:bodyPr/>
          <a:lstStyle/>
          <a:p>
            <a:r>
              <a:rPr lang="ru-RU" altLang="ru-RU" smtClean="0"/>
              <a:t>4,8</a:t>
            </a:r>
          </a:p>
        </p:txBody>
      </p:sp>
      <p:sp>
        <p:nvSpPr>
          <p:cNvPr id="22553" name="Freeform 13"/>
          <p:cNvSpPr>
            <a:spLocks/>
          </p:cNvSpPr>
          <p:nvPr/>
        </p:nvSpPr>
        <p:spPr bwMode="auto">
          <a:xfrm rot="16200000" flipH="1">
            <a:off x="4263232" y="4429918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4" name="Freeform 13"/>
          <p:cNvSpPr>
            <a:spLocks/>
          </p:cNvSpPr>
          <p:nvPr/>
        </p:nvSpPr>
        <p:spPr bwMode="auto">
          <a:xfrm rot="16200000" flipH="1">
            <a:off x="4263232" y="4429918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43019" grpId="0" animBg="1"/>
      <p:bldP spid="20499" grpId="0" animBg="1"/>
      <p:bldP spid="18455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16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2355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979613" y="54451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419475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101013" y="22050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659563" y="55165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3" name="Text Box 16"/>
          <p:cNvSpPr txBox="1">
            <a:spLocks noChangeArrowheads="1"/>
          </p:cNvSpPr>
          <p:nvPr/>
        </p:nvSpPr>
        <p:spPr bwMode="auto">
          <a:xfrm>
            <a:off x="5580063" y="22050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8</a:t>
            </a:r>
            <a:endParaRPr lang="ru-RU" altLang="ru-RU" sz="2800" b="1"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365995" y="230586"/>
            <a:ext cx="4749590" cy="1144684"/>
            <a:chOff x="1596" y="629"/>
            <a:chExt cx="3840" cy="923"/>
          </a:xfrm>
        </p:grpSpPr>
        <p:sp>
          <p:nvSpPr>
            <p:cNvPr id="23579" name="Rectangle 1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3580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6219921"/>
                </p:ext>
              </p:extLst>
            </p:nvPr>
          </p:nvGraphicFramePr>
          <p:xfrm>
            <a:off x="1596" y="629"/>
            <a:ext cx="3840" cy="9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3" name="Формула" r:id="rId5" imgW="1930320" imgH="469800" progId="Equation.3">
                    <p:embed/>
                  </p:oleObj>
                </mc:Choice>
                <mc:Fallback>
                  <p:oleObj name="Формула" r:id="rId5" imgW="1930320" imgH="4698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6" y="629"/>
                          <a:ext cx="3840" cy="9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7" name="Rectangle 21"/>
          <p:cNvSpPr>
            <a:spLocks noChangeArrowheads="1"/>
          </p:cNvSpPr>
          <p:nvPr/>
        </p:nvSpPr>
        <p:spPr bwMode="auto">
          <a:xfrm>
            <a:off x="468313" y="14128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23577" name="Rectangle 2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3578" name="Object 24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4" name="Формула" r:id="rId7" imgW="381000" imgH="228600" progId="Equation.3">
                    <p:embed/>
                  </p:oleObj>
                </mc:Choice>
                <mc:Fallback>
                  <p:oleObj name="Формула" r:id="rId7" imgW="381000" imgH="2286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7" name="Text Box 25"/>
          <p:cNvSpPr txBox="1">
            <a:spLocks noChangeArrowheads="1"/>
          </p:cNvSpPr>
          <p:nvPr/>
        </p:nvSpPr>
        <p:spPr bwMode="auto">
          <a:xfrm>
            <a:off x="2627313" y="37163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6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19474" name="Rectangle 34"/>
          <p:cNvSpPr>
            <a:spLocks noChangeArrowheads="1"/>
          </p:cNvSpPr>
          <p:nvPr/>
        </p:nvSpPr>
        <p:spPr bwMode="auto">
          <a:xfrm>
            <a:off x="1584325" y="5994400"/>
            <a:ext cx="1835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3570" name="Freeform 12"/>
          <p:cNvSpPr>
            <a:spLocks/>
          </p:cNvSpPr>
          <p:nvPr/>
        </p:nvSpPr>
        <p:spPr bwMode="auto">
          <a:xfrm>
            <a:off x="3851275" y="2708275"/>
            <a:ext cx="26988" cy="2863850"/>
          </a:xfrm>
          <a:custGeom>
            <a:avLst/>
            <a:gdLst>
              <a:gd name="T0" fmla="*/ 0 w 17"/>
              <a:gd name="T1" fmla="*/ 0 h 1804"/>
              <a:gd name="T2" fmla="*/ 2147483647 w 17"/>
              <a:gd name="T3" fmla="*/ 2147483647 h 1804"/>
              <a:gd name="T4" fmla="*/ 0 60000 65536"/>
              <a:gd name="T5" fmla="*/ 0 60000 65536"/>
              <a:gd name="T6" fmla="*/ 0 w 17"/>
              <a:gd name="T7" fmla="*/ 0 h 1804"/>
              <a:gd name="T8" fmla="*/ 17 w 17"/>
              <a:gd name="T9" fmla="*/ 1804 h 18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Freeform 13"/>
          <p:cNvSpPr>
            <a:spLocks/>
          </p:cNvSpPr>
          <p:nvPr/>
        </p:nvSpPr>
        <p:spPr bwMode="auto">
          <a:xfrm flipH="1">
            <a:off x="3863975" y="2708275"/>
            <a:ext cx="627063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5" name="Заголовок 1"/>
          <p:cNvSpPr>
            <a:spLocks noGrp="1"/>
          </p:cNvSpPr>
          <p:nvPr>
            <p:ph type="title"/>
          </p:nvPr>
        </p:nvSpPr>
        <p:spPr>
          <a:xfrm>
            <a:off x="3419475" y="5964238"/>
            <a:ext cx="969963" cy="677862"/>
          </a:xfrm>
        </p:spPr>
        <p:txBody>
          <a:bodyPr/>
          <a:lstStyle/>
          <a:p>
            <a:r>
              <a:rPr lang="ru-RU" altLang="ru-RU" smtClean="0"/>
              <a:t>24</a:t>
            </a:r>
          </a:p>
        </p:txBody>
      </p:sp>
      <p:sp>
        <p:nvSpPr>
          <p:cNvPr id="23573" name="Freeform 27"/>
          <p:cNvSpPr>
            <a:spLocks/>
          </p:cNvSpPr>
          <p:nvPr/>
        </p:nvSpPr>
        <p:spPr bwMode="auto">
          <a:xfrm rot="1401502">
            <a:off x="3492329" y="3389051"/>
            <a:ext cx="368030" cy="130263"/>
          </a:xfrm>
          <a:custGeom>
            <a:avLst/>
            <a:gdLst>
              <a:gd name="T0" fmla="*/ 2147483647 w 243"/>
              <a:gd name="T1" fmla="*/ 2147483647 h 64"/>
              <a:gd name="T2" fmla="*/ 2147483647 w 243"/>
              <a:gd name="T3" fmla="*/ 2147483647 h 64"/>
              <a:gd name="T4" fmla="*/ 2147483647 w 243"/>
              <a:gd name="T5" fmla="*/ 2147483647 h 64"/>
              <a:gd name="T6" fmla="*/ 0 w 243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64"/>
              <a:gd name="T14" fmla="*/ 243 w 243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 rot="-7668563">
            <a:off x="2587625" y="5122863"/>
            <a:ext cx="612775" cy="247650"/>
          </a:xfrm>
          <a:custGeom>
            <a:avLst/>
            <a:gdLst>
              <a:gd name="T0" fmla="*/ 2147483647 w 243"/>
              <a:gd name="T1" fmla="*/ 2147483647 h 64"/>
              <a:gd name="T2" fmla="*/ 2147483647 w 243"/>
              <a:gd name="T3" fmla="*/ 2147483647 h 64"/>
              <a:gd name="T4" fmla="*/ 2147483647 w 243"/>
              <a:gd name="T5" fmla="*/ 2147483647 h 64"/>
              <a:gd name="T6" fmla="*/ 0 w 243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64"/>
              <a:gd name="T14" fmla="*/ 243 w 243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71813" y="4876800"/>
            <a:ext cx="6639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30</a:t>
            </a:r>
            <a:r>
              <a:rPr lang="en-US" altLang="ru-RU" sz="2800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4011613" y="4156075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 rot="13931437">
            <a:off x="2636039" y="5052166"/>
            <a:ext cx="759324" cy="294436"/>
          </a:xfrm>
          <a:custGeom>
            <a:avLst/>
            <a:gdLst>
              <a:gd name="T0" fmla="*/ 2147483647 w 243"/>
              <a:gd name="T1" fmla="*/ 2147483647 h 64"/>
              <a:gd name="T2" fmla="*/ 2147483647 w 243"/>
              <a:gd name="T3" fmla="*/ 2147483647 h 64"/>
              <a:gd name="T4" fmla="*/ 2147483647 w 243"/>
              <a:gd name="T5" fmla="*/ 2147483647 h 64"/>
              <a:gd name="T6" fmla="*/ 0 w 243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64"/>
              <a:gd name="T14" fmla="*/ 243 w 243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26016" y="3691420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altLang="ru-RU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011613" y="3150285"/>
                <a:ext cx="876009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alt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alt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ru-RU" alt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altLang="ru-RU" sz="2800" b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613" y="3150285"/>
                <a:ext cx="876009" cy="53296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44043" grpId="0" animBg="1"/>
      <p:bldP spid="21517" grpId="0" animBg="1"/>
      <p:bldP spid="19474" grpId="0" animBg="1"/>
      <p:bldP spid="21524" grpId="0" animBg="1"/>
      <p:bldP spid="21525" grpId="0"/>
      <p:bldP spid="23573" grpId="0" animBg="1"/>
      <p:bldP spid="28" grpId="0" animBg="1"/>
      <p:bldP spid="4" grpId="0"/>
      <p:bldP spid="30" grpId="0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1</a:t>
            </a:r>
            <a:r>
              <a:rPr lang="ru-RU" altLang="ru-RU" sz="2800" b="1">
                <a:latin typeface="Times New Roman" pitchFamily="18" charset="0"/>
              </a:rPr>
              <a:t>7.</a:t>
            </a:r>
          </a:p>
        </p:txBody>
      </p:sp>
      <p:sp>
        <p:nvSpPr>
          <p:cNvPr id="22531" name="Rectangle 1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52413" y="14144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24605" name="Rectangle 5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4606" name="Object 54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47" name="Формула" r:id="rId3" imgW="1651000" imgH="203200" progId="Equation.3">
                    <p:embed/>
                  </p:oleObj>
                </mc:Choice>
                <mc:Fallback>
                  <p:oleObj name="Формула" r:id="rId3" imgW="1651000" imgH="2032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" y="890"/>
                          <a:ext cx="328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79388" y="1268413"/>
            <a:ext cx="5256212" cy="796925"/>
            <a:chOff x="1837" y="799"/>
            <a:chExt cx="3311" cy="502"/>
          </a:xfrm>
        </p:grpSpPr>
        <p:sp>
          <p:nvSpPr>
            <p:cNvPr id="24603" name="Rectangle 6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4604" name="Object 61"/>
            <p:cNvGraphicFramePr>
              <a:graphicFrameLocks noChangeAspect="1"/>
            </p:cNvGraphicFramePr>
            <p:nvPr/>
          </p:nvGraphicFramePr>
          <p:xfrm>
            <a:off x="3200" y="877"/>
            <a:ext cx="63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48" name="Формула" r:id="rId5" imgW="317087" imgH="215619" progId="Equation.3">
                    <p:embed/>
                  </p:oleObj>
                </mc:Choice>
                <mc:Fallback>
                  <p:oleObj name="Формула" r:id="rId5" imgW="317087" imgH="215619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77"/>
                          <a:ext cx="630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Freeform 56"/>
          <p:cNvSpPr>
            <a:spLocks/>
          </p:cNvSpPr>
          <p:nvPr/>
        </p:nvSpPr>
        <p:spPr bwMode="auto">
          <a:xfrm>
            <a:off x="2195513" y="2490788"/>
            <a:ext cx="4613275" cy="2411412"/>
          </a:xfrm>
          <a:custGeom>
            <a:avLst/>
            <a:gdLst>
              <a:gd name="T0" fmla="*/ 2147483647 w 2906"/>
              <a:gd name="T1" fmla="*/ 0 h 1440"/>
              <a:gd name="T2" fmla="*/ 0 w 2906"/>
              <a:gd name="T3" fmla="*/ 2147483647 h 1440"/>
              <a:gd name="T4" fmla="*/ 2147483647 w 2906"/>
              <a:gd name="T5" fmla="*/ 2147483647 h 1440"/>
              <a:gd name="T6" fmla="*/ 0 60000 65536"/>
              <a:gd name="T7" fmla="*/ 0 60000 65536"/>
              <a:gd name="T8" fmla="*/ 0 60000 65536"/>
              <a:gd name="T9" fmla="*/ 0 w 2906"/>
              <a:gd name="T10" fmla="*/ 0 h 1440"/>
              <a:gd name="T11" fmla="*/ 2906 w 290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6" h="1440">
                <a:moveTo>
                  <a:pt x="966" y="0"/>
                </a:moveTo>
                <a:lnTo>
                  <a:pt x="0" y="1440"/>
                </a:lnTo>
                <a:lnTo>
                  <a:pt x="2906" y="1440"/>
                </a:ln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AutoShape 22"/>
          <p:cNvSpPr>
            <a:spLocks noChangeArrowheads="1"/>
          </p:cNvSpPr>
          <p:nvPr/>
        </p:nvSpPr>
        <p:spPr bwMode="auto">
          <a:xfrm>
            <a:off x="2154238" y="2536825"/>
            <a:ext cx="6337300" cy="2376488"/>
          </a:xfrm>
          <a:prstGeom prst="parallelogram">
            <a:avLst>
              <a:gd name="adj" fmla="val 66667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5" name="Freeform 32"/>
          <p:cNvSpPr>
            <a:spLocks/>
          </p:cNvSpPr>
          <p:nvPr/>
        </p:nvSpPr>
        <p:spPr bwMode="auto">
          <a:xfrm>
            <a:off x="3749675" y="2560638"/>
            <a:ext cx="3146425" cy="2352675"/>
          </a:xfrm>
          <a:custGeom>
            <a:avLst/>
            <a:gdLst>
              <a:gd name="T0" fmla="*/ 0 w 1982"/>
              <a:gd name="T1" fmla="*/ 0 h 1482"/>
              <a:gd name="T2" fmla="*/ 2147483647 w 1982"/>
              <a:gd name="T3" fmla="*/ 2147483647 h 1482"/>
              <a:gd name="T4" fmla="*/ 0 60000 65536"/>
              <a:gd name="T5" fmla="*/ 0 60000 65536"/>
              <a:gd name="T6" fmla="*/ 0 w 1982"/>
              <a:gd name="T7" fmla="*/ 0 h 1482"/>
              <a:gd name="T8" fmla="*/ 1982 w 1982"/>
              <a:gd name="T9" fmla="*/ 1482 h 14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2" h="1482">
                <a:moveTo>
                  <a:pt x="0" y="0"/>
                </a:moveTo>
                <a:lnTo>
                  <a:pt x="1982" y="148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6" name="Text Box 29"/>
          <p:cNvSpPr txBox="1">
            <a:spLocks noChangeArrowheads="1"/>
          </p:cNvSpPr>
          <p:nvPr/>
        </p:nvSpPr>
        <p:spPr bwMode="auto">
          <a:xfrm>
            <a:off x="2339975" y="34147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4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24587" name="Text Box 30"/>
          <p:cNvSpPr txBox="1">
            <a:spLocks noChangeArrowheads="1"/>
          </p:cNvSpPr>
          <p:nvPr/>
        </p:nvSpPr>
        <p:spPr bwMode="auto">
          <a:xfrm rot="2320891">
            <a:off x="5106988" y="3151188"/>
            <a:ext cx="450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5 </a:t>
            </a:r>
          </a:p>
        </p:txBody>
      </p:sp>
      <p:sp>
        <p:nvSpPr>
          <p:cNvPr id="24588" name="Text Box 24"/>
          <p:cNvSpPr txBox="1">
            <a:spLocks noChangeArrowheads="1"/>
          </p:cNvSpPr>
          <p:nvPr/>
        </p:nvSpPr>
        <p:spPr bwMode="auto">
          <a:xfrm>
            <a:off x="1733550" y="46529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4589" name="Text Box 27"/>
          <p:cNvSpPr txBox="1">
            <a:spLocks noChangeArrowheads="1"/>
          </p:cNvSpPr>
          <p:nvPr/>
        </p:nvSpPr>
        <p:spPr bwMode="auto">
          <a:xfrm>
            <a:off x="6889750" y="46529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4590" name="Text Box 26"/>
          <p:cNvSpPr txBox="1">
            <a:spLocks noChangeArrowheads="1"/>
          </p:cNvSpPr>
          <p:nvPr/>
        </p:nvSpPr>
        <p:spPr bwMode="auto">
          <a:xfrm>
            <a:off x="8396288" y="20177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4591" name="Text Box 25"/>
          <p:cNvSpPr txBox="1">
            <a:spLocks noChangeArrowheads="1"/>
          </p:cNvSpPr>
          <p:nvPr/>
        </p:nvSpPr>
        <p:spPr bwMode="auto">
          <a:xfrm>
            <a:off x="3367088" y="19716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4592" name="Freeform 58"/>
          <p:cNvSpPr>
            <a:spLocks/>
          </p:cNvSpPr>
          <p:nvPr/>
        </p:nvSpPr>
        <p:spPr bwMode="auto">
          <a:xfrm rot="-3130034">
            <a:off x="3636963" y="2638425"/>
            <a:ext cx="323850" cy="307975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3" name="Freeform 57"/>
          <p:cNvSpPr>
            <a:spLocks/>
          </p:cNvSpPr>
          <p:nvPr/>
        </p:nvSpPr>
        <p:spPr bwMode="auto">
          <a:xfrm rot="2170400" flipV="1">
            <a:off x="6672263" y="4505325"/>
            <a:ext cx="336550" cy="3413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2044700" y="6021388"/>
            <a:ext cx="1754188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4595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6350" y="6021388"/>
            <a:ext cx="935038" cy="647700"/>
          </a:xfrm>
        </p:spPr>
        <p:txBody>
          <a:bodyPr/>
          <a:lstStyle/>
          <a:p>
            <a:r>
              <a:rPr lang="ru-RU" altLang="ru-RU" smtClean="0"/>
              <a:t>10</a:t>
            </a:r>
          </a:p>
        </p:txBody>
      </p:sp>
      <p:sp>
        <p:nvSpPr>
          <p:cNvPr id="25" name="Freeform 62"/>
          <p:cNvSpPr>
            <a:spLocks/>
          </p:cNvSpPr>
          <p:nvPr/>
        </p:nvSpPr>
        <p:spPr bwMode="auto">
          <a:xfrm flipH="1">
            <a:off x="4140200" y="4745038"/>
            <a:ext cx="46038" cy="314325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62"/>
          <p:cNvSpPr>
            <a:spLocks/>
          </p:cNvSpPr>
          <p:nvPr/>
        </p:nvSpPr>
        <p:spPr bwMode="auto">
          <a:xfrm flipH="1">
            <a:off x="4356100" y="4756150"/>
            <a:ext cx="46038" cy="31591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62"/>
          <p:cNvSpPr>
            <a:spLocks/>
          </p:cNvSpPr>
          <p:nvPr/>
        </p:nvSpPr>
        <p:spPr bwMode="auto">
          <a:xfrm flipH="1">
            <a:off x="5813425" y="2379663"/>
            <a:ext cx="46038" cy="314325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Freeform 62"/>
          <p:cNvSpPr>
            <a:spLocks/>
          </p:cNvSpPr>
          <p:nvPr/>
        </p:nvSpPr>
        <p:spPr bwMode="auto">
          <a:xfrm flipH="1">
            <a:off x="6035675" y="2379663"/>
            <a:ext cx="46038" cy="314325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Freeform 62"/>
          <p:cNvSpPr>
            <a:spLocks/>
          </p:cNvSpPr>
          <p:nvPr/>
        </p:nvSpPr>
        <p:spPr bwMode="auto">
          <a:xfrm flipH="1">
            <a:off x="2644775" y="3797300"/>
            <a:ext cx="487363" cy="44450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Freeform 62"/>
          <p:cNvSpPr>
            <a:spLocks/>
          </p:cNvSpPr>
          <p:nvPr/>
        </p:nvSpPr>
        <p:spPr bwMode="auto">
          <a:xfrm flipH="1">
            <a:off x="7451725" y="3775075"/>
            <a:ext cx="438150" cy="46038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  <p:bldP spid="37" grpId="0" animBg="1"/>
      <p:bldP spid="48" grpId="0" animBg="1"/>
      <p:bldP spid="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/>
            <a:r>
              <a:rPr lang="ru-RU" altLang="ru-RU" sz="3200" i="1" dirty="0" smtClean="0">
                <a:solidFill>
                  <a:srgbClr val="C00000"/>
                </a:solidFill>
                <a:latin typeface="Bookman Old Style" pitchFamily="18" charset="0"/>
              </a:rPr>
              <a:t>Урок</a:t>
            </a:r>
            <a:r>
              <a:rPr lang="en-US" alt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 III</a:t>
            </a:r>
            <a:r>
              <a:rPr lang="en-US" altLang="ru-RU" sz="3200" dirty="0" smtClean="0">
                <a:solidFill>
                  <a:srgbClr val="C00000"/>
                </a:solidFill>
                <a:latin typeface="Bookman Old Style" pitchFamily="18" charset="0"/>
              </a:rPr>
              <a:t>.</a:t>
            </a:r>
            <a:r>
              <a:rPr lang="en-US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Решение задач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   с использованием формулы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площади ромба.</a:t>
            </a:r>
            <a:endParaRPr lang="ru-RU" altLang="ru-RU" sz="3200" dirty="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dirty="0" smtClean="0">
                <a:solidFill>
                  <a:srgbClr val="7030A0"/>
                </a:solidFill>
              </a:rPr>
              <a:t>Цели урока: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solidFill>
                  <a:srgbClr val="7030A0"/>
                </a:solidFill>
              </a:rPr>
              <a:t>Показать применение формулы для вычисления площади ромба в процессе решения задач.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solidFill>
                  <a:srgbClr val="7030A0"/>
                </a:solidFill>
              </a:rPr>
              <a:t>Совершенствовать навыки решения задач.</a:t>
            </a:r>
            <a:endParaRPr lang="en-US" altLang="ru-RU" sz="2800" dirty="0" smtClean="0">
              <a:solidFill>
                <a:srgbClr val="7030A0"/>
              </a:solidFill>
            </a:endParaRP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57938" y="142875"/>
            <a:ext cx="2571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3000" b="1">
                <a:solidFill>
                  <a:srgbClr val="FF0000"/>
                </a:solidFill>
                <a:latin typeface="Bookman Old Style" pitchFamily="18" charset="0"/>
              </a:rPr>
              <a:t>Повторим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 rot="-3379381">
            <a:off x="177006" y="1699419"/>
            <a:ext cx="3751263" cy="2543175"/>
          </a:xfrm>
          <a:prstGeom prst="parallelogram">
            <a:avLst>
              <a:gd name="adj" fmla="val 38180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67811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57350" y="809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84338" y="52562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622675" y="25654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95840" y="600075"/>
            <a:ext cx="274796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ABCD </a:t>
            </a:r>
            <a:r>
              <a:rPr lang="ru-RU" sz="4000" i="1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ромб</a:t>
            </a:r>
            <a:endParaRPr lang="ru-RU" dirty="0"/>
          </a:p>
        </p:txBody>
      </p:sp>
      <p:sp>
        <p:nvSpPr>
          <p:cNvPr id="11" name="Freeform 15"/>
          <p:cNvSpPr>
            <a:spLocks/>
          </p:cNvSpPr>
          <p:nvPr/>
        </p:nvSpPr>
        <p:spPr bwMode="auto">
          <a:xfrm rot="2228994">
            <a:off x="681038" y="1174750"/>
            <a:ext cx="2768600" cy="3611563"/>
          </a:xfrm>
          <a:custGeom>
            <a:avLst/>
            <a:gdLst>
              <a:gd name="T0" fmla="*/ 0 w 1558"/>
              <a:gd name="T1" fmla="*/ 0 h 2049"/>
              <a:gd name="T2" fmla="*/ 2147483647 w 1558"/>
              <a:gd name="T3" fmla="*/ 2147483647 h 2049"/>
              <a:gd name="T4" fmla="*/ 0 60000 65536"/>
              <a:gd name="T5" fmla="*/ 0 60000 65536"/>
              <a:gd name="T6" fmla="*/ 0 w 1558"/>
              <a:gd name="T7" fmla="*/ 0 h 2049"/>
              <a:gd name="T8" fmla="*/ 1558 w 1558"/>
              <a:gd name="T9" fmla="*/ 2049 h 20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 rot="-3128687">
            <a:off x="1099345" y="1761331"/>
            <a:ext cx="1941512" cy="2422525"/>
          </a:xfrm>
          <a:custGeom>
            <a:avLst/>
            <a:gdLst>
              <a:gd name="T0" fmla="*/ 0 w 1558"/>
              <a:gd name="T1" fmla="*/ 0 h 2049"/>
              <a:gd name="T2" fmla="*/ 2147483647 w 1558"/>
              <a:gd name="T3" fmla="*/ 2147483647 h 2049"/>
              <a:gd name="T4" fmla="*/ 0 60000 65536"/>
              <a:gd name="T5" fmla="*/ 0 60000 65536"/>
              <a:gd name="T6" fmla="*/ 0 w 1558"/>
              <a:gd name="T7" fmla="*/ 0 h 2049"/>
              <a:gd name="T8" fmla="*/ 1558 w 1558"/>
              <a:gd name="T9" fmla="*/ 2049 h 20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94581" y="2007804"/>
            <a:ext cx="468471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AC </a:t>
            </a:r>
            <a:r>
              <a:rPr lang="ru-RU" sz="4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</a:t>
            </a:r>
            <a:r>
              <a:rPr lang="en-US" sz="4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BD </a:t>
            </a:r>
            <a:r>
              <a:rPr lang="ru-RU" sz="4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диагонали</a:t>
            </a:r>
            <a:endParaRPr lang="ru-RU" dirty="0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3203575" y="4629150"/>
            <a:ext cx="53657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Формула площади ромба:</a:t>
            </a:r>
          </a:p>
        </p:txBody>
      </p:sp>
      <p:sp>
        <p:nvSpPr>
          <p:cNvPr id="18" name="Freeform 62"/>
          <p:cNvSpPr>
            <a:spLocks/>
          </p:cNvSpPr>
          <p:nvPr/>
        </p:nvSpPr>
        <p:spPr bwMode="auto">
          <a:xfrm rot="16200000" flipH="1">
            <a:off x="2145507" y="2561431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Freeform 63"/>
          <p:cNvSpPr>
            <a:spLocks/>
          </p:cNvSpPr>
          <p:nvPr/>
        </p:nvSpPr>
        <p:spPr bwMode="auto">
          <a:xfrm flipH="1" flipV="1">
            <a:off x="1114425" y="1790700"/>
            <a:ext cx="266700" cy="447675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Freeform 63"/>
          <p:cNvSpPr>
            <a:spLocks/>
          </p:cNvSpPr>
          <p:nvPr/>
        </p:nvSpPr>
        <p:spPr bwMode="auto">
          <a:xfrm flipH="1" flipV="1">
            <a:off x="2794000" y="3816350"/>
            <a:ext cx="203200" cy="449263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Freeform 63"/>
          <p:cNvSpPr>
            <a:spLocks/>
          </p:cNvSpPr>
          <p:nvPr/>
        </p:nvSpPr>
        <p:spPr bwMode="auto">
          <a:xfrm flipV="1">
            <a:off x="1116013" y="3887788"/>
            <a:ext cx="166687" cy="377825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Freeform 63"/>
          <p:cNvSpPr>
            <a:spLocks/>
          </p:cNvSpPr>
          <p:nvPr/>
        </p:nvSpPr>
        <p:spPr bwMode="auto">
          <a:xfrm flipV="1">
            <a:off x="2843213" y="1708150"/>
            <a:ext cx="104775" cy="447675"/>
          </a:xfrm>
          <a:custGeom>
            <a:avLst/>
            <a:gdLst>
              <a:gd name="T0" fmla="*/ 0 w 9"/>
              <a:gd name="T1" fmla="*/ 0 h 199"/>
              <a:gd name="T2" fmla="*/ 2147483647 w 9"/>
              <a:gd name="T3" fmla="*/ 2147483647 h 199"/>
              <a:gd name="T4" fmla="*/ 0 60000 65536"/>
              <a:gd name="T5" fmla="*/ 0 60000 65536"/>
              <a:gd name="T6" fmla="*/ 0 w 9"/>
              <a:gd name="T7" fmla="*/ 0 h 199"/>
              <a:gd name="T8" fmla="*/ 9 w 9"/>
              <a:gd name="T9" fmla="*/ 199 h 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276600" y="5373688"/>
          <a:ext cx="4414838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Формула" r:id="rId3" imgW="1396394" imgH="393529" progId="Equation.3">
                  <p:embed/>
                </p:oleObj>
              </mc:Choice>
              <mc:Fallback>
                <p:oleObj name="Формула" r:id="rId3" imgW="1396394" imgH="393529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373688"/>
                        <a:ext cx="4414838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029114" y="2728193"/>
            <a:ext cx="4868863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ромба равна половине произведения его диагоналей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86948" y="1285127"/>
            <a:ext cx="48936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 = BC = CD = AD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/>
      <p:bldP spid="6" grpId="0"/>
      <p:bldP spid="7" grpId="0"/>
      <p:bldP spid="8" grpId="0"/>
      <p:bldP spid="10" grpId="0"/>
      <p:bldP spid="11" grpId="0" animBg="1"/>
      <p:bldP spid="13" grpId="0" animBg="1"/>
      <p:bldP spid="14" grpId="0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18.</a:t>
            </a:r>
          </a:p>
        </p:txBody>
      </p:sp>
      <p:sp>
        <p:nvSpPr>
          <p:cNvPr id="2765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798763" y="48418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002088" y="15414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8116888" y="15890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961188" y="48418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219450" y="1844675"/>
            <a:ext cx="4968875" cy="3254375"/>
          </a:xfrm>
          <a:prstGeom prst="parallelogram">
            <a:avLst>
              <a:gd name="adj" fmla="val 38171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27659" name="Freeform 15"/>
          <p:cNvSpPr>
            <a:spLocks/>
          </p:cNvSpPr>
          <p:nvPr/>
        </p:nvSpPr>
        <p:spPr bwMode="auto">
          <a:xfrm>
            <a:off x="4487863" y="1847850"/>
            <a:ext cx="2473325" cy="3252788"/>
          </a:xfrm>
          <a:custGeom>
            <a:avLst/>
            <a:gdLst>
              <a:gd name="T0" fmla="*/ 0 w 1558"/>
              <a:gd name="T1" fmla="*/ 0 h 2049"/>
              <a:gd name="T2" fmla="*/ 2147483647 w 1558"/>
              <a:gd name="T3" fmla="*/ 2147483647 h 2049"/>
              <a:gd name="T4" fmla="*/ 0 60000 65536"/>
              <a:gd name="T5" fmla="*/ 0 60000 65536"/>
              <a:gd name="T6" fmla="*/ 0 w 1558"/>
              <a:gd name="T7" fmla="*/ 0 h 2049"/>
              <a:gd name="T8" fmla="*/ 1558 w 1558"/>
              <a:gd name="T9" fmla="*/ 2049 h 20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0" name="Freeform 16"/>
          <p:cNvSpPr>
            <a:spLocks/>
          </p:cNvSpPr>
          <p:nvPr/>
        </p:nvSpPr>
        <p:spPr bwMode="auto">
          <a:xfrm>
            <a:off x="3281363" y="1825625"/>
            <a:ext cx="4935537" cy="3254375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Text Box 17"/>
          <p:cNvSpPr txBox="1">
            <a:spLocks noChangeArrowheads="1"/>
          </p:cNvSpPr>
          <p:nvPr/>
        </p:nvSpPr>
        <p:spPr bwMode="auto">
          <a:xfrm>
            <a:off x="5399088" y="3475038"/>
            <a:ext cx="422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О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8313" y="1268413"/>
            <a:ext cx="5256212" cy="792162"/>
            <a:chOff x="1837" y="799"/>
            <a:chExt cx="3311" cy="499"/>
          </a:xfrm>
        </p:grpSpPr>
        <p:sp>
          <p:nvSpPr>
            <p:cNvPr id="27670" name="Rectangle 1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7671" name="Object 20"/>
            <p:cNvGraphicFramePr>
              <a:graphicFrameLocks noChangeAspect="1"/>
            </p:cNvGraphicFramePr>
            <p:nvPr/>
          </p:nvGraphicFramePr>
          <p:xfrm>
            <a:off x="3263" y="927"/>
            <a:ext cx="504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8" name="Формула" r:id="rId4" imgW="253780" imgH="164957" progId="Equation.3">
                    <p:embed/>
                  </p:oleObj>
                </mc:Choice>
                <mc:Fallback>
                  <p:oleObj name="Формула" r:id="rId4" imgW="253780" imgH="164957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3" y="927"/>
                          <a:ext cx="504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771775" y="188913"/>
            <a:ext cx="5256213" cy="1352550"/>
            <a:chOff x="1837" y="799"/>
            <a:chExt cx="3311" cy="852"/>
          </a:xfrm>
        </p:grpSpPr>
        <p:sp>
          <p:nvSpPr>
            <p:cNvPr id="27668" name="Rectangle 2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7669" name="Object 23"/>
            <p:cNvGraphicFramePr>
              <a:graphicFrameLocks noChangeAspect="1"/>
            </p:cNvGraphicFramePr>
            <p:nvPr/>
          </p:nvGraphicFramePr>
          <p:xfrm>
            <a:off x="2408" y="1202"/>
            <a:ext cx="2552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9" name="Формула" r:id="rId6" imgW="1282700" imgH="228600" progId="Equation.3">
                    <p:embed/>
                  </p:oleObj>
                </mc:Choice>
                <mc:Fallback>
                  <p:oleObj name="Формула" r:id="rId6" imgW="1282700" imgH="2286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8" y="1202"/>
                          <a:ext cx="2552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24" name="Freeform 24"/>
          <p:cNvSpPr>
            <a:spLocks/>
          </p:cNvSpPr>
          <p:nvPr/>
        </p:nvSpPr>
        <p:spPr bwMode="auto">
          <a:xfrm>
            <a:off x="4467225" y="1846263"/>
            <a:ext cx="2473325" cy="3252787"/>
          </a:xfrm>
          <a:custGeom>
            <a:avLst/>
            <a:gdLst>
              <a:gd name="T0" fmla="*/ 0 w 1558"/>
              <a:gd name="T1" fmla="*/ 0 h 2049"/>
              <a:gd name="T2" fmla="*/ 2147483647 w 1558"/>
              <a:gd name="T3" fmla="*/ 2147483647 h 2049"/>
              <a:gd name="T4" fmla="*/ 0 60000 65536"/>
              <a:gd name="T5" fmla="*/ 0 60000 65536"/>
              <a:gd name="T6" fmla="*/ 0 w 1558"/>
              <a:gd name="T7" fmla="*/ 0 h 2049"/>
              <a:gd name="T8" fmla="*/ 1558 w 1558"/>
              <a:gd name="T9" fmla="*/ 2049 h 20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1585913" y="5770563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1363" y="139700"/>
            <a:ext cx="4930775" cy="633413"/>
          </a:xfrm>
        </p:spPr>
        <p:txBody>
          <a:bodyPr/>
          <a:lstStyle/>
          <a:p>
            <a:r>
              <a:rPr lang="en-US" altLang="ru-RU" sz="4000" i="1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altLang="ru-RU" sz="4000" i="1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ru-RU" sz="4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i="1" smtClean="0">
                <a:latin typeface="Times New Roman" pitchFamily="18" charset="0"/>
                <a:cs typeface="Times New Roman" pitchFamily="18" charset="0"/>
              </a:rPr>
              <a:t>ромб</a:t>
            </a:r>
          </a:p>
        </p:txBody>
      </p:sp>
      <p:sp>
        <p:nvSpPr>
          <p:cNvPr id="30" name="Заголовок 3"/>
          <p:cNvSpPr txBox="1">
            <a:spLocks/>
          </p:cNvSpPr>
          <p:nvPr/>
        </p:nvSpPr>
        <p:spPr bwMode="auto">
          <a:xfrm>
            <a:off x="3954463" y="5770563"/>
            <a:ext cx="936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4400">
                <a:solidFill>
                  <a:schemeClr val="tx2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/>
      <p:bldP spid="23562" grpId="0" animBg="1"/>
      <p:bldP spid="51224" grpId="0" animBg="1"/>
      <p:bldP spid="21" grpId="0" animBg="1"/>
      <p:bldP spid="2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4"/>
          <p:cNvSpPr>
            <a:spLocks noChangeArrowheads="1"/>
          </p:cNvSpPr>
          <p:nvPr/>
        </p:nvSpPr>
        <p:spPr bwMode="auto">
          <a:xfrm>
            <a:off x="179388" y="0"/>
            <a:ext cx="935037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19.</a:t>
            </a:r>
          </a:p>
        </p:txBody>
      </p:sp>
      <p:sp>
        <p:nvSpPr>
          <p:cNvPr id="26627" name="Rectangle 3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26628" name="Rectangle 36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124075" y="188913"/>
            <a:ext cx="5256213" cy="792162"/>
            <a:chOff x="1837" y="799"/>
            <a:chExt cx="3311" cy="499"/>
          </a:xfrm>
        </p:grpSpPr>
        <p:sp>
          <p:nvSpPr>
            <p:cNvPr id="28696" name="Rectangle 3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8697" name="Object 35"/>
            <p:cNvGraphicFramePr>
              <a:graphicFrameLocks noChangeAspect="1"/>
            </p:cNvGraphicFramePr>
            <p:nvPr/>
          </p:nvGraphicFramePr>
          <p:xfrm>
            <a:off x="2568" y="890"/>
            <a:ext cx="189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5" name="Формула" r:id="rId3" imgW="952087" imgH="203112" progId="Equation.3">
                    <p:embed/>
                  </p:oleObj>
                </mc:Choice>
                <mc:Fallback>
                  <p:oleObj name="Формула" r:id="rId3" imgW="952087" imgH="203112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8" y="890"/>
                          <a:ext cx="189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843213" y="692150"/>
            <a:ext cx="5256212" cy="792163"/>
            <a:chOff x="1837" y="799"/>
            <a:chExt cx="3311" cy="499"/>
          </a:xfrm>
        </p:grpSpPr>
        <p:sp>
          <p:nvSpPr>
            <p:cNvPr id="28694" name="Rectangle 4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8695" name="Object 49"/>
            <p:cNvGraphicFramePr>
              <a:graphicFrameLocks noChangeAspect="1"/>
            </p:cNvGraphicFramePr>
            <p:nvPr/>
          </p:nvGraphicFramePr>
          <p:xfrm>
            <a:off x="2152" y="889"/>
            <a:ext cx="2729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6" name="Формула" r:id="rId5" imgW="1371600" imgH="203200" progId="Equation.3">
                    <p:embed/>
                  </p:oleObj>
                </mc:Choice>
                <mc:Fallback>
                  <p:oleObj name="Формула" r:id="rId5" imgW="1371600" imgH="2032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2" y="889"/>
                          <a:ext cx="2729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022350" y="1273175"/>
            <a:ext cx="5256213" cy="817563"/>
            <a:chOff x="1837" y="799"/>
            <a:chExt cx="3311" cy="515"/>
          </a:xfrm>
        </p:grpSpPr>
        <p:sp>
          <p:nvSpPr>
            <p:cNvPr id="28692" name="Rectangle 4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8693" name="Object 46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7" name="Формула" r:id="rId7" imgW="381000" imgH="228600" progId="Equation.3">
                    <p:embed/>
                  </p:oleObj>
                </mc:Choice>
                <mc:Fallback>
                  <p:oleObj name="Формула" r:id="rId7" imgW="381000" imgH="22860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AutoShape 40"/>
          <p:cNvSpPr>
            <a:spLocks noChangeArrowheads="1"/>
          </p:cNvSpPr>
          <p:nvPr/>
        </p:nvSpPr>
        <p:spPr bwMode="auto">
          <a:xfrm rot="7455645">
            <a:off x="5202238" y="2419350"/>
            <a:ext cx="3695700" cy="2574925"/>
          </a:xfrm>
          <a:prstGeom prst="parallelogram">
            <a:avLst>
              <a:gd name="adj" fmla="val 38171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3366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8681" name="Freeform 42"/>
          <p:cNvSpPr>
            <a:spLocks/>
          </p:cNvSpPr>
          <p:nvPr/>
        </p:nvSpPr>
        <p:spPr bwMode="auto">
          <a:xfrm rot="-3494522">
            <a:off x="5150644" y="2496344"/>
            <a:ext cx="3811587" cy="2409825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2" name="Freeform 41"/>
          <p:cNvSpPr>
            <a:spLocks/>
          </p:cNvSpPr>
          <p:nvPr/>
        </p:nvSpPr>
        <p:spPr bwMode="auto">
          <a:xfrm rot="-3308413">
            <a:off x="6176963" y="2427288"/>
            <a:ext cx="1801812" cy="2563812"/>
          </a:xfrm>
          <a:custGeom>
            <a:avLst/>
            <a:gdLst>
              <a:gd name="T0" fmla="*/ 0 w 1558"/>
              <a:gd name="T1" fmla="*/ 0 h 2049"/>
              <a:gd name="T2" fmla="*/ 2147483647 w 1558"/>
              <a:gd name="T3" fmla="*/ 2147483647 h 2049"/>
              <a:gd name="T4" fmla="*/ 0 60000 65536"/>
              <a:gd name="T5" fmla="*/ 0 60000 65536"/>
              <a:gd name="T6" fmla="*/ 0 w 1558"/>
              <a:gd name="T7" fmla="*/ 0 h 2049"/>
              <a:gd name="T8" fmla="*/ 1558 w 1558"/>
              <a:gd name="T9" fmla="*/ 2049 h 20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AutoShape 24"/>
          <p:cNvSpPr>
            <a:spLocks noChangeArrowheads="1"/>
          </p:cNvSpPr>
          <p:nvPr/>
        </p:nvSpPr>
        <p:spPr bwMode="auto">
          <a:xfrm rot="-3360354">
            <a:off x="5201444" y="2418556"/>
            <a:ext cx="3714750" cy="2592388"/>
          </a:xfrm>
          <a:prstGeom prst="parallelogram">
            <a:avLst>
              <a:gd name="adj" fmla="val 38179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4" name="Text Box 20"/>
          <p:cNvSpPr txBox="1">
            <a:spLocks noChangeArrowheads="1"/>
          </p:cNvSpPr>
          <p:nvPr/>
        </p:nvSpPr>
        <p:spPr bwMode="auto">
          <a:xfrm>
            <a:off x="6359525" y="13906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8685" name="Text Box 21"/>
          <p:cNvSpPr txBox="1">
            <a:spLocks noChangeArrowheads="1"/>
          </p:cNvSpPr>
          <p:nvPr/>
        </p:nvSpPr>
        <p:spPr bwMode="auto">
          <a:xfrm>
            <a:off x="8643938" y="34559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8686" name="Text Box 22"/>
          <p:cNvSpPr txBox="1">
            <a:spLocks noChangeArrowheads="1"/>
          </p:cNvSpPr>
          <p:nvPr/>
        </p:nvSpPr>
        <p:spPr bwMode="auto">
          <a:xfrm>
            <a:off x="7170738" y="59563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8687" name="Text Box 19"/>
          <p:cNvSpPr txBox="1">
            <a:spLocks noChangeArrowheads="1"/>
          </p:cNvSpPr>
          <p:nvPr/>
        </p:nvSpPr>
        <p:spPr bwMode="auto">
          <a:xfrm>
            <a:off x="5016500" y="3455988"/>
            <a:ext cx="422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8688" name="Text Box 43"/>
          <p:cNvSpPr txBox="1">
            <a:spLocks noChangeArrowheads="1"/>
          </p:cNvSpPr>
          <p:nvPr/>
        </p:nvSpPr>
        <p:spPr bwMode="auto">
          <a:xfrm>
            <a:off x="6569075" y="3735388"/>
            <a:ext cx="4206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1512888" y="5980113"/>
            <a:ext cx="2195512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8690" name="AutoShape 2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" name="Заголовок 3"/>
          <p:cNvSpPr txBox="1">
            <a:spLocks/>
          </p:cNvSpPr>
          <p:nvPr/>
        </p:nvSpPr>
        <p:spPr bwMode="auto">
          <a:xfrm>
            <a:off x="3975100" y="5980113"/>
            <a:ext cx="935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4400">
                <a:solidFill>
                  <a:schemeClr val="tx2"/>
                </a:solidFill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16" grpId="0" animBg="1"/>
      <p:bldP spid="26" grpId="0" animBg="1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pPr algn="l"/>
            <a:r>
              <a:rPr lang="ru-RU" altLang="ru-RU" sz="3200" i="1" dirty="0" smtClean="0">
                <a:solidFill>
                  <a:srgbClr val="C00000"/>
                </a:solidFill>
                <a:latin typeface="Bookman Old Style" pitchFamily="18" charset="0"/>
              </a:rPr>
              <a:t>Урок</a:t>
            </a:r>
            <a:r>
              <a:rPr lang="en-US" alt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 IV.</a:t>
            </a:r>
            <a:r>
              <a:rPr lang="en-US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Решение задач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   с использованием формулы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        площади треугольника.</a:t>
            </a:r>
            <a:endParaRPr lang="ru-RU" altLang="ru-RU" sz="3200" dirty="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288" y="2492375"/>
            <a:ext cx="8229600" cy="31686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dirty="0" smtClean="0">
                <a:solidFill>
                  <a:srgbClr val="7030A0"/>
                </a:solidFill>
              </a:rPr>
              <a:t>Цели урока: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solidFill>
                  <a:srgbClr val="7030A0"/>
                </a:solidFill>
              </a:rPr>
              <a:t>Показать применение формулы для вычисления площади треугольника в процессе решения задач.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solidFill>
                  <a:srgbClr val="7030A0"/>
                </a:solidFill>
              </a:rPr>
              <a:t>Совершенствовать навыки решения задач.</a:t>
            </a:r>
            <a:endParaRPr lang="en-US" altLang="ru-RU" sz="2800" dirty="0" smtClean="0">
              <a:solidFill>
                <a:srgbClr val="7030A0"/>
              </a:solidFill>
            </a:endParaRP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2050" y="88900"/>
            <a:ext cx="2571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3000" b="1">
                <a:solidFill>
                  <a:srgbClr val="FF0000"/>
                </a:solidFill>
                <a:latin typeface="Bookman Old Style" pitchFamily="18" charset="0"/>
              </a:rPr>
              <a:t>Повторим</a:t>
            </a:r>
          </a:p>
        </p:txBody>
      </p:sp>
      <p:sp>
        <p:nvSpPr>
          <p:cNvPr id="30724" name="Freeform 12"/>
          <p:cNvSpPr>
            <a:spLocks/>
          </p:cNvSpPr>
          <p:nvPr/>
        </p:nvSpPr>
        <p:spPr bwMode="auto">
          <a:xfrm>
            <a:off x="755650" y="1014413"/>
            <a:ext cx="3889375" cy="1517650"/>
          </a:xfrm>
          <a:custGeom>
            <a:avLst/>
            <a:gdLst>
              <a:gd name="T0" fmla="*/ 2147483647 w 3634"/>
              <a:gd name="T1" fmla="*/ 2147483647 h 1830"/>
              <a:gd name="T2" fmla="*/ 2147483647 w 3634"/>
              <a:gd name="T3" fmla="*/ 0 h 1830"/>
              <a:gd name="T4" fmla="*/ 0 w 3634"/>
              <a:gd name="T5" fmla="*/ 2147483647 h 1830"/>
              <a:gd name="T6" fmla="*/ 2147483647 w 3634"/>
              <a:gd name="T7" fmla="*/ 2147483647 h 1830"/>
              <a:gd name="T8" fmla="*/ 0 60000 65536"/>
              <a:gd name="T9" fmla="*/ 0 60000 65536"/>
              <a:gd name="T10" fmla="*/ 0 60000 65536"/>
              <a:gd name="T11" fmla="*/ 0 60000 65536"/>
              <a:gd name="T12" fmla="*/ 0 w 3634"/>
              <a:gd name="T13" fmla="*/ 0 h 1830"/>
              <a:gd name="T14" fmla="*/ 3634 w 3634"/>
              <a:gd name="T15" fmla="*/ 1830 h 18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4" h="1830">
                <a:moveTo>
                  <a:pt x="3634" y="1821"/>
                </a:moveTo>
                <a:lnTo>
                  <a:pt x="1372" y="0"/>
                </a:lnTo>
                <a:lnTo>
                  <a:pt x="0" y="1821"/>
                </a:lnTo>
                <a:lnTo>
                  <a:pt x="3617" y="183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46288" y="604838"/>
            <a:ext cx="38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B</a:t>
            </a:r>
            <a:endParaRPr lang="ru-RU" altLang="ru-RU" sz="24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17513" y="2347913"/>
            <a:ext cx="38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Times New Roman" pitchFamily="18" charset="0"/>
              </a:rPr>
              <a:t>А</a:t>
            </a:r>
            <a:endParaRPr lang="ru-RU" altLang="ru-RU" sz="24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45025" y="23336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C</a:t>
            </a:r>
            <a:endParaRPr lang="ru-RU" altLang="ru-RU" sz="2400"/>
          </a:p>
        </p:txBody>
      </p:sp>
      <p:sp>
        <p:nvSpPr>
          <p:cNvPr id="14" name="Freeform 42"/>
          <p:cNvSpPr>
            <a:spLocks/>
          </p:cNvSpPr>
          <p:nvPr/>
        </p:nvSpPr>
        <p:spPr bwMode="auto">
          <a:xfrm rot="-3494522">
            <a:off x="1616075" y="1395413"/>
            <a:ext cx="1223963" cy="788987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Freeform 21"/>
          <p:cNvSpPr>
            <a:spLocks/>
          </p:cNvSpPr>
          <p:nvPr/>
        </p:nvSpPr>
        <p:spPr bwMode="auto">
          <a:xfrm rot="16200000" flipH="1">
            <a:off x="2245519" y="2123282"/>
            <a:ext cx="336550" cy="41751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074863" y="2543175"/>
            <a:ext cx="423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H</a:t>
            </a:r>
            <a:endParaRPr lang="ru-RU" altLang="ru-RU" sz="2400"/>
          </a:p>
        </p:txBody>
      </p:sp>
      <p:sp>
        <p:nvSpPr>
          <p:cNvPr id="11" name="Прямоугольник 10"/>
          <p:cNvSpPr/>
          <p:nvPr/>
        </p:nvSpPr>
        <p:spPr>
          <a:xfrm>
            <a:off x="5580063" y="1665288"/>
            <a:ext cx="2820987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основание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94300" y="1130300"/>
            <a:ext cx="37750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 – треугольник,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53088" y="2251075"/>
            <a:ext cx="241776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BH </a:t>
            </a: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высота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44513" y="3068638"/>
            <a:ext cx="793273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треугольника равна половине произведения его основания на высоту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1379538" y="4581525"/>
            <a:ext cx="6310312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Формула площади треугольника:</a:t>
            </a: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582738" y="5373688"/>
          <a:ext cx="590550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8" name="Формула" r:id="rId3" imgW="1866090" imgH="393529" progId="Equation.3">
                  <p:embed/>
                </p:oleObj>
              </mc:Choice>
              <mc:Fallback>
                <p:oleObj name="Формула" r:id="rId3" imgW="1866090" imgH="393529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5373688"/>
                        <a:ext cx="5905500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42"/>
          <p:cNvSpPr>
            <a:spLocks/>
          </p:cNvSpPr>
          <p:nvPr/>
        </p:nvSpPr>
        <p:spPr bwMode="auto">
          <a:xfrm rot="-3494522">
            <a:off x="1587500" y="1370013"/>
            <a:ext cx="1289050" cy="819150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Freeform 42"/>
          <p:cNvSpPr>
            <a:spLocks/>
          </p:cNvSpPr>
          <p:nvPr/>
        </p:nvSpPr>
        <p:spPr bwMode="auto">
          <a:xfrm rot="1967529">
            <a:off x="1101725" y="1500188"/>
            <a:ext cx="3241675" cy="2068512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724" grpId="0" animBg="1"/>
      <p:bldP spid="2" grpId="0"/>
      <p:bldP spid="5" grpId="0"/>
      <p:bldP spid="6" grpId="0"/>
      <p:bldP spid="14" grpId="0" animBg="1"/>
      <p:bldP spid="15" grpId="0" animBg="1"/>
      <p:bldP spid="16" grpId="0"/>
      <p:bldP spid="11" grpId="0"/>
      <p:bldP spid="12" grpId="0"/>
      <p:bldP spid="18" grpId="0"/>
      <p:bldP spid="22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8" y="207168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altLang="ru-RU" dirty="0" smtClean="0"/>
              <a:t> </a:t>
            </a:r>
            <a:r>
              <a:rPr lang="ru-RU" altLang="ru-RU" i="1" dirty="0" smtClean="0">
                <a:latin typeface="Bookman Old Style" pitchFamily="18" charset="0"/>
              </a:rPr>
              <a:t>Равные многоугольники имеют равные площади</a:t>
            </a:r>
          </a:p>
          <a:p>
            <a:pPr>
              <a:buFont typeface="Wingdings" pitchFamily="2" charset="2"/>
              <a:buChar char="v"/>
            </a:pPr>
            <a:r>
              <a:rPr lang="ru-RU" altLang="ru-RU" i="1" dirty="0" smtClean="0">
                <a:latin typeface="Bookman Old Style" pitchFamily="18" charset="0"/>
              </a:rPr>
              <a:t> Если многоугольник составлен из нескольких многоугольников, то его площадь равна сумме площадей этих многоугольников</a:t>
            </a:r>
          </a:p>
          <a:p>
            <a:pPr>
              <a:buFont typeface="Wingdings" pitchFamily="2" charset="2"/>
              <a:buChar char="v"/>
            </a:pPr>
            <a:r>
              <a:rPr lang="ru-RU" altLang="ru-RU" i="1" dirty="0" smtClean="0">
                <a:latin typeface="Bookman Old Style" pitchFamily="18" charset="0"/>
              </a:rPr>
              <a:t> Площадь квадрата равна квадрату его стороны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title"/>
          </p:nvPr>
        </p:nvSpPr>
        <p:spPr>
          <a:xfrm>
            <a:off x="500063" y="785813"/>
            <a:ext cx="8015287" cy="1071562"/>
          </a:xfr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</p:spPr>
        <p:txBody>
          <a:bodyPr wrap="none"/>
          <a:lstStyle/>
          <a:p>
            <a:r>
              <a:rPr lang="ru-RU" altLang="ru-RU" sz="3200" b="1" i="1" dirty="0" smtClean="0">
                <a:latin typeface="Times New Roman" pitchFamily="18" charset="0"/>
              </a:rPr>
              <a:t>Свойства площадей: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57938" y="142875"/>
            <a:ext cx="2571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3000" b="1">
                <a:solidFill>
                  <a:srgbClr val="FF0000"/>
                </a:solidFill>
                <a:latin typeface="Bookman Old Style" pitchFamily="18" charset="0"/>
              </a:rPr>
              <a:t>Повторим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3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3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/>
          <p:cNvSpPr>
            <a:spLocks/>
          </p:cNvSpPr>
          <p:nvPr/>
        </p:nvSpPr>
        <p:spPr bwMode="auto">
          <a:xfrm>
            <a:off x="644525" y="868363"/>
            <a:ext cx="3279775" cy="2376487"/>
          </a:xfrm>
          <a:custGeom>
            <a:avLst/>
            <a:gdLst>
              <a:gd name="T0" fmla="*/ 2147483647 w 2211"/>
              <a:gd name="T1" fmla="*/ 0 h 2938"/>
              <a:gd name="T2" fmla="*/ 0 w 2211"/>
              <a:gd name="T3" fmla="*/ 2147483647 h 2938"/>
              <a:gd name="T4" fmla="*/ 2147483647 w 2211"/>
              <a:gd name="T5" fmla="*/ 2147483647 h 2938"/>
              <a:gd name="T6" fmla="*/ 2147483647 w 2211"/>
              <a:gd name="T7" fmla="*/ 2147483647 h 2938"/>
              <a:gd name="T8" fmla="*/ 0 60000 65536"/>
              <a:gd name="T9" fmla="*/ 0 60000 65536"/>
              <a:gd name="T10" fmla="*/ 0 60000 65536"/>
              <a:gd name="T11" fmla="*/ 0 60000 65536"/>
              <a:gd name="T12" fmla="*/ 0 w 2211"/>
              <a:gd name="T13" fmla="*/ 0 h 2938"/>
              <a:gd name="T14" fmla="*/ 2211 w 2211"/>
              <a:gd name="T15" fmla="*/ 2938 h 29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1" h="2938">
                <a:moveTo>
                  <a:pt x="20" y="0"/>
                </a:moveTo>
                <a:lnTo>
                  <a:pt x="0" y="2938"/>
                </a:lnTo>
                <a:lnTo>
                  <a:pt x="2211" y="2930"/>
                </a:lnTo>
                <a:lnTo>
                  <a:pt x="37" y="9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39738" y="406400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A</a:t>
            </a:r>
            <a:endParaRPr lang="ru-RU" altLang="ru-RU" sz="2400"/>
          </a:p>
        </p:txBody>
      </p:sp>
      <p:sp>
        <p:nvSpPr>
          <p:cNvPr id="4" name="Freeform 21"/>
          <p:cNvSpPr>
            <a:spLocks/>
          </p:cNvSpPr>
          <p:nvPr/>
        </p:nvSpPr>
        <p:spPr bwMode="auto">
          <a:xfrm rot="16200000" flipH="1">
            <a:off x="685007" y="2867818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6063" y="2908300"/>
            <a:ext cx="39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C</a:t>
            </a:r>
            <a:endParaRPr lang="ru-RU" altLang="ru-RU" sz="24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013200" y="2844800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itchFamily="18" charset="0"/>
              </a:rPr>
              <a:t>B</a:t>
            </a:r>
            <a:endParaRPr lang="ru-RU" altLang="ru-RU" sz="2400"/>
          </a:p>
        </p:txBody>
      </p:sp>
      <p:sp>
        <p:nvSpPr>
          <p:cNvPr id="7" name="Прямоугольник 6"/>
          <p:cNvSpPr/>
          <p:nvPr/>
        </p:nvSpPr>
        <p:spPr>
          <a:xfrm>
            <a:off x="2284413" y="831850"/>
            <a:ext cx="65468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 – прямоугольный треугольник,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1471613"/>
            <a:ext cx="35052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 и 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катеты</a:t>
            </a:r>
            <a:endParaRPr lang="ru-RU" sz="3200" dirty="0"/>
          </a:p>
        </p:txBody>
      </p:sp>
      <p:sp>
        <p:nvSpPr>
          <p:cNvPr id="9" name="Freeform 42"/>
          <p:cNvSpPr>
            <a:spLocks/>
          </p:cNvSpPr>
          <p:nvPr/>
        </p:nvSpPr>
        <p:spPr bwMode="auto">
          <a:xfrm rot="-3428181">
            <a:off x="-347662" y="1441450"/>
            <a:ext cx="1992312" cy="1252538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 rot="1927148">
            <a:off x="885825" y="2370138"/>
            <a:ext cx="2787650" cy="1746250"/>
          </a:xfrm>
          <a:custGeom>
            <a:avLst/>
            <a:gdLst>
              <a:gd name="T0" fmla="*/ 2147483647 w 3109"/>
              <a:gd name="T1" fmla="*/ 0 h 2050"/>
              <a:gd name="T2" fmla="*/ 0 w 3109"/>
              <a:gd name="T3" fmla="*/ 2147483647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3363" y="3306763"/>
            <a:ext cx="87852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прямоугольного треугольника равна половине произведения его катетов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0" y="4581525"/>
            <a:ext cx="914400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Формула площади прямоугольного треугольника: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622425" y="5373688"/>
          <a:ext cx="582295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Формула" r:id="rId3" imgW="1841500" imgH="393700" progId="Equation.3">
                  <p:embed/>
                </p:oleObj>
              </mc:Choice>
              <mc:Fallback>
                <p:oleObj name="Формула" r:id="rId3" imgW="1841500" imgH="3937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5373688"/>
                        <a:ext cx="5822950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  <p:bldP spid="7" grpId="0"/>
      <p:bldP spid="8" grpId="0"/>
      <p:bldP spid="9" grpId="0" animBg="1"/>
      <p:bldP spid="10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20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2772" name="Rectangle 23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32773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32791" name="Rectangle 3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2792" name="Object 36"/>
            <p:cNvGraphicFramePr>
              <a:graphicFrameLocks noChangeAspect="1"/>
            </p:cNvGraphicFramePr>
            <p:nvPr/>
          </p:nvGraphicFramePr>
          <p:xfrm>
            <a:off x="2236" y="899"/>
            <a:ext cx="2603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3" name="Формула" r:id="rId4" imgW="1307532" imgH="203112" progId="Equation.3">
                    <p:embed/>
                  </p:oleObj>
                </mc:Choice>
                <mc:Fallback>
                  <p:oleObj name="Формула" r:id="rId4" imgW="1307532" imgH="203112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6" y="899"/>
                          <a:ext cx="2603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32789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2790" name="Object 39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4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6" name="Freeform 40"/>
          <p:cNvSpPr>
            <a:spLocks/>
          </p:cNvSpPr>
          <p:nvPr/>
        </p:nvSpPr>
        <p:spPr bwMode="auto">
          <a:xfrm>
            <a:off x="2543175" y="2173288"/>
            <a:ext cx="5768975" cy="2905125"/>
          </a:xfrm>
          <a:custGeom>
            <a:avLst/>
            <a:gdLst>
              <a:gd name="T0" fmla="*/ 2147483647 w 3634"/>
              <a:gd name="T1" fmla="*/ 2147483647 h 1830"/>
              <a:gd name="T2" fmla="*/ 2147483647 w 3634"/>
              <a:gd name="T3" fmla="*/ 0 h 1830"/>
              <a:gd name="T4" fmla="*/ 0 w 3634"/>
              <a:gd name="T5" fmla="*/ 2147483647 h 1830"/>
              <a:gd name="T6" fmla="*/ 2147483647 w 3634"/>
              <a:gd name="T7" fmla="*/ 2147483647 h 1830"/>
              <a:gd name="T8" fmla="*/ 0 60000 65536"/>
              <a:gd name="T9" fmla="*/ 0 60000 65536"/>
              <a:gd name="T10" fmla="*/ 0 60000 65536"/>
              <a:gd name="T11" fmla="*/ 0 60000 65536"/>
              <a:gd name="T12" fmla="*/ 0 w 3634"/>
              <a:gd name="T13" fmla="*/ 0 h 1830"/>
              <a:gd name="T14" fmla="*/ 3634 w 3634"/>
              <a:gd name="T15" fmla="*/ 1830 h 18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4" h="1830">
                <a:moveTo>
                  <a:pt x="3634" y="1821"/>
                </a:moveTo>
                <a:lnTo>
                  <a:pt x="1372" y="0"/>
                </a:lnTo>
                <a:lnTo>
                  <a:pt x="0" y="1821"/>
                </a:lnTo>
                <a:lnTo>
                  <a:pt x="3617" y="183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7" name="Freeform 41"/>
          <p:cNvSpPr>
            <a:spLocks/>
          </p:cNvSpPr>
          <p:nvPr/>
        </p:nvSpPr>
        <p:spPr bwMode="auto">
          <a:xfrm>
            <a:off x="2568575" y="2205038"/>
            <a:ext cx="5746750" cy="2890837"/>
          </a:xfrm>
          <a:custGeom>
            <a:avLst/>
            <a:gdLst>
              <a:gd name="T0" fmla="*/ 2147483647 w 3620"/>
              <a:gd name="T1" fmla="*/ 2147483647 h 1821"/>
              <a:gd name="T2" fmla="*/ 2147483647 w 3620"/>
              <a:gd name="T3" fmla="*/ 0 h 1821"/>
              <a:gd name="T4" fmla="*/ 0 w 3620"/>
              <a:gd name="T5" fmla="*/ 2147483647 h 1821"/>
              <a:gd name="T6" fmla="*/ 2147483647 w 3620"/>
              <a:gd name="T7" fmla="*/ 2147483647 h 1821"/>
              <a:gd name="T8" fmla="*/ 0 60000 65536"/>
              <a:gd name="T9" fmla="*/ 0 60000 65536"/>
              <a:gd name="T10" fmla="*/ 0 60000 65536"/>
              <a:gd name="T11" fmla="*/ 0 60000 65536"/>
              <a:gd name="T12" fmla="*/ 0 w 3620"/>
              <a:gd name="T13" fmla="*/ 0 h 1821"/>
              <a:gd name="T14" fmla="*/ 3620 w 3620"/>
              <a:gd name="T15" fmla="*/ 1821 h 18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0" h="1821">
                <a:moveTo>
                  <a:pt x="3620" y="1821"/>
                </a:moveTo>
                <a:lnTo>
                  <a:pt x="1358" y="0"/>
                </a:lnTo>
                <a:lnTo>
                  <a:pt x="0" y="1801"/>
                </a:lnTo>
                <a:lnTo>
                  <a:pt x="3600" y="1809"/>
                </a:lnTo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3FD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8" name="Text Box 42"/>
          <p:cNvSpPr txBox="1">
            <a:spLocks noChangeArrowheads="1"/>
          </p:cNvSpPr>
          <p:nvPr/>
        </p:nvSpPr>
        <p:spPr bwMode="auto">
          <a:xfrm>
            <a:off x="4356100" y="16859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2779" name="Text Box 43"/>
          <p:cNvSpPr txBox="1">
            <a:spLocks noChangeArrowheads="1"/>
          </p:cNvSpPr>
          <p:nvPr/>
        </p:nvSpPr>
        <p:spPr bwMode="auto">
          <a:xfrm>
            <a:off x="8413750" y="45656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32780" name="Text Box 44"/>
          <p:cNvSpPr txBox="1">
            <a:spLocks noChangeArrowheads="1"/>
          </p:cNvSpPr>
          <p:nvPr/>
        </p:nvSpPr>
        <p:spPr bwMode="auto">
          <a:xfrm>
            <a:off x="2058988" y="4652963"/>
            <a:ext cx="419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2781" name="Text Box 45"/>
          <p:cNvSpPr txBox="1">
            <a:spLocks noChangeArrowheads="1"/>
          </p:cNvSpPr>
          <p:nvPr/>
        </p:nvSpPr>
        <p:spPr bwMode="auto">
          <a:xfrm rot="2320891">
            <a:off x="6343650" y="3132138"/>
            <a:ext cx="85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8см </a:t>
            </a:r>
          </a:p>
        </p:txBody>
      </p:sp>
      <p:sp>
        <p:nvSpPr>
          <p:cNvPr id="32782" name="Text Box 46"/>
          <p:cNvSpPr txBox="1">
            <a:spLocks noChangeArrowheads="1"/>
          </p:cNvSpPr>
          <p:nvPr/>
        </p:nvSpPr>
        <p:spPr bwMode="auto">
          <a:xfrm>
            <a:off x="4830763" y="5084763"/>
            <a:ext cx="85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9см </a:t>
            </a:r>
          </a:p>
        </p:txBody>
      </p:sp>
      <p:sp>
        <p:nvSpPr>
          <p:cNvPr id="32784" name="Text Box 48"/>
          <p:cNvSpPr txBox="1">
            <a:spLocks noChangeArrowheads="1"/>
          </p:cNvSpPr>
          <p:nvPr/>
        </p:nvSpPr>
        <p:spPr bwMode="auto">
          <a:xfrm>
            <a:off x="6937375" y="4508427"/>
            <a:ext cx="660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itchFamily="18" charset="0"/>
              </a:rPr>
              <a:t>3</a:t>
            </a:r>
            <a:r>
              <a:rPr lang="en-US" altLang="ru-RU" sz="2800" b="1" dirty="0">
                <a:latin typeface="Times New Roman" pitchFamily="18" charset="0"/>
              </a:rPr>
              <a:t>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32785" name="Freeform 58"/>
          <p:cNvSpPr>
            <a:spLocks/>
          </p:cNvSpPr>
          <p:nvPr/>
        </p:nvSpPr>
        <p:spPr bwMode="auto">
          <a:xfrm rot="-3130034">
            <a:off x="4608513" y="2225675"/>
            <a:ext cx="336550" cy="409575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6" name="Rectangle 3"/>
          <p:cNvSpPr>
            <a:spLocks noChangeArrowheads="1"/>
          </p:cNvSpPr>
          <p:nvPr/>
        </p:nvSpPr>
        <p:spPr bwMode="auto">
          <a:xfrm>
            <a:off x="1619250" y="6016625"/>
            <a:ext cx="1824038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2878138" y="2895600"/>
            <a:ext cx="1128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4,5см</a:t>
            </a:r>
            <a:r>
              <a:rPr lang="ru-RU" alt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670300" y="6016625"/>
            <a:ext cx="1477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</a:rPr>
              <a:t>18 см</a:t>
            </a:r>
            <a:r>
              <a:rPr lang="ru-RU" altLang="ru-RU" sz="2800" b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  <p:bldP spid="19497" grpId="0" animBg="1"/>
      <p:bldP spid="32786" grpId="0" animBg="1"/>
      <p:bldP spid="23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21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33816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3817" name="Object 8"/>
            <p:cNvGraphicFramePr>
              <a:graphicFrameLocks noChangeAspect="1"/>
            </p:cNvGraphicFramePr>
            <p:nvPr/>
          </p:nvGraphicFramePr>
          <p:xfrm>
            <a:off x="2214" y="890"/>
            <a:ext cx="2603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0" name="Формула" r:id="rId4" imgW="1307532" imgH="203112" progId="Equation.3">
                    <p:embed/>
                  </p:oleObj>
                </mc:Choice>
                <mc:Fallback>
                  <p:oleObj name="Формула" r:id="rId4" imgW="1307532" imgH="203112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4" y="890"/>
                          <a:ext cx="2603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33814" name="Rectangle 1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3815" name="Object 11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1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800" name="Freeform 12"/>
          <p:cNvSpPr>
            <a:spLocks/>
          </p:cNvSpPr>
          <p:nvPr/>
        </p:nvSpPr>
        <p:spPr bwMode="auto">
          <a:xfrm>
            <a:off x="4376738" y="1839913"/>
            <a:ext cx="3509962" cy="3244850"/>
          </a:xfrm>
          <a:custGeom>
            <a:avLst/>
            <a:gdLst>
              <a:gd name="T0" fmla="*/ 2147483647 w 2211"/>
              <a:gd name="T1" fmla="*/ 0 h 2938"/>
              <a:gd name="T2" fmla="*/ 0 w 2211"/>
              <a:gd name="T3" fmla="*/ 2147483647 h 2938"/>
              <a:gd name="T4" fmla="*/ 2147483647 w 2211"/>
              <a:gd name="T5" fmla="*/ 2147483647 h 2938"/>
              <a:gd name="T6" fmla="*/ 2147483647 w 2211"/>
              <a:gd name="T7" fmla="*/ 2147483647 h 2938"/>
              <a:gd name="T8" fmla="*/ 0 60000 65536"/>
              <a:gd name="T9" fmla="*/ 0 60000 65536"/>
              <a:gd name="T10" fmla="*/ 0 60000 65536"/>
              <a:gd name="T11" fmla="*/ 0 60000 65536"/>
              <a:gd name="T12" fmla="*/ 0 w 2211"/>
              <a:gd name="T13" fmla="*/ 0 h 2938"/>
              <a:gd name="T14" fmla="*/ 2211 w 2211"/>
              <a:gd name="T15" fmla="*/ 2938 h 29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1" h="2938">
                <a:moveTo>
                  <a:pt x="20" y="0"/>
                </a:moveTo>
                <a:lnTo>
                  <a:pt x="0" y="2938"/>
                </a:lnTo>
                <a:lnTo>
                  <a:pt x="2211" y="2930"/>
                </a:lnTo>
                <a:lnTo>
                  <a:pt x="37" y="9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9" name="Freeform 13"/>
          <p:cNvSpPr>
            <a:spLocks/>
          </p:cNvSpPr>
          <p:nvPr/>
        </p:nvSpPr>
        <p:spPr bwMode="auto">
          <a:xfrm>
            <a:off x="4403725" y="1857375"/>
            <a:ext cx="3427412" cy="3197225"/>
          </a:xfrm>
          <a:custGeom>
            <a:avLst/>
            <a:gdLst>
              <a:gd name="T0" fmla="*/ 2147483647 w 2194"/>
              <a:gd name="T1" fmla="*/ 0 h 2906"/>
              <a:gd name="T2" fmla="*/ 0 w 2194"/>
              <a:gd name="T3" fmla="*/ 2147483647 h 2906"/>
              <a:gd name="T4" fmla="*/ 2147483647 w 2194"/>
              <a:gd name="T5" fmla="*/ 2147483647 h 2906"/>
              <a:gd name="T6" fmla="*/ 2147483647 w 2194"/>
              <a:gd name="T7" fmla="*/ 2147483647 h 2906"/>
              <a:gd name="T8" fmla="*/ 0 60000 65536"/>
              <a:gd name="T9" fmla="*/ 0 60000 65536"/>
              <a:gd name="T10" fmla="*/ 0 60000 65536"/>
              <a:gd name="T11" fmla="*/ 0 60000 65536"/>
              <a:gd name="T12" fmla="*/ 0 w 2194"/>
              <a:gd name="T13" fmla="*/ 0 h 2906"/>
              <a:gd name="T14" fmla="*/ 2194 w 2194"/>
              <a:gd name="T15" fmla="*/ 2906 h 29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4" h="2906">
                <a:moveTo>
                  <a:pt x="19" y="0"/>
                </a:moveTo>
                <a:lnTo>
                  <a:pt x="0" y="2906"/>
                </a:lnTo>
                <a:lnTo>
                  <a:pt x="2194" y="2906"/>
                </a:lnTo>
                <a:lnTo>
                  <a:pt x="22" y="23"/>
                </a:lnTo>
              </a:path>
            </a:pathLst>
          </a:custGeom>
          <a:gradFill rotWithShape="1">
            <a:gsLst>
              <a:gs pos="0">
                <a:srgbClr val="FF6565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2" name="Text Box 14"/>
          <p:cNvSpPr txBox="1">
            <a:spLocks noChangeArrowheads="1"/>
          </p:cNvSpPr>
          <p:nvPr/>
        </p:nvSpPr>
        <p:spPr bwMode="auto">
          <a:xfrm>
            <a:off x="8040688" y="46101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3803" name="Text Box 15"/>
          <p:cNvSpPr txBox="1">
            <a:spLocks noChangeArrowheads="1"/>
          </p:cNvSpPr>
          <p:nvPr/>
        </p:nvSpPr>
        <p:spPr bwMode="auto">
          <a:xfrm>
            <a:off x="3900488" y="46101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33804" name="Text Box 16"/>
          <p:cNvSpPr txBox="1">
            <a:spLocks noChangeArrowheads="1"/>
          </p:cNvSpPr>
          <p:nvPr/>
        </p:nvSpPr>
        <p:spPr bwMode="auto">
          <a:xfrm>
            <a:off x="3995738" y="13414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3805" name="Text Box 18"/>
          <p:cNvSpPr txBox="1">
            <a:spLocks noChangeArrowheads="1"/>
          </p:cNvSpPr>
          <p:nvPr/>
        </p:nvSpPr>
        <p:spPr bwMode="auto">
          <a:xfrm>
            <a:off x="5756275" y="51292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4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33807" name="Text Box 20"/>
          <p:cNvSpPr txBox="1">
            <a:spLocks noChangeArrowheads="1"/>
          </p:cNvSpPr>
          <p:nvPr/>
        </p:nvSpPr>
        <p:spPr bwMode="auto">
          <a:xfrm>
            <a:off x="4427538" y="2377282"/>
            <a:ext cx="66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45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33808" name="Freeform 21"/>
          <p:cNvSpPr>
            <a:spLocks/>
          </p:cNvSpPr>
          <p:nvPr/>
        </p:nvSpPr>
        <p:spPr bwMode="auto">
          <a:xfrm rot="16200000" flipH="1">
            <a:off x="4444207" y="4660106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343025" y="57705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9" name="Freeform 19"/>
          <p:cNvSpPr>
            <a:spLocks/>
          </p:cNvSpPr>
          <p:nvPr/>
        </p:nvSpPr>
        <p:spPr bwMode="auto">
          <a:xfrm rot="-5400000">
            <a:off x="6855619" y="4656931"/>
            <a:ext cx="533400" cy="287338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318250" y="4349750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45</a:t>
            </a:r>
            <a:r>
              <a:rPr lang="en-US" altLang="ru-RU" sz="2800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844925" y="32035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13" name="Text Box 18"/>
          <p:cNvSpPr txBox="1">
            <a:spLocks noChangeArrowheads="1"/>
          </p:cNvSpPr>
          <p:nvPr/>
        </p:nvSpPr>
        <p:spPr bwMode="auto">
          <a:xfrm>
            <a:off x="3600450" y="5770563"/>
            <a:ext cx="7207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dirty="0">
                <a:cs typeface="Arial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  <p:bldP spid="45069" grpId="0" animBg="1"/>
      <p:bldP spid="28" grpId="0" animBg="1"/>
      <p:bldP spid="29" grpId="0" animBg="1"/>
      <p:bldP spid="30" grpId="0"/>
      <p:bldP spid="31" grpId="0"/>
      <p:bldP spid="338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22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4148138" y="4675188"/>
            <a:ext cx="419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4130675" y="8572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8437563" y="831850"/>
            <a:ext cx="41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4823" name="AutoShape 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24" name="Text Box 32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4825" name="Text Box 33"/>
          <p:cNvSpPr txBox="1">
            <a:spLocks noChangeArrowheads="1"/>
          </p:cNvSpPr>
          <p:nvPr/>
        </p:nvSpPr>
        <p:spPr bwMode="auto">
          <a:xfrm>
            <a:off x="8456613" y="46450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4826" name="Rectangle 38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34840" name="Rectangle 4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4841" name="Object 41"/>
            <p:cNvGraphicFramePr>
              <a:graphicFrameLocks noChangeAspect="1"/>
            </p:cNvGraphicFramePr>
            <p:nvPr/>
          </p:nvGraphicFramePr>
          <p:xfrm>
            <a:off x="2366" y="890"/>
            <a:ext cx="2299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84" name="Формула" r:id="rId4" imgW="1155700" imgH="203200" progId="Equation.3">
                    <p:embed/>
                  </p:oleObj>
                </mc:Choice>
                <mc:Fallback>
                  <p:oleObj name="Формула" r:id="rId4" imgW="1155700" imgH="2032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6" y="890"/>
                          <a:ext cx="2299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34838" name="Rectangle 4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4839" name="Object 48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85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29" name="Rectangle 49"/>
          <p:cNvSpPr>
            <a:spLocks noChangeArrowheads="1"/>
          </p:cNvSpPr>
          <p:nvPr/>
        </p:nvSpPr>
        <p:spPr bwMode="auto">
          <a:xfrm>
            <a:off x="4567238" y="1334238"/>
            <a:ext cx="3889375" cy="3811587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30" name="Freeform 50"/>
          <p:cNvSpPr>
            <a:spLocks/>
          </p:cNvSpPr>
          <p:nvPr/>
        </p:nvSpPr>
        <p:spPr bwMode="auto">
          <a:xfrm>
            <a:off x="4567238" y="2236788"/>
            <a:ext cx="3873500" cy="2896724"/>
          </a:xfrm>
          <a:custGeom>
            <a:avLst/>
            <a:gdLst>
              <a:gd name="T0" fmla="*/ 0 w 2431"/>
              <a:gd name="T1" fmla="*/ 2147483647 h 1863"/>
              <a:gd name="T2" fmla="*/ 2147483647 w 2431"/>
              <a:gd name="T3" fmla="*/ 0 h 1863"/>
              <a:gd name="T4" fmla="*/ 0 60000 65536"/>
              <a:gd name="T5" fmla="*/ 0 60000 65536"/>
              <a:gd name="T6" fmla="*/ 0 w 2431"/>
              <a:gd name="T7" fmla="*/ 0 h 1863"/>
              <a:gd name="T8" fmla="*/ 2431 w 2431"/>
              <a:gd name="T9" fmla="*/ 1863 h 18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31" h="1863">
                <a:moveTo>
                  <a:pt x="0" y="1863"/>
                </a:moveTo>
                <a:lnTo>
                  <a:pt x="2431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1" name="Freeform 51"/>
          <p:cNvSpPr>
            <a:spLocks/>
          </p:cNvSpPr>
          <p:nvPr/>
        </p:nvSpPr>
        <p:spPr bwMode="auto">
          <a:xfrm>
            <a:off x="4567238" y="1341438"/>
            <a:ext cx="3860800" cy="3759761"/>
          </a:xfrm>
          <a:custGeom>
            <a:avLst/>
            <a:gdLst>
              <a:gd name="T0" fmla="*/ 0 w 2414"/>
              <a:gd name="T1" fmla="*/ 0 h 2405"/>
              <a:gd name="T2" fmla="*/ 0 w 2414"/>
              <a:gd name="T3" fmla="*/ 2147483647 h 2405"/>
              <a:gd name="T4" fmla="*/ 2147483647 w 2414"/>
              <a:gd name="T5" fmla="*/ 2147483647 h 2405"/>
              <a:gd name="T6" fmla="*/ 2147483647 w 2414"/>
              <a:gd name="T7" fmla="*/ 2147483647 h 2405"/>
              <a:gd name="T8" fmla="*/ 0 60000 65536"/>
              <a:gd name="T9" fmla="*/ 0 60000 65536"/>
              <a:gd name="T10" fmla="*/ 0 60000 65536"/>
              <a:gd name="T11" fmla="*/ 0 60000 65536"/>
              <a:gd name="T12" fmla="*/ 0 w 2414"/>
              <a:gd name="T13" fmla="*/ 0 h 2405"/>
              <a:gd name="T14" fmla="*/ 2414 w 2414"/>
              <a:gd name="T15" fmla="*/ 2405 h 24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14" h="2405">
                <a:moveTo>
                  <a:pt x="0" y="0"/>
                </a:moveTo>
                <a:lnTo>
                  <a:pt x="0" y="2405"/>
                </a:lnTo>
                <a:lnTo>
                  <a:pt x="2414" y="550"/>
                </a:lnTo>
                <a:lnTo>
                  <a:pt x="2414" y="17"/>
                </a:ln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2" name="Text Box 52"/>
          <p:cNvSpPr txBox="1">
            <a:spLocks noChangeArrowheads="1"/>
          </p:cNvSpPr>
          <p:nvPr/>
        </p:nvSpPr>
        <p:spPr bwMode="auto">
          <a:xfrm>
            <a:off x="8494713" y="34559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4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34833" name="Text Box 53"/>
          <p:cNvSpPr txBox="1">
            <a:spLocks noChangeArrowheads="1"/>
          </p:cNvSpPr>
          <p:nvPr/>
        </p:nvSpPr>
        <p:spPr bwMode="auto">
          <a:xfrm>
            <a:off x="4127500" y="27035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34834" name="Text Box 54"/>
          <p:cNvSpPr txBox="1">
            <a:spLocks noChangeArrowheads="1"/>
          </p:cNvSpPr>
          <p:nvPr/>
        </p:nvSpPr>
        <p:spPr bwMode="auto">
          <a:xfrm>
            <a:off x="8494713" y="1954213"/>
            <a:ext cx="425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6510338" y="52101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43025" y="57705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3563938" y="5834063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</a:rPr>
              <a:t>15</a:t>
            </a:r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 rot="10800000" flipH="1">
            <a:off x="8117681" y="4880017"/>
            <a:ext cx="319882" cy="253494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6" grpId="0" animBg="1"/>
      <p:bldP spid="20531" grpId="0" animBg="1"/>
      <p:bldP spid="24" grpId="0" animBg="1"/>
      <p:bldP spid="25" grpId="0"/>
      <p:bldP spid="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6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23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106363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5844" name="AutoShape 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45" name="Rectangle 2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84413" y="157163"/>
            <a:ext cx="5807075" cy="1327150"/>
            <a:chOff x="1837" y="462"/>
            <a:chExt cx="3658" cy="836"/>
          </a:xfrm>
        </p:grpSpPr>
        <p:sp>
          <p:nvSpPr>
            <p:cNvPr id="35869" name="Rectangle 3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5870" name="Object 32"/>
            <p:cNvGraphicFramePr>
              <a:graphicFrameLocks noChangeAspect="1"/>
            </p:cNvGraphicFramePr>
            <p:nvPr/>
          </p:nvGraphicFramePr>
          <p:xfrm>
            <a:off x="2785" y="462"/>
            <a:ext cx="2710" cy="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1" name="Формула" r:id="rId4" imgW="1524000" imgH="431800" progId="Equation.3">
                    <p:embed/>
                  </p:oleObj>
                </mc:Choice>
                <mc:Fallback>
                  <p:oleObj name="Формула" r:id="rId4" imgW="1524000" imgH="4318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5" y="462"/>
                          <a:ext cx="2710" cy="7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47" name="Text Box 36"/>
          <p:cNvSpPr txBox="1">
            <a:spLocks noChangeArrowheads="1"/>
          </p:cNvSpPr>
          <p:nvPr/>
        </p:nvSpPr>
        <p:spPr bwMode="auto">
          <a:xfrm>
            <a:off x="2976563" y="51323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5848" name="Text Box 37"/>
          <p:cNvSpPr txBox="1">
            <a:spLocks noChangeArrowheads="1"/>
          </p:cNvSpPr>
          <p:nvPr/>
        </p:nvSpPr>
        <p:spPr bwMode="auto">
          <a:xfrm>
            <a:off x="3455988" y="15922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5849" name="Text Box 38"/>
          <p:cNvSpPr txBox="1">
            <a:spLocks noChangeArrowheads="1"/>
          </p:cNvSpPr>
          <p:nvPr/>
        </p:nvSpPr>
        <p:spPr bwMode="auto">
          <a:xfrm>
            <a:off x="8634413" y="5283200"/>
            <a:ext cx="422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5850" name="Text Box 40"/>
          <p:cNvSpPr txBox="1">
            <a:spLocks noChangeArrowheads="1"/>
          </p:cNvSpPr>
          <p:nvPr/>
        </p:nvSpPr>
        <p:spPr bwMode="auto">
          <a:xfrm>
            <a:off x="5995988" y="53260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5851" name="AutoShape 52"/>
          <p:cNvSpPr>
            <a:spLocks noChangeArrowheads="1"/>
          </p:cNvSpPr>
          <p:nvPr/>
        </p:nvSpPr>
        <p:spPr bwMode="auto">
          <a:xfrm>
            <a:off x="3408363" y="1989138"/>
            <a:ext cx="5400675" cy="3311525"/>
          </a:xfrm>
          <a:prstGeom prst="rtTriangle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3408363" y="1971675"/>
            <a:ext cx="5400675" cy="3311525"/>
          </a:xfrm>
          <a:prstGeom prst="rtTriangle">
            <a:avLst/>
          </a:prstGeom>
          <a:gradFill rotWithShape="1">
            <a:gsLst>
              <a:gs pos="0">
                <a:srgbClr val="FF99CC"/>
              </a:gs>
              <a:gs pos="100000">
                <a:srgbClr val="FFFDFE"/>
              </a:gs>
            </a:gsLst>
            <a:path path="rect">
              <a:fillToRect t="100000" r="100000"/>
            </a:path>
          </a:gradFill>
          <a:ln w="444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53" name="Freeform 54"/>
          <p:cNvSpPr>
            <a:spLocks/>
          </p:cNvSpPr>
          <p:nvPr/>
        </p:nvSpPr>
        <p:spPr bwMode="auto">
          <a:xfrm>
            <a:off x="3444875" y="2006600"/>
            <a:ext cx="2971800" cy="3294063"/>
          </a:xfrm>
          <a:custGeom>
            <a:avLst/>
            <a:gdLst>
              <a:gd name="T0" fmla="*/ 0 w 1872"/>
              <a:gd name="T1" fmla="*/ 0 h 2075"/>
              <a:gd name="T2" fmla="*/ 2147483647 w 1872"/>
              <a:gd name="T3" fmla="*/ 2147483647 h 2075"/>
              <a:gd name="T4" fmla="*/ 0 60000 65536"/>
              <a:gd name="T5" fmla="*/ 0 60000 65536"/>
              <a:gd name="T6" fmla="*/ 0 w 1872"/>
              <a:gd name="T7" fmla="*/ 0 h 2075"/>
              <a:gd name="T8" fmla="*/ 1872 w 1872"/>
              <a:gd name="T9" fmla="*/ 2075 h 20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2" h="2075">
                <a:moveTo>
                  <a:pt x="0" y="0"/>
                </a:moveTo>
                <a:lnTo>
                  <a:pt x="1872" y="2075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4" name="Freeform 55"/>
          <p:cNvSpPr>
            <a:spLocks/>
          </p:cNvSpPr>
          <p:nvPr/>
        </p:nvSpPr>
        <p:spPr bwMode="auto">
          <a:xfrm rot="16200000">
            <a:off x="5587207" y="4891881"/>
            <a:ext cx="420688" cy="396875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5" name="Text Box 56"/>
          <p:cNvSpPr txBox="1">
            <a:spLocks noChangeArrowheads="1"/>
          </p:cNvSpPr>
          <p:nvPr/>
        </p:nvSpPr>
        <p:spPr bwMode="auto">
          <a:xfrm>
            <a:off x="6416675" y="4600575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135</a:t>
            </a:r>
            <a:r>
              <a:rPr lang="en-US" altLang="ru-RU" sz="2800" b="1" baseline="30000">
                <a:latin typeface="Times New Roman" pitchFamily="18" charset="0"/>
              </a:rPr>
              <a:t>0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35856" name="Freeform 57"/>
          <p:cNvSpPr>
            <a:spLocks/>
          </p:cNvSpPr>
          <p:nvPr/>
        </p:nvSpPr>
        <p:spPr bwMode="auto">
          <a:xfrm rot="16200000" flipH="1">
            <a:off x="3448844" y="4923632"/>
            <a:ext cx="336550" cy="41751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7" name="Text Box 58"/>
          <p:cNvSpPr txBox="1">
            <a:spLocks noChangeArrowheads="1"/>
          </p:cNvSpPr>
          <p:nvPr/>
        </p:nvSpPr>
        <p:spPr bwMode="auto">
          <a:xfrm>
            <a:off x="4356100" y="5300663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8см</a:t>
            </a:r>
          </a:p>
        </p:txBody>
      </p:sp>
      <p:sp>
        <p:nvSpPr>
          <p:cNvPr id="35858" name="Text Box 59"/>
          <p:cNvSpPr txBox="1">
            <a:spLocks noChangeArrowheads="1"/>
          </p:cNvSpPr>
          <p:nvPr/>
        </p:nvSpPr>
        <p:spPr bwMode="auto">
          <a:xfrm>
            <a:off x="7019925" y="5300663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7см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250825" y="1196975"/>
            <a:ext cx="5256213" cy="809625"/>
            <a:chOff x="1837" y="799"/>
            <a:chExt cx="3311" cy="510"/>
          </a:xfrm>
        </p:grpSpPr>
        <p:sp>
          <p:nvSpPr>
            <p:cNvPr id="35867" name="Rectangle 6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5868" name="Object 62"/>
            <p:cNvGraphicFramePr>
              <a:graphicFrameLocks noChangeAspect="1"/>
            </p:cNvGraphicFramePr>
            <p:nvPr/>
          </p:nvGraphicFramePr>
          <p:xfrm>
            <a:off x="3003" y="860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2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3" y="860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47788" y="598328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5" name="Text Box 56"/>
          <p:cNvSpPr txBox="1">
            <a:spLocks noChangeArrowheads="1"/>
          </p:cNvSpPr>
          <p:nvPr/>
        </p:nvSpPr>
        <p:spPr bwMode="auto">
          <a:xfrm>
            <a:off x="4943475" y="4600575"/>
            <a:ext cx="66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45</a:t>
            </a:r>
            <a:r>
              <a:rPr lang="en-US" altLang="ru-RU" sz="2800" b="1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Freeform 55"/>
          <p:cNvSpPr>
            <a:spLocks/>
          </p:cNvSpPr>
          <p:nvPr/>
        </p:nvSpPr>
        <p:spPr bwMode="auto">
          <a:xfrm rot="5976143">
            <a:off x="3415507" y="2404269"/>
            <a:ext cx="392112" cy="368300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Text Box 56"/>
          <p:cNvSpPr txBox="1">
            <a:spLocks noChangeArrowheads="1"/>
          </p:cNvSpPr>
          <p:nvPr/>
        </p:nvSpPr>
        <p:spPr bwMode="auto">
          <a:xfrm>
            <a:off x="3413125" y="2708275"/>
            <a:ext cx="66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45</a:t>
            </a:r>
            <a:r>
              <a:rPr lang="en-US" altLang="ru-RU" sz="2800" b="1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" name="Text Box 58"/>
          <p:cNvSpPr txBox="1">
            <a:spLocks noChangeArrowheads="1"/>
          </p:cNvSpPr>
          <p:nvPr/>
        </p:nvSpPr>
        <p:spPr bwMode="auto">
          <a:xfrm>
            <a:off x="2595563" y="339407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8см</a:t>
            </a:r>
          </a:p>
        </p:txBody>
      </p: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3517900" y="6046788"/>
            <a:ext cx="1281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</a:rPr>
              <a:t>60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5" grpId="0" animBg="1"/>
      <p:bldP spid="21557" grpId="0" animBg="1"/>
      <p:bldP spid="35854" grpId="0" animBg="1"/>
      <p:bldP spid="24" grpId="0" animBg="1"/>
      <p:bldP spid="25" grpId="0"/>
      <p:bldP spid="28" grpId="0" animBg="1"/>
      <p:bldP spid="29" grpId="0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2</a:t>
            </a:r>
            <a:r>
              <a:rPr lang="en-US" altLang="ru-RU" sz="2800" b="1">
                <a:latin typeface="Times New Roman" pitchFamily="18" charset="0"/>
              </a:rPr>
              <a:t>4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6868" name="Rectangle 18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36869" name="AutoShape 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627313" y="71439"/>
            <a:ext cx="5256212" cy="1187449"/>
            <a:chOff x="1837" y="725"/>
            <a:chExt cx="3311" cy="748"/>
          </a:xfrm>
        </p:grpSpPr>
        <p:sp>
          <p:nvSpPr>
            <p:cNvPr id="36891" name="Rectangle 3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6892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6895769"/>
                </p:ext>
              </p:extLst>
            </p:nvPr>
          </p:nvGraphicFramePr>
          <p:xfrm>
            <a:off x="2189" y="725"/>
            <a:ext cx="2607" cy="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39" name="Формула" r:id="rId4" imgW="1485720" imgH="431640" progId="Equation.3">
                    <p:embed/>
                  </p:oleObj>
                </mc:Choice>
                <mc:Fallback>
                  <p:oleObj name="Формула" r:id="rId4" imgW="1485720" imgH="43164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9" y="725"/>
                          <a:ext cx="2607" cy="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871" name="Text Box 42"/>
          <p:cNvSpPr txBox="1">
            <a:spLocks noChangeArrowheads="1"/>
          </p:cNvSpPr>
          <p:nvPr/>
        </p:nvSpPr>
        <p:spPr bwMode="auto">
          <a:xfrm>
            <a:off x="3779838" y="45831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6872" name="Text Box 43"/>
          <p:cNvSpPr txBox="1">
            <a:spLocks noChangeArrowheads="1"/>
          </p:cNvSpPr>
          <p:nvPr/>
        </p:nvSpPr>
        <p:spPr bwMode="auto">
          <a:xfrm>
            <a:off x="3841750" y="17303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6873" name="Text Box 44"/>
          <p:cNvSpPr txBox="1">
            <a:spLocks noChangeArrowheads="1"/>
          </p:cNvSpPr>
          <p:nvPr/>
        </p:nvSpPr>
        <p:spPr bwMode="auto">
          <a:xfrm>
            <a:off x="8723313" y="45974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6874" name="Text Box 45"/>
          <p:cNvSpPr txBox="1">
            <a:spLocks noChangeArrowheads="1"/>
          </p:cNvSpPr>
          <p:nvPr/>
        </p:nvSpPr>
        <p:spPr bwMode="auto">
          <a:xfrm>
            <a:off x="5484019" y="2892426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D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36875" name="AutoShape 46"/>
          <p:cNvSpPr>
            <a:spLocks noChangeArrowheads="1"/>
          </p:cNvSpPr>
          <p:nvPr/>
        </p:nvSpPr>
        <p:spPr bwMode="auto">
          <a:xfrm>
            <a:off x="4316413" y="1804988"/>
            <a:ext cx="4392612" cy="3311525"/>
          </a:xfrm>
          <a:prstGeom prst="rtTriangle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6" name="Freeform 48"/>
          <p:cNvSpPr>
            <a:spLocks/>
          </p:cNvSpPr>
          <p:nvPr/>
        </p:nvSpPr>
        <p:spPr bwMode="auto">
          <a:xfrm>
            <a:off x="4316413" y="3141663"/>
            <a:ext cx="1766887" cy="1960562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7" name="Freeform 51"/>
          <p:cNvSpPr>
            <a:spLocks/>
          </p:cNvSpPr>
          <p:nvPr/>
        </p:nvSpPr>
        <p:spPr bwMode="auto">
          <a:xfrm rot="16200000" flipH="1">
            <a:off x="4336630" y="4704930"/>
            <a:ext cx="377078" cy="41751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8" name="Text Box 52"/>
          <p:cNvSpPr txBox="1">
            <a:spLocks noChangeArrowheads="1"/>
          </p:cNvSpPr>
          <p:nvPr/>
        </p:nvSpPr>
        <p:spPr bwMode="auto">
          <a:xfrm>
            <a:off x="6040438" y="5141913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8см</a:t>
            </a:r>
          </a:p>
        </p:txBody>
      </p:sp>
      <p:sp>
        <p:nvSpPr>
          <p:cNvPr id="36879" name="Text Box 53"/>
          <p:cNvSpPr txBox="1">
            <a:spLocks noChangeArrowheads="1"/>
          </p:cNvSpPr>
          <p:nvPr/>
        </p:nvSpPr>
        <p:spPr bwMode="auto">
          <a:xfrm>
            <a:off x="3500438" y="3411538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6см</a:t>
            </a:r>
          </a:p>
        </p:txBody>
      </p:sp>
      <p:sp>
        <p:nvSpPr>
          <p:cNvPr id="36880" name="Freeform 54"/>
          <p:cNvSpPr>
            <a:spLocks/>
          </p:cNvSpPr>
          <p:nvPr/>
        </p:nvSpPr>
        <p:spPr bwMode="auto">
          <a:xfrm rot="-2975848">
            <a:off x="5876131" y="3255169"/>
            <a:ext cx="454025" cy="338138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395288" y="1268413"/>
            <a:ext cx="5256212" cy="792162"/>
            <a:chOff x="1837" y="799"/>
            <a:chExt cx="3311" cy="499"/>
          </a:xfrm>
        </p:grpSpPr>
        <p:sp>
          <p:nvSpPr>
            <p:cNvPr id="36889" name="Rectangle 5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6890" name="Object 57"/>
            <p:cNvGraphicFramePr>
              <a:graphicFrameLocks noChangeAspect="1"/>
            </p:cNvGraphicFramePr>
            <p:nvPr/>
          </p:nvGraphicFramePr>
          <p:xfrm>
            <a:off x="3095" y="889"/>
            <a:ext cx="529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40" name="Формула" r:id="rId6" imgW="266353" imgH="164885" progId="Equation.3">
                    <p:embed/>
                  </p:oleObj>
                </mc:Choice>
                <mc:Fallback>
                  <p:oleObj name="Формула" r:id="rId6" imgW="266353" imgH="164885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5" y="889"/>
                          <a:ext cx="529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887" name="Rectangle 59"/>
          <p:cNvSpPr>
            <a:spLocks noChangeArrowheads="1"/>
          </p:cNvSpPr>
          <p:nvPr/>
        </p:nvSpPr>
        <p:spPr bwMode="auto">
          <a:xfrm>
            <a:off x="1763713" y="620713"/>
            <a:ext cx="52562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2589" name="Freeform 61"/>
          <p:cNvSpPr>
            <a:spLocks/>
          </p:cNvSpPr>
          <p:nvPr/>
        </p:nvSpPr>
        <p:spPr bwMode="auto">
          <a:xfrm>
            <a:off x="4349750" y="3141663"/>
            <a:ext cx="1733550" cy="1960562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258888" y="602138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5340350" y="4060825"/>
            <a:ext cx="11287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4,8 см</a:t>
            </a:r>
          </a:p>
        </p:txBody>
      </p:sp>
      <p:sp>
        <p:nvSpPr>
          <p:cNvPr id="28" name="Text Box 58"/>
          <p:cNvSpPr txBox="1">
            <a:spLocks noChangeArrowheads="1"/>
          </p:cNvSpPr>
          <p:nvPr/>
        </p:nvSpPr>
        <p:spPr bwMode="auto">
          <a:xfrm>
            <a:off x="3457575" y="5995988"/>
            <a:ext cx="13954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</a:rPr>
              <a:t>4,8 см</a:t>
            </a:r>
          </a:p>
        </p:txBody>
      </p:sp>
      <p:sp>
        <p:nvSpPr>
          <p:cNvPr id="29" name="Freeform 61"/>
          <p:cNvSpPr>
            <a:spLocks/>
          </p:cNvSpPr>
          <p:nvPr/>
        </p:nvSpPr>
        <p:spPr bwMode="auto">
          <a:xfrm rot="5085601">
            <a:off x="4670406" y="1417044"/>
            <a:ext cx="3684625" cy="4073126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62824" y="2780928"/>
            <a:ext cx="12792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10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 animBg="1"/>
      <p:bldP spid="22589" grpId="0" animBg="1"/>
      <p:bldP spid="26" grpId="0" animBg="1"/>
      <p:bldP spid="27" grpId="0"/>
      <p:bldP spid="28" grpId="0"/>
      <p:bldP spid="29" grpId="0" animBg="1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25.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7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37916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7917" name="Object 8"/>
            <p:cNvGraphicFramePr>
              <a:graphicFrameLocks noChangeAspect="1"/>
            </p:cNvGraphicFramePr>
            <p:nvPr/>
          </p:nvGraphicFramePr>
          <p:xfrm>
            <a:off x="2214" y="890"/>
            <a:ext cx="2603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6" name="Формула" r:id="rId4" imgW="1307532" imgH="203112" progId="Equation.3">
                    <p:embed/>
                  </p:oleObj>
                </mc:Choice>
                <mc:Fallback>
                  <p:oleObj name="Формула" r:id="rId4" imgW="1307532" imgH="203112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4" y="890"/>
                          <a:ext cx="2603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196975"/>
            <a:ext cx="5256213" cy="817563"/>
            <a:chOff x="1837" y="799"/>
            <a:chExt cx="3311" cy="515"/>
          </a:xfrm>
        </p:grpSpPr>
        <p:sp>
          <p:nvSpPr>
            <p:cNvPr id="37914" name="Rectangle 1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7915" name="Object 11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7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896" name="Text Box 12"/>
          <p:cNvSpPr txBox="1">
            <a:spLocks noChangeArrowheads="1"/>
          </p:cNvSpPr>
          <p:nvPr/>
        </p:nvSpPr>
        <p:spPr bwMode="auto">
          <a:xfrm>
            <a:off x="1835150" y="54451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7897" name="Text Box 13"/>
          <p:cNvSpPr txBox="1">
            <a:spLocks noChangeArrowheads="1"/>
          </p:cNvSpPr>
          <p:nvPr/>
        </p:nvSpPr>
        <p:spPr bwMode="auto">
          <a:xfrm>
            <a:off x="6227763" y="21336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7898" name="Text Box 14"/>
          <p:cNvSpPr txBox="1">
            <a:spLocks noChangeArrowheads="1"/>
          </p:cNvSpPr>
          <p:nvPr/>
        </p:nvSpPr>
        <p:spPr bwMode="auto">
          <a:xfrm>
            <a:off x="8172450" y="53736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7899" name="Text Box 16"/>
          <p:cNvSpPr txBox="1">
            <a:spLocks noChangeArrowheads="1"/>
          </p:cNvSpPr>
          <p:nvPr/>
        </p:nvSpPr>
        <p:spPr bwMode="auto">
          <a:xfrm>
            <a:off x="6300788" y="55895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7900" name="Freeform 17"/>
          <p:cNvSpPr>
            <a:spLocks/>
          </p:cNvSpPr>
          <p:nvPr/>
        </p:nvSpPr>
        <p:spPr bwMode="auto">
          <a:xfrm>
            <a:off x="2268538" y="2608263"/>
            <a:ext cx="5930900" cy="3000375"/>
          </a:xfrm>
          <a:custGeom>
            <a:avLst/>
            <a:gdLst>
              <a:gd name="T0" fmla="*/ 2147483647 w 3736"/>
              <a:gd name="T1" fmla="*/ 2147483647 h 1890"/>
              <a:gd name="T2" fmla="*/ 0 w 3736"/>
              <a:gd name="T3" fmla="*/ 2147483647 h 1890"/>
              <a:gd name="T4" fmla="*/ 2147483647 w 3736"/>
              <a:gd name="T5" fmla="*/ 0 h 1890"/>
              <a:gd name="T6" fmla="*/ 2147483647 w 3736"/>
              <a:gd name="T7" fmla="*/ 2147483647 h 1890"/>
              <a:gd name="T8" fmla="*/ 0 60000 65536"/>
              <a:gd name="T9" fmla="*/ 0 60000 65536"/>
              <a:gd name="T10" fmla="*/ 0 60000 65536"/>
              <a:gd name="T11" fmla="*/ 0 60000 65536"/>
              <a:gd name="T12" fmla="*/ 0 w 3736"/>
              <a:gd name="T13" fmla="*/ 0 h 1890"/>
              <a:gd name="T14" fmla="*/ 3736 w 3736"/>
              <a:gd name="T15" fmla="*/ 1890 h 18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36" h="1890">
                <a:moveTo>
                  <a:pt x="3736" y="1864"/>
                </a:moveTo>
                <a:lnTo>
                  <a:pt x="0" y="1890"/>
                </a:lnTo>
                <a:lnTo>
                  <a:pt x="2637" y="0"/>
                </a:lnTo>
                <a:lnTo>
                  <a:pt x="3736" y="1864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2268538" y="2608263"/>
            <a:ext cx="5930900" cy="3000375"/>
          </a:xfrm>
          <a:custGeom>
            <a:avLst/>
            <a:gdLst>
              <a:gd name="T0" fmla="*/ 2147483647 w 3736"/>
              <a:gd name="T1" fmla="*/ 2147483647 h 1890"/>
              <a:gd name="T2" fmla="*/ 0 w 3736"/>
              <a:gd name="T3" fmla="*/ 2147483647 h 1890"/>
              <a:gd name="T4" fmla="*/ 2147483647 w 3736"/>
              <a:gd name="T5" fmla="*/ 0 h 1890"/>
              <a:gd name="T6" fmla="*/ 2147483647 w 3736"/>
              <a:gd name="T7" fmla="*/ 2147483647 h 1890"/>
              <a:gd name="T8" fmla="*/ 0 60000 65536"/>
              <a:gd name="T9" fmla="*/ 0 60000 65536"/>
              <a:gd name="T10" fmla="*/ 0 60000 65536"/>
              <a:gd name="T11" fmla="*/ 0 60000 65536"/>
              <a:gd name="T12" fmla="*/ 0 w 3736"/>
              <a:gd name="T13" fmla="*/ 0 h 1890"/>
              <a:gd name="T14" fmla="*/ 3736 w 3736"/>
              <a:gd name="T15" fmla="*/ 1890 h 18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36" h="1890">
                <a:moveTo>
                  <a:pt x="3736" y="1864"/>
                </a:moveTo>
                <a:lnTo>
                  <a:pt x="0" y="1890"/>
                </a:lnTo>
                <a:lnTo>
                  <a:pt x="2637" y="0"/>
                </a:lnTo>
                <a:lnTo>
                  <a:pt x="3736" y="1864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4445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2" name="Freeform 19"/>
          <p:cNvSpPr>
            <a:spLocks/>
          </p:cNvSpPr>
          <p:nvPr/>
        </p:nvSpPr>
        <p:spPr bwMode="auto">
          <a:xfrm>
            <a:off x="6443663" y="2636838"/>
            <a:ext cx="14287" cy="2944812"/>
          </a:xfrm>
          <a:custGeom>
            <a:avLst/>
            <a:gdLst>
              <a:gd name="T0" fmla="*/ 0 w 9"/>
              <a:gd name="T1" fmla="*/ 0 h 1855"/>
              <a:gd name="T2" fmla="*/ 2147483647 w 9"/>
              <a:gd name="T3" fmla="*/ 2147483647 h 1855"/>
              <a:gd name="T4" fmla="*/ 0 60000 65536"/>
              <a:gd name="T5" fmla="*/ 0 60000 65536"/>
              <a:gd name="T6" fmla="*/ 0 w 9"/>
              <a:gd name="T7" fmla="*/ 0 h 1855"/>
              <a:gd name="T8" fmla="*/ 9 w 9"/>
              <a:gd name="T9" fmla="*/ 1855 h 1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855">
                <a:moveTo>
                  <a:pt x="0" y="0"/>
                </a:moveTo>
                <a:lnTo>
                  <a:pt x="9" y="1855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3" name="Freeform 20"/>
          <p:cNvSpPr>
            <a:spLocks/>
          </p:cNvSpPr>
          <p:nvPr/>
        </p:nvSpPr>
        <p:spPr bwMode="auto">
          <a:xfrm rot="10800000" flipH="1">
            <a:off x="6114256" y="5164138"/>
            <a:ext cx="336550" cy="41751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0" name="Freeform 21"/>
          <p:cNvSpPr>
            <a:spLocks/>
          </p:cNvSpPr>
          <p:nvPr/>
        </p:nvSpPr>
        <p:spPr bwMode="auto">
          <a:xfrm rot="944908">
            <a:off x="2801191" y="5273512"/>
            <a:ext cx="362838" cy="263851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1" name="Text Box 22"/>
          <p:cNvSpPr txBox="1">
            <a:spLocks noChangeArrowheads="1"/>
          </p:cNvSpPr>
          <p:nvPr/>
        </p:nvSpPr>
        <p:spPr bwMode="auto">
          <a:xfrm>
            <a:off x="3121413" y="5057775"/>
            <a:ext cx="66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30</a:t>
            </a:r>
            <a:r>
              <a:rPr lang="en-US" altLang="ru-RU" sz="2800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906" name="Text Box 23"/>
          <p:cNvSpPr txBox="1">
            <a:spLocks noChangeArrowheads="1"/>
          </p:cNvSpPr>
          <p:nvPr/>
        </p:nvSpPr>
        <p:spPr bwMode="auto">
          <a:xfrm>
            <a:off x="4427538" y="55895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37907" name="Text Box 24"/>
          <p:cNvSpPr txBox="1">
            <a:spLocks noChangeArrowheads="1"/>
          </p:cNvSpPr>
          <p:nvPr/>
        </p:nvSpPr>
        <p:spPr bwMode="auto">
          <a:xfrm>
            <a:off x="7092950" y="55895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3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62075" y="60785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37909" name="Text Box 22"/>
          <p:cNvSpPr txBox="1">
            <a:spLocks noChangeArrowheads="1"/>
          </p:cNvSpPr>
          <p:nvPr/>
        </p:nvSpPr>
        <p:spPr bwMode="auto">
          <a:xfrm>
            <a:off x="5794375" y="2924944"/>
            <a:ext cx="66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itchFamily="18" charset="0"/>
              </a:rPr>
              <a:t>60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6629400" y="41084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535363" y="6108700"/>
            <a:ext cx="993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</a:rPr>
              <a:t>22,5</a:t>
            </a:r>
          </a:p>
        </p:txBody>
      </p:sp>
      <p:sp>
        <p:nvSpPr>
          <p:cNvPr id="37913" name="Text Box 23"/>
          <p:cNvSpPr txBox="1">
            <a:spLocks noChangeArrowheads="1"/>
          </p:cNvSpPr>
          <p:nvPr/>
        </p:nvSpPr>
        <p:spPr bwMode="auto">
          <a:xfrm>
            <a:off x="3859213" y="3590925"/>
            <a:ext cx="542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9" grpId="0" animBg="1"/>
      <p:bldP spid="49170" grpId="0" animBg="1"/>
      <p:bldP spid="42000" grpId="0" animBg="1"/>
      <p:bldP spid="42001" grpId="0"/>
      <p:bldP spid="24" grpId="0" animBg="1"/>
      <p:bldP spid="28" grpId="0"/>
      <p:bldP spid="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26.</a:t>
            </a:r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8916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013" name="Rectangle 27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8942" name="Object 30"/>
            <p:cNvGraphicFramePr>
              <a:graphicFrameLocks noChangeAspect="1"/>
            </p:cNvGraphicFramePr>
            <p:nvPr/>
          </p:nvGraphicFramePr>
          <p:xfrm>
            <a:off x="2214" y="890"/>
            <a:ext cx="2603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00" name="Формула" r:id="rId4" imgW="1307532" imgH="203112" progId="Equation.3">
                    <p:embed/>
                  </p:oleObj>
                </mc:Choice>
                <mc:Fallback>
                  <p:oleObj name="Формула" r:id="rId4" imgW="1307532" imgH="203112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4" y="890"/>
                          <a:ext cx="2603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827088" y="1196975"/>
            <a:ext cx="5256212" cy="792163"/>
            <a:chOff x="1837" y="799"/>
            <a:chExt cx="3311" cy="499"/>
          </a:xfrm>
        </p:grpSpPr>
        <p:sp>
          <p:nvSpPr>
            <p:cNvPr id="38939" name="Rectangle 5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8940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2581099"/>
                </p:ext>
              </p:extLst>
            </p:nvPr>
          </p:nvGraphicFramePr>
          <p:xfrm>
            <a:off x="2917" y="898"/>
            <a:ext cx="656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01" name="Формула" r:id="rId6" imgW="330120" imgH="203040" progId="Equation.3">
                    <p:embed/>
                  </p:oleObj>
                </mc:Choice>
                <mc:Fallback>
                  <p:oleObj name="Формула" r:id="rId6" imgW="330120" imgH="20304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7" y="898"/>
                          <a:ext cx="656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20" name="Text Box 55"/>
          <p:cNvSpPr txBox="1">
            <a:spLocks noChangeArrowheads="1"/>
          </p:cNvSpPr>
          <p:nvPr/>
        </p:nvSpPr>
        <p:spPr bwMode="auto">
          <a:xfrm>
            <a:off x="2549525" y="44989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8921" name="Text Box 56"/>
          <p:cNvSpPr txBox="1">
            <a:spLocks noChangeArrowheads="1"/>
          </p:cNvSpPr>
          <p:nvPr/>
        </p:nvSpPr>
        <p:spPr bwMode="auto">
          <a:xfrm>
            <a:off x="5270500" y="14811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8922" name="Text Box 57"/>
          <p:cNvSpPr txBox="1">
            <a:spLocks noChangeArrowheads="1"/>
          </p:cNvSpPr>
          <p:nvPr/>
        </p:nvSpPr>
        <p:spPr bwMode="auto">
          <a:xfrm>
            <a:off x="8593138" y="49450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8923" name="Text Box 59"/>
          <p:cNvSpPr txBox="1">
            <a:spLocks noChangeArrowheads="1"/>
          </p:cNvSpPr>
          <p:nvPr/>
        </p:nvSpPr>
        <p:spPr bwMode="auto">
          <a:xfrm>
            <a:off x="5173663" y="499745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8924" name="Freeform 60"/>
          <p:cNvSpPr>
            <a:spLocks/>
          </p:cNvSpPr>
          <p:nvPr/>
        </p:nvSpPr>
        <p:spPr bwMode="auto">
          <a:xfrm>
            <a:off x="2946981" y="1989138"/>
            <a:ext cx="5970007" cy="2973387"/>
          </a:xfrm>
          <a:custGeom>
            <a:avLst/>
            <a:gdLst>
              <a:gd name="T0" fmla="*/ 2147483647 w 3736"/>
              <a:gd name="T1" fmla="*/ 2147483647 h 1873"/>
              <a:gd name="T2" fmla="*/ 0 w 3736"/>
              <a:gd name="T3" fmla="*/ 2147483647 h 1873"/>
              <a:gd name="T4" fmla="*/ 2147483647 w 3736"/>
              <a:gd name="T5" fmla="*/ 0 h 1873"/>
              <a:gd name="T6" fmla="*/ 2147483647 w 3736"/>
              <a:gd name="T7" fmla="*/ 2147483647 h 1873"/>
              <a:gd name="T8" fmla="*/ 0 60000 65536"/>
              <a:gd name="T9" fmla="*/ 0 60000 65536"/>
              <a:gd name="T10" fmla="*/ 0 60000 65536"/>
              <a:gd name="T11" fmla="*/ 0 60000 65536"/>
              <a:gd name="T12" fmla="*/ 0 w 3736"/>
              <a:gd name="T13" fmla="*/ 0 h 1873"/>
              <a:gd name="T14" fmla="*/ 3736 w 3736"/>
              <a:gd name="T15" fmla="*/ 1873 h 18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36" h="1873">
                <a:moveTo>
                  <a:pt x="3736" y="1847"/>
                </a:moveTo>
                <a:lnTo>
                  <a:pt x="0" y="1873"/>
                </a:lnTo>
                <a:lnTo>
                  <a:pt x="1434" y="0"/>
                </a:lnTo>
                <a:lnTo>
                  <a:pt x="3736" y="1847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37" name="Freeform 61"/>
          <p:cNvSpPr>
            <a:spLocks/>
          </p:cNvSpPr>
          <p:nvPr/>
        </p:nvSpPr>
        <p:spPr bwMode="auto">
          <a:xfrm>
            <a:off x="2946981" y="1979613"/>
            <a:ext cx="5930900" cy="2946400"/>
          </a:xfrm>
          <a:custGeom>
            <a:avLst/>
            <a:gdLst>
              <a:gd name="T0" fmla="*/ 2147483647 w 3736"/>
              <a:gd name="T1" fmla="*/ 2147483647 h 1856"/>
              <a:gd name="T2" fmla="*/ 0 w 3736"/>
              <a:gd name="T3" fmla="*/ 2147483647 h 1856"/>
              <a:gd name="T4" fmla="*/ 2147483647 w 3736"/>
              <a:gd name="T5" fmla="*/ 0 h 1856"/>
              <a:gd name="T6" fmla="*/ 2147483647 w 3736"/>
              <a:gd name="T7" fmla="*/ 2147483647 h 1856"/>
              <a:gd name="T8" fmla="*/ 0 60000 65536"/>
              <a:gd name="T9" fmla="*/ 0 60000 65536"/>
              <a:gd name="T10" fmla="*/ 0 60000 65536"/>
              <a:gd name="T11" fmla="*/ 0 60000 65536"/>
              <a:gd name="T12" fmla="*/ 0 w 3736"/>
              <a:gd name="T13" fmla="*/ 0 h 1856"/>
              <a:gd name="T14" fmla="*/ 3736 w 3736"/>
              <a:gd name="T15" fmla="*/ 1856 h 18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36" h="1856">
                <a:moveTo>
                  <a:pt x="3736" y="1830"/>
                </a:moveTo>
                <a:lnTo>
                  <a:pt x="0" y="1856"/>
                </a:lnTo>
                <a:lnTo>
                  <a:pt x="1434" y="0"/>
                </a:lnTo>
                <a:lnTo>
                  <a:pt x="3736" y="1830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50000">
                <a:srgbClr val="FFFFFF"/>
              </a:gs>
              <a:gs pos="100000">
                <a:srgbClr val="FF0000"/>
              </a:gs>
            </a:gsLst>
            <a:lin ang="2700000" scaled="1"/>
          </a:gradFill>
          <a:ln w="4445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6" name="Freeform 62"/>
          <p:cNvSpPr>
            <a:spLocks/>
          </p:cNvSpPr>
          <p:nvPr/>
        </p:nvSpPr>
        <p:spPr bwMode="auto">
          <a:xfrm>
            <a:off x="5223192" y="2000251"/>
            <a:ext cx="45719" cy="2925762"/>
          </a:xfrm>
          <a:custGeom>
            <a:avLst/>
            <a:gdLst>
              <a:gd name="T0" fmla="*/ 0 w 9"/>
              <a:gd name="T1" fmla="*/ 0 h 1855"/>
              <a:gd name="T2" fmla="*/ 2147483647 w 9"/>
              <a:gd name="T3" fmla="*/ 2147483647 h 1855"/>
              <a:gd name="T4" fmla="*/ 0 60000 65536"/>
              <a:gd name="T5" fmla="*/ 0 60000 65536"/>
              <a:gd name="T6" fmla="*/ 0 w 9"/>
              <a:gd name="T7" fmla="*/ 0 h 1855"/>
              <a:gd name="T8" fmla="*/ 9 w 9"/>
              <a:gd name="T9" fmla="*/ 1855 h 1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855">
                <a:moveTo>
                  <a:pt x="0" y="0"/>
                </a:moveTo>
                <a:lnTo>
                  <a:pt x="9" y="1855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7" name="Freeform 63"/>
          <p:cNvSpPr>
            <a:spLocks/>
          </p:cNvSpPr>
          <p:nvPr/>
        </p:nvSpPr>
        <p:spPr bwMode="auto">
          <a:xfrm rot="16200000" flipH="1">
            <a:off x="5310188" y="4548188"/>
            <a:ext cx="336550" cy="41910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5" name="Freeform 64"/>
          <p:cNvSpPr>
            <a:spLocks/>
          </p:cNvSpPr>
          <p:nvPr/>
        </p:nvSpPr>
        <p:spPr bwMode="auto">
          <a:xfrm rot="9884073">
            <a:off x="4881563" y="2400300"/>
            <a:ext cx="358775" cy="266700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9" name="Text Box 65"/>
          <p:cNvSpPr txBox="1">
            <a:spLocks noChangeArrowheads="1"/>
          </p:cNvSpPr>
          <p:nvPr/>
        </p:nvSpPr>
        <p:spPr bwMode="auto">
          <a:xfrm>
            <a:off x="3282156" y="4384675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itchFamily="18" charset="0"/>
              </a:rPr>
              <a:t>45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38930" name="Text Box 66"/>
          <p:cNvSpPr txBox="1">
            <a:spLocks noChangeArrowheads="1"/>
          </p:cNvSpPr>
          <p:nvPr/>
        </p:nvSpPr>
        <p:spPr bwMode="auto">
          <a:xfrm>
            <a:off x="4159250" y="49037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38931" name="Text Box 67"/>
          <p:cNvSpPr txBox="1">
            <a:spLocks noChangeArrowheads="1"/>
          </p:cNvSpPr>
          <p:nvPr/>
        </p:nvSpPr>
        <p:spPr bwMode="auto">
          <a:xfrm>
            <a:off x="6805613" y="49037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343025" y="603091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265613" y="6124575"/>
            <a:ext cx="684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latin typeface="Times New Roman" pitchFamily="18" charset="0"/>
              </a:rPr>
              <a:t>42</a:t>
            </a:r>
            <a:r>
              <a:rPr lang="ru-RU" alt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29" name="Text Box 65"/>
          <p:cNvSpPr txBox="1">
            <a:spLocks noChangeArrowheads="1"/>
          </p:cNvSpPr>
          <p:nvPr/>
        </p:nvSpPr>
        <p:spPr bwMode="auto">
          <a:xfrm>
            <a:off x="4570413" y="2708275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45</a:t>
            </a:r>
            <a:r>
              <a:rPr lang="en-US" altLang="ru-RU" sz="2800" b="1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Text Box 66"/>
          <p:cNvSpPr txBox="1">
            <a:spLocks noChangeArrowheads="1"/>
          </p:cNvSpPr>
          <p:nvPr/>
        </p:nvSpPr>
        <p:spPr bwMode="auto">
          <a:xfrm>
            <a:off x="5368925" y="33575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3392488" y="6115050"/>
            <a:ext cx="439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latin typeface="Times New Roman" pitchFamily="18" charset="0"/>
              </a:rPr>
              <a:t>6</a:t>
            </a:r>
            <a:endParaRPr lang="ru-RU" altLang="ru-RU" b="1">
              <a:latin typeface="Times New Roman" pitchFamily="18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840163" y="6145213"/>
            <a:ext cx="481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и </a:t>
            </a:r>
          </a:p>
        </p:txBody>
      </p:sp>
      <p:sp>
        <p:nvSpPr>
          <p:cNvPr id="31" name="Freeform 62"/>
          <p:cNvSpPr>
            <a:spLocks/>
          </p:cNvSpPr>
          <p:nvPr/>
        </p:nvSpPr>
        <p:spPr bwMode="auto">
          <a:xfrm>
            <a:off x="5218112" y="1978761"/>
            <a:ext cx="52387" cy="2925027"/>
          </a:xfrm>
          <a:custGeom>
            <a:avLst/>
            <a:gdLst>
              <a:gd name="T0" fmla="*/ 0 w 9"/>
              <a:gd name="T1" fmla="*/ 0 h 1855"/>
              <a:gd name="T2" fmla="*/ 2147483647 w 9"/>
              <a:gd name="T3" fmla="*/ 2147483647 h 1855"/>
              <a:gd name="T4" fmla="*/ 0 60000 65536"/>
              <a:gd name="T5" fmla="*/ 0 60000 65536"/>
              <a:gd name="T6" fmla="*/ 0 w 9"/>
              <a:gd name="T7" fmla="*/ 0 h 1855"/>
              <a:gd name="T8" fmla="*/ 9 w 9"/>
              <a:gd name="T9" fmla="*/ 1855 h 1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855">
                <a:moveTo>
                  <a:pt x="0" y="0"/>
                </a:moveTo>
                <a:lnTo>
                  <a:pt x="9" y="1855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552072"/>
              </p:ext>
            </p:extLst>
          </p:nvPr>
        </p:nvGraphicFramePr>
        <p:xfrm>
          <a:off x="3624263" y="1301750"/>
          <a:ext cx="12827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2" name="Формула" r:id="rId8" imgW="406080" imgH="228600" progId="Equation.3">
                  <p:embed/>
                </p:oleObj>
              </mc:Choice>
              <mc:Fallback>
                <p:oleObj name="Формула" r:id="rId8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301750"/>
                        <a:ext cx="12827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3" grpId="0" animBg="1"/>
      <p:bldP spid="24637" grpId="0" animBg="1"/>
      <p:bldP spid="43025" grpId="0" animBg="1"/>
      <p:bldP spid="25" grpId="0" animBg="1"/>
      <p:bldP spid="26" grpId="0"/>
      <p:bldP spid="29" grpId="0"/>
      <p:bldP spid="32" grpId="0"/>
      <p:bldP spid="33" grpId="0"/>
      <p:bldP spid="30" grpId="0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27.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9940" name="AutoShape 2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037" name="Rectangle 2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348038" y="188913"/>
            <a:ext cx="4422437" cy="792162"/>
            <a:chOff x="1837" y="799"/>
            <a:chExt cx="4959" cy="499"/>
          </a:xfrm>
        </p:grpSpPr>
        <p:sp>
          <p:nvSpPr>
            <p:cNvPr id="39963" name="Rectangle 2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9964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962763"/>
                </p:ext>
              </p:extLst>
            </p:nvPr>
          </p:nvGraphicFramePr>
          <p:xfrm>
            <a:off x="2043" y="874"/>
            <a:ext cx="4753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09" name="Формула" r:id="rId4" imgW="1130040" imgH="215640" progId="Equation.3">
                    <p:embed/>
                  </p:oleObj>
                </mc:Choice>
                <mc:Fallback>
                  <p:oleObj name="Формула" r:id="rId4" imgW="1130040" imgH="2156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3" y="874"/>
                          <a:ext cx="4753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943" name="AutoShape 47"/>
          <p:cNvSpPr>
            <a:spLocks noChangeArrowheads="1"/>
          </p:cNvSpPr>
          <p:nvPr/>
        </p:nvSpPr>
        <p:spPr bwMode="auto">
          <a:xfrm>
            <a:off x="3851275" y="1520825"/>
            <a:ext cx="3960813" cy="3678238"/>
          </a:xfrm>
          <a:prstGeom prst="triangle">
            <a:avLst>
              <a:gd name="adj" fmla="val 50000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648" name="AutoShape 48"/>
          <p:cNvSpPr>
            <a:spLocks noChangeArrowheads="1"/>
          </p:cNvSpPr>
          <p:nvPr/>
        </p:nvSpPr>
        <p:spPr bwMode="auto">
          <a:xfrm>
            <a:off x="3851275" y="1557338"/>
            <a:ext cx="3960813" cy="36417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00FF00"/>
              </a:gs>
              <a:gs pos="100000">
                <a:srgbClr val="FFFFFF"/>
              </a:gs>
            </a:gsLst>
            <a:lin ang="0" scaled="1"/>
          </a:gradFill>
          <a:ln w="444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39961" name="Rectangle 5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9962" name="Object 51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10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946" name="Text Box 52"/>
          <p:cNvSpPr txBox="1">
            <a:spLocks noChangeArrowheads="1"/>
          </p:cNvSpPr>
          <p:nvPr/>
        </p:nvSpPr>
        <p:spPr bwMode="auto">
          <a:xfrm>
            <a:off x="3398838" y="461645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9947" name="Text Box 53"/>
          <p:cNvSpPr txBox="1">
            <a:spLocks noChangeArrowheads="1"/>
          </p:cNvSpPr>
          <p:nvPr/>
        </p:nvSpPr>
        <p:spPr bwMode="auto">
          <a:xfrm>
            <a:off x="7977188" y="467995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9948" name="Text Box 54"/>
          <p:cNvSpPr txBox="1">
            <a:spLocks noChangeArrowheads="1"/>
          </p:cNvSpPr>
          <p:nvPr/>
        </p:nvSpPr>
        <p:spPr bwMode="auto">
          <a:xfrm>
            <a:off x="5651500" y="105251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39949" name="Freeform 55"/>
          <p:cNvSpPr>
            <a:spLocks/>
          </p:cNvSpPr>
          <p:nvPr/>
        </p:nvSpPr>
        <p:spPr bwMode="auto">
          <a:xfrm rot="6223601">
            <a:off x="4064283" y="3039149"/>
            <a:ext cx="2546950" cy="2397074"/>
          </a:xfrm>
          <a:custGeom>
            <a:avLst/>
            <a:gdLst>
              <a:gd name="T0" fmla="*/ 0 w 2050"/>
              <a:gd name="T1" fmla="*/ 0 h 983"/>
              <a:gd name="T2" fmla="*/ 2147483647 w 2050"/>
              <a:gd name="T3" fmla="*/ 2147483647 h 983"/>
              <a:gd name="T4" fmla="*/ 0 60000 65536"/>
              <a:gd name="T5" fmla="*/ 0 60000 65536"/>
              <a:gd name="T6" fmla="*/ 0 w 2050"/>
              <a:gd name="T7" fmla="*/ 0 h 983"/>
              <a:gd name="T8" fmla="*/ 2050 w 2050"/>
              <a:gd name="T9" fmla="*/ 983 h 9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50" h="983">
                <a:moveTo>
                  <a:pt x="0" y="0"/>
                </a:moveTo>
                <a:lnTo>
                  <a:pt x="2050" y="983"/>
                </a:ln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0" name="Text Box 56"/>
          <p:cNvSpPr txBox="1">
            <a:spLocks noChangeArrowheads="1"/>
          </p:cNvSpPr>
          <p:nvPr/>
        </p:nvSpPr>
        <p:spPr bwMode="auto">
          <a:xfrm>
            <a:off x="6804248" y="2840831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D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39951" name="Freeform 57"/>
          <p:cNvSpPr>
            <a:spLocks/>
          </p:cNvSpPr>
          <p:nvPr/>
        </p:nvSpPr>
        <p:spPr bwMode="auto">
          <a:xfrm rot="3408554">
            <a:off x="6403323" y="3062788"/>
            <a:ext cx="307396" cy="389765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2" name="Text Box 58"/>
          <p:cNvSpPr txBox="1">
            <a:spLocks noChangeArrowheads="1"/>
          </p:cNvSpPr>
          <p:nvPr/>
        </p:nvSpPr>
        <p:spPr bwMode="auto">
          <a:xfrm>
            <a:off x="4094163" y="4679949"/>
            <a:ext cx="66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75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39954" name="Text Box 60"/>
          <p:cNvSpPr txBox="1">
            <a:spLocks noChangeArrowheads="1"/>
          </p:cNvSpPr>
          <p:nvPr/>
        </p:nvSpPr>
        <p:spPr bwMode="auto">
          <a:xfrm>
            <a:off x="5508625" y="1989138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30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343025" y="603091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5822064" y="3967070"/>
            <a:ext cx="363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8" name="Text Box 63"/>
          <p:cNvSpPr txBox="1">
            <a:spLocks noChangeArrowheads="1"/>
          </p:cNvSpPr>
          <p:nvPr/>
        </p:nvSpPr>
        <p:spPr bwMode="auto">
          <a:xfrm>
            <a:off x="3651250" y="6094413"/>
            <a:ext cx="5953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latin typeface="Times New Roman" pitchFamily="18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7" grpId="0" animBg="1"/>
      <p:bldP spid="25648" grpId="0" animBg="1"/>
      <p:bldP spid="39949" grpId="0" animBg="1"/>
      <p:bldP spid="39950" grpId="0"/>
      <p:bldP spid="39951" grpId="0" animBg="1"/>
      <p:bldP spid="26" grpId="0" animBg="1"/>
      <p:bldP spid="27" grpId="0"/>
      <p:bldP spid="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28.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0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31913" y="188913"/>
            <a:ext cx="5256212" cy="792162"/>
            <a:chOff x="1837" y="799"/>
            <a:chExt cx="3311" cy="499"/>
          </a:xfrm>
        </p:grpSpPr>
        <p:sp>
          <p:nvSpPr>
            <p:cNvPr id="40990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0991" name="Object 8"/>
            <p:cNvGraphicFramePr>
              <a:graphicFrameLocks noChangeAspect="1"/>
            </p:cNvGraphicFramePr>
            <p:nvPr/>
          </p:nvGraphicFramePr>
          <p:xfrm>
            <a:off x="3086" y="915"/>
            <a:ext cx="859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4" name="Формула" r:id="rId4" imgW="431425" imgH="177646" progId="Equation.3">
                    <p:embed/>
                  </p:oleObj>
                </mc:Choice>
                <mc:Fallback>
                  <p:oleObj name="Формула" r:id="rId4" imgW="431425" imgH="177646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6" y="915"/>
                          <a:ext cx="859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67" name="AutoShape 9"/>
          <p:cNvSpPr>
            <a:spLocks noChangeArrowheads="1"/>
          </p:cNvSpPr>
          <p:nvPr/>
        </p:nvSpPr>
        <p:spPr bwMode="auto">
          <a:xfrm>
            <a:off x="3851275" y="1557338"/>
            <a:ext cx="3960813" cy="3600450"/>
          </a:xfrm>
          <a:prstGeom prst="triangle">
            <a:avLst>
              <a:gd name="adj" fmla="val 50000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3822700" y="1566863"/>
            <a:ext cx="3960813" cy="36179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0" scaled="1"/>
          </a:gradFill>
          <a:ln w="444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40988" name="Rectangle 1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0989" name="Object 13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5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70" name="Text Box 14"/>
          <p:cNvSpPr txBox="1">
            <a:spLocks noChangeArrowheads="1"/>
          </p:cNvSpPr>
          <p:nvPr/>
        </p:nvSpPr>
        <p:spPr bwMode="auto">
          <a:xfrm>
            <a:off x="3419475" y="46243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0971" name="Text Box 15"/>
          <p:cNvSpPr txBox="1">
            <a:spLocks noChangeArrowheads="1"/>
          </p:cNvSpPr>
          <p:nvPr/>
        </p:nvSpPr>
        <p:spPr bwMode="auto">
          <a:xfrm>
            <a:off x="7956550" y="46482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0972" name="Text Box 16"/>
          <p:cNvSpPr txBox="1">
            <a:spLocks noChangeArrowheads="1"/>
          </p:cNvSpPr>
          <p:nvPr/>
        </p:nvSpPr>
        <p:spPr bwMode="auto">
          <a:xfrm>
            <a:off x="5651500" y="105251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40973" name="Text Box 20"/>
          <p:cNvSpPr txBox="1">
            <a:spLocks noChangeArrowheads="1"/>
          </p:cNvSpPr>
          <p:nvPr/>
        </p:nvSpPr>
        <p:spPr bwMode="auto">
          <a:xfrm>
            <a:off x="4111549" y="4601079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75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40975" name="Text Box 25"/>
          <p:cNvSpPr txBox="1">
            <a:spLocks noChangeArrowheads="1"/>
          </p:cNvSpPr>
          <p:nvPr/>
        </p:nvSpPr>
        <p:spPr bwMode="auto">
          <a:xfrm>
            <a:off x="4262438" y="275748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1</a:t>
            </a:r>
            <a:r>
              <a:rPr lang="en-US" altLang="ru-RU" sz="2800" b="1">
                <a:latin typeface="Times New Roman" pitchFamily="18" charset="0"/>
              </a:rPr>
              <a:t>2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40977" name="Text Box 27"/>
          <p:cNvSpPr txBox="1">
            <a:spLocks noChangeArrowheads="1"/>
          </p:cNvSpPr>
          <p:nvPr/>
        </p:nvSpPr>
        <p:spPr bwMode="auto">
          <a:xfrm>
            <a:off x="6721011" y="4665663"/>
            <a:ext cx="66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75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343025" y="57705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 rot="9031584">
            <a:off x="5591175" y="1949450"/>
            <a:ext cx="533400" cy="403225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 rot="9031584">
            <a:off x="5511800" y="2051050"/>
            <a:ext cx="700088" cy="446088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527675" y="2497138"/>
            <a:ext cx="66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30</a:t>
            </a:r>
            <a:r>
              <a:rPr lang="en-US" altLang="ru-RU" sz="2800" b="1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Freeform 61"/>
          <p:cNvSpPr>
            <a:spLocks/>
          </p:cNvSpPr>
          <p:nvPr/>
        </p:nvSpPr>
        <p:spPr bwMode="auto">
          <a:xfrm rot="12407416">
            <a:off x="4356992" y="3045076"/>
            <a:ext cx="2013548" cy="2723521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5689600" y="3497263"/>
            <a:ext cx="365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3419475" y="5770563"/>
            <a:ext cx="754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</a:rPr>
              <a:t>36</a:t>
            </a:r>
          </a:p>
        </p:txBody>
      </p:sp>
      <p:sp>
        <p:nvSpPr>
          <p:cNvPr id="37" name="Freeform 43"/>
          <p:cNvSpPr>
            <a:spLocks/>
          </p:cNvSpPr>
          <p:nvPr/>
        </p:nvSpPr>
        <p:spPr bwMode="auto">
          <a:xfrm rot="9060078" flipH="1">
            <a:off x="6459601" y="3285488"/>
            <a:ext cx="336550" cy="41751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1" grpId="0" animBg="1"/>
      <p:bldP spid="50186" grpId="0" animBg="1"/>
      <p:bldP spid="22" grpId="0" animBg="1"/>
      <p:bldP spid="24" grpId="0" animBg="1"/>
      <p:bldP spid="26" grpId="0" animBg="1"/>
      <p:bldP spid="27" grpId="0"/>
      <p:bldP spid="32" grpId="0" animBg="1"/>
      <p:bldP spid="35" grpId="0"/>
      <p:bldP spid="36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900113" y="873125"/>
            <a:ext cx="7775575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Формула площади квадрата:</a:t>
            </a: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900113" y="3284538"/>
            <a:ext cx="7775575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Формула площади прямоугольника: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85938" y="1714500"/>
            <a:ext cx="5715000" cy="1371600"/>
            <a:chOff x="1837" y="645"/>
            <a:chExt cx="3354" cy="949"/>
          </a:xfrm>
        </p:grpSpPr>
        <p:sp>
          <p:nvSpPr>
            <p:cNvPr id="5128" name="Rectangle 5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29" name="Object 57"/>
            <p:cNvGraphicFramePr>
              <a:graphicFrameLocks noChangeAspect="1"/>
            </p:cNvGraphicFramePr>
            <p:nvPr/>
          </p:nvGraphicFramePr>
          <p:xfrm>
            <a:off x="1904" y="645"/>
            <a:ext cx="3287" cy="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Формула" r:id="rId3" imgW="1651000" imgH="482600" progId="Equation.3">
                    <p:embed/>
                  </p:oleObj>
                </mc:Choice>
                <mc:Fallback>
                  <p:oleObj name="Формула" r:id="rId3" imgW="1651000" imgH="48260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4" y="645"/>
                          <a:ext cx="3287" cy="9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476375" y="4148138"/>
            <a:ext cx="6261100" cy="1425575"/>
            <a:chOff x="1717" y="695"/>
            <a:chExt cx="3944" cy="898"/>
          </a:xfrm>
        </p:grpSpPr>
        <p:sp>
          <p:nvSpPr>
            <p:cNvPr id="5126" name="Rectangle 3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27" name="Object 37"/>
            <p:cNvGraphicFramePr>
              <a:graphicFrameLocks noChangeAspect="1"/>
            </p:cNvGraphicFramePr>
            <p:nvPr/>
          </p:nvGraphicFramePr>
          <p:xfrm>
            <a:off x="1717" y="695"/>
            <a:ext cx="3944" cy="8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name="Формула" r:id="rId5" imgW="1981200" imgH="457200" progId="Equation.3">
                    <p:embed/>
                  </p:oleObj>
                </mc:Choice>
                <mc:Fallback>
                  <p:oleObj name="Формула" r:id="rId5" imgW="1981200" imgH="45720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7" y="695"/>
                          <a:ext cx="3944" cy="8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29.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2487322" y="502041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41989" name="Text Box 8"/>
          <p:cNvSpPr txBox="1">
            <a:spLocks noChangeArrowheads="1"/>
          </p:cNvSpPr>
          <p:nvPr/>
        </p:nvSpPr>
        <p:spPr bwMode="auto">
          <a:xfrm>
            <a:off x="7410007" y="1891533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B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8760305" y="448592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C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41991" name="Text Box 19"/>
          <p:cNvSpPr txBox="1">
            <a:spLocks noChangeArrowheads="1"/>
          </p:cNvSpPr>
          <p:nvPr/>
        </p:nvSpPr>
        <p:spPr bwMode="auto">
          <a:xfrm rot="19594968">
            <a:off x="5080090" y="2914071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itchFamily="18" charset="0"/>
              </a:rPr>
              <a:t>9см</a:t>
            </a:r>
          </a:p>
        </p:txBody>
      </p:sp>
      <p:sp>
        <p:nvSpPr>
          <p:cNvPr id="419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3" name="Text Box 25"/>
          <p:cNvSpPr txBox="1">
            <a:spLocks noChangeArrowheads="1"/>
          </p:cNvSpPr>
          <p:nvPr/>
        </p:nvSpPr>
        <p:spPr bwMode="auto">
          <a:xfrm>
            <a:off x="7201329" y="5135741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D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40970" name="Rectangle 31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627313" y="169863"/>
            <a:ext cx="5716587" cy="1346199"/>
            <a:chOff x="1837" y="787"/>
            <a:chExt cx="3601" cy="848"/>
          </a:xfrm>
        </p:grpSpPr>
        <p:sp>
          <p:nvSpPr>
            <p:cNvPr id="42012" name="Rectangle 3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2013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6825952"/>
                </p:ext>
              </p:extLst>
            </p:nvPr>
          </p:nvGraphicFramePr>
          <p:xfrm>
            <a:off x="2482" y="787"/>
            <a:ext cx="2956" cy="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61" name="Формула" r:id="rId4" imgW="1485720" imgH="431640" progId="Equation.3">
                    <p:embed/>
                  </p:oleObj>
                </mc:Choice>
                <mc:Fallback>
                  <p:oleObj name="Формула" r:id="rId4" imgW="1485720" imgH="43164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" y="787"/>
                          <a:ext cx="2956" cy="8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96" name="Freeform 40"/>
          <p:cNvSpPr>
            <a:spLocks/>
          </p:cNvSpPr>
          <p:nvPr/>
        </p:nvSpPr>
        <p:spPr bwMode="auto">
          <a:xfrm>
            <a:off x="2979738" y="2393718"/>
            <a:ext cx="6056758" cy="2886251"/>
          </a:xfrm>
          <a:custGeom>
            <a:avLst/>
            <a:gdLst>
              <a:gd name="T0" fmla="*/ 2147483647 w 3736"/>
              <a:gd name="T1" fmla="*/ 2147483647 h 1872"/>
              <a:gd name="T2" fmla="*/ 0 w 3736"/>
              <a:gd name="T3" fmla="*/ 2147483647 h 1872"/>
              <a:gd name="T4" fmla="*/ 2147483647 w 3736"/>
              <a:gd name="T5" fmla="*/ 0 h 1872"/>
              <a:gd name="T6" fmla="*/ 2147483647 w 3736"/>
              <a:gd name="T7" fmla="*/ 2147483647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3736"/>
              <a:gd name="T13" fmla="*/ 0 h 1872"/>
              <a:gd name="T14" fmla="*/ 3736 w 3736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3" name="Freeform 41"/>
          <p:cNvSpPr>
            <a:spLocks/>
          </p:cNvSpPr>
          <p:nvPr/>
        </p:nvSpPr>
        <p:spPr bwMode="auto">
          <a:xfrm>
            <a:off x="2979738" y="2442429"/>
            <a:ext cx="6037169" cy="2839219"/>
          </a:xfrm>
          <a:custGeom>
            <a:avLst/>
            <a:gdLst>
              <a:gd name="T0" fmla="*/ 3736 w 3736"/>
              <a:gd name="T1" fmla="*/ 1846 h 1872"/>
              <a:gd name="T2" fmla="*/ 0 w 3736"/>
              <a:gd name="T3" fmla="*/ 1872 h 1872"/>
              <a:gd name="T4" fmla="*/ 2719 w 3736"/>
              <a:gd name="T5" fmla="*/ 0 h 1872"/>
              <a:gd name="T6" fmla="*/ 3736 w 3736"/>
              <a:gd name="T7" fmla="*/ 1846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1999" name="Freeform 43"/>
          <p:cNvSpPr>
            <a:spLocks/>
          </p:cNvSpPr>
          <p:nvPr/>
        </p:nvSpPr>
        <p:spPr bwMode="auto">
          <a:xfrm rot="16200000" flipH="1">
            <a:off x="7402593" y="4872832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0" name="Text Box 45"/>
          <p:cNvSpPr txBox="1">
            <a:spLocks noChangeArrowheads="1"/>
          </p:cNvSpPr>
          <p:nvPr/>
        </p:nvSpPr>
        <p:spPr bwMode="auto">
          <a:xfrm>
            <a:off x="3611027" y="4814541"/>
            <a:ext cx="66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itchFamily="18" charset="0"/>
              </a:rPr>
              <a:t>30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42010" name="Rectangle 47"/>
          <p:cNvSpPr>
            <a:spLocks noChangeArrowheads="1"/>
          </p:cNvSpPr>
          <p:nvPr/>
        </p:nvSpPr>
        <p:spPr bwMode="auto">
          <a:xfrm>
            <a:off x="1763713" y="620713"/>
            <a:ext cx="525621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800" b="1" i="1">
              <a:latin typeface="Times New Roman" pitchFamily="18" charset="0"/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42008" name="Rectangle 5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2009" name="Object 51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62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343025" y="604678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42004" name="Freeform 43"/>
          <p:cNvSpPr>
            <a:spLocks/>
          </p:cNvSpPr>
          <p:nvPr/>
        </p:nvSpPr>
        <p:spPr bwMode="auto">
          <a:xfrm rot="3298590" flipH="1">
            <a:off x="7072930" y="2482759"/>
            <a:ext cx="439396" cy="506014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6227293" y="3600102"/>
            <a:ext cx="103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4,5см</a:t>
            </a:r>
          </a:p>
        </p:txBody>
      </p:sp>
      <p:sp>
        <p:nvSpPr>
          <p:cNvPr id="33" name="Freeform 61"/>
          <p:cNvSpPr>
            <a:spLocks/>
          </p:cNvSpPr>
          <p:nvPr/>
        </p:nvSpPr>
        <p:spPr bwMode="auto">
          <a:xfrm rot="19117226">
            <a:off x="6403472" y="2772692"/>
            <a:ext cx="1894180" cy="2115128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3503613" y="6110288"/>
            <a:ext cx="1159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latin typeface="Times New Roman" pitchFamily="18" charset="0"/>
              </a:rPr>
              <a:t>27</a:t>
            </a:r>
            <a:r>
              <a:rPr lang="en-US" altLang="ru-RU" sz="3200" b="1" dirty="0" smtClean="0">
                <a:latin typeface="Times New Roman" pitchFamily="18" charset="0"/>
              </a:rPr>
              <a:t> </a:t>
            </a:r>
            <a:r>
              <a:rPr lang="ru-RU" altLang="ru-RU" sz="3200" b="1" dirty="0" smtClean="0">
                <a:latin typeface="Times New Roman" pitchFamily="18" charset="0"/>
              </a:rPr>
              <a:t>см</a:t>
            </a:r>
            <a:endParaRPr lang="ru-RU" altLang="ru-RU" sz="3200" b="1" dirty="0"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08117" y="5277915"/>
            <a:ext cx="1037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 smtClean="0">
                <a:latin typeface="Times New Roman" pitchFamily="18" charset="0"/>
              </a:rPr>
              <a:t>12 </a:t>
            </a:r>
            <a:r>
              <a:rPr lang="ru-RU" altLang="ru-RU" sz="2800" b="1" dirty="0" smtClean="0">
                <a:latin typeface="Times New Roman" pitchFamily="18" charset="0"/>
              </a:rPr>
              <a:t>см</a:t>
            </a:r>
            <a:endParaRPr lang="ru-RU" alt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1993" grpId="0"/>
      <p:bldP spid="40970" grpId="0" animBg="1"/>
      <p:bldP spid="41999" grpId="0" animBg="1"/>
      <p:bldP spid="26" grpId="0" animBg="1"/>
      <p:bldP spid="33" grpId="0" animBg="1"/>
      <p:bldP spid="3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30.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430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43037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3038" name="Object 8"/>
            <p:cNvGraphicFramePr>
              <a:graphicFrameLocks noChangeAspect="1"/>
            </p:cNvGraphicFramePr>
            <p:nvPr/>
          </p:nvGraphicFramePr>
          <p:xfrm>
            <a:off x="2214" y="890"/>
            <a:ext cx="2603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79" name="Формула" r:id="rId4" imgW="1307532" imgH="203112" progId="Equation.3">
                    <p:embed/>
                  </p:oleObj>
                </mc:Choice>
                <mc:Fallback>
                  <p:oleObj name="Формула" r:id="rId4" imgW="1307532" imgH="203112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4" y="890"/>
                          <a:ext cx="2603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43035" name="Rectangle 1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3036" name="Object 11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80" name="Формула" r:id="rId6" imgW="317362" imgH="228501" progId="Equation.3">
                    <p:embed/>
                  </p:oleObj>
                </mc:Choice>
                <mc:Fallback>
                  <p:oleObj name="Формула" r:id="rId6" imgW="317362" imgH="22850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16" name="Freeform 12"/>
          <p:cNvSpPr>
            <a:spLocks/>
          </p:cNvSpPr>
          <p:nvPr/>
        </p:nvSpPr>
        <p:spPr bwMode="auto">
          <a:xfrm>
            <a:off x="3038475" y="1814513"/>
            <a:ext cx="5768975" cy="2905125"/>
          </a:xfrm>
          <a:custGeom>
            <a:avLst/>
            <a:gdLst>
              <a:gd name="T0" fmla="*/ 2147483647 w 3634"/>
              <a:gd name="T1" fmla="*/ 2147483647 h 1830"/>
              <a:gd name="T2" fmla="*/ 2147483647 w 3634"/>
              <a:gd name="T3" fmla="*/ 0 h 1830"/>
              <a:gd name="T4" fmla="*/ 0 w 3634"/>
              <a:gd name="T5" fmla="*/ 2147483647 h 1830"/>
              <a:gd name="T6" fmla="*/ 2147483647 w 3634"/>
              <a:gd name="T7" fmla="*/ 2147483647 h 1830"/>
              <a:gd name="T8" fmla="*/ 0 60000 65536"/>
              <a:gd name="T9" fmla="*/ 0 60000 65536"/>
              <a:gd name="T10" fmla="*/ 0 60000 65536"/>
              <a:gd name="T11" fmla="*/ 0 60000 65536"/>
              <a:gd name="T12" fmla="*/ 0 w 3634"/>
              <a:gd name="T13" fmla="*/ 0 h 1830"/>
              <a:gd name="T14" fmla="*/ 3634 w 3634"/>
              <a:gd name="T15" fmla="*/ 1830 h 18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4" h="1830">
                <a:moveTo>
                  <a:pt x="3634" y="1821"/>
                </a:moveTo>
                <a:lnTo>
                  <a:pt x="1372" y="0"/>
                </a:lnTo>
                <a:lnTo>
                  <a:pt x="0" y="1821"/>
                </a:lnTo>
                <a:lnTo>
                  <a:pt x="3617" y="183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7" name="Freeform 13"/>
          <p:cNvSpPr>
            <a:spLocks/>
          </p:cNvSpPr>
          <p:nvPr/>
        </p:nvSpPr>
        <p:spPr bwMode="auto">
          <a:xfrm>
            <a:off x="3060700" y="1828800"/>
            <a:ext cx="5746750" cy="2890838"/>
          </a:xfrm>
          <a:custGeom>
            <a:avLst/>
            <a:gdLst>
              <a:gd name="T0" fmla="*/ 2147483647 w 3620"/>
              <a:gd name="T1" fmla="*/ 2147483647 h 1821"/>
              <a:gd name="T2" fmla="*/ 2147483647 w 3620"/>
              <a:gd name="T3" fmla="*/ 0 h 1821"/>
              <a:gd name="T4" fmla="*/ 0 w 3620"/>
              <a:gd name="T5" fmla="*/ 2147483647 h 1821"/>
              <a:gd name="T6" fmla="*/ 2147483647 w 3620"/>
              <a:gd name="T7" fmla="*/ 2147483647 h 1821"/>
              <a:gd name="T8" fmla="*/ 0 60000 65536"/>
              <a:gd name="T9" fmla="*/ 0 60000 65536"/>
              <a:gd name="T10" fmla="*/ 0 60000 65536"/>
              <a:gd name="T11" fmla="*/ 0 60000 65536"/>
              <a:gd name="T12" fmla="*/ 0 w 3620"/>
              <a:gd name="T13" fmla="*/ 0 h 1821"/>
              <a:gd name="T14" fmla="*/ 3620 w 3620"/>
              <a:gd name="T15" fmla="*/ 1821 h 18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0" h="1821">
                <a:moveTo>
                  <a:pt x="3620" y="1821"/>
                </a:moveTo>
                <a:lnTo>
                  <a:pt x="1358" y="0"/>
                </a:lnTo>
                <a:lnTo>
                  <a:pt x="0" y="1801"/>
                </a:lnTo>
                <a:lnTo>
                  <a:pt x="3600" y="1809"/>
                </a:lnTo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3FD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Text Box 14"/>
          <p:cNvSpPr txBox="1">
            <a:spLocks noChangeArrowheads="1"/>
          </p:cNvSpPr>
          <p:nvPr/>
        </p:nvSpPr>
        <p:spPr bwMode="auto">
          <a:xfrm>
            <a:off x="4956175" y="12954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3019" name="Text Box 15"/>
          <p:cNvSpPr txBox="1">
            <a:spLocks noChangeArrowheads="1"/>
          </p:cNvSpPr>
          <p:nvPr/>
        </p:nvSpPr>
        <p:spPr bwMode="auto">
          <a:xfrm>
            <a:off x="8689975" y="41814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>
                <a:latin typeface="Times New Roman" pitchFamily="18" charset="0"/>
              </a:rPr>
              <a:t>С</a:t>
            </a:r>
          </a:p>
        </p:txBody>
      </p:sp>
      <p:sp>
        <p:nvSpPr>
          <p:cNvPr id="43020" name="Text Box 16"/>
          <p:cNvSpPr txBox="1">
            <a:spLocks noChangeArrowheads="1"/>
          </p:cNvSpPr>
          <p:nvPr/>
        </p:nvSpPr>
        <p:spPr bwMode="auto">
          <a:xfrm>
            <a:off x="2619375" y="4269872"/>
            <a:ext cx="41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43021" name="Text Box 18"/>
          <p:cNvSpPr txBox="1">
            <a:spLocks noChangeArrowheads="1"/>
          </p:cNvSpPr>
          <p:nvPr/>
        </p:nvSpPr>
        <p:spPr bwMode="auto">
          <a:xfrm>
            <a:off x="5530850" y="4727575"/>
            <a:ext cx="62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12</a:t>
            </a:r>
            <a:r>
              <a:rPr lang="ru-RU" alt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43023" name="Text Box 20"/>
          <p:cNvSpPr txBox="1">
            <a:spLocks noChangeArrowheads="1"/>
          </p:cNvSpPr>
          <p:nvPr/>
        </p:nvSpPr>
        <p:spPr bwMode="auto">
          <a:xfrm>
            <a:off x="7553325" y="4194305"/>
            <a:ext cx="66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50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43025" name="Text Box 22"/>
          <p:cNvSpPr txBox="1">
            <a:spLocks noChangeArrowheads="1"/>
          </p:cNvSpPr>
          <p:nvPr/>
        </p:nvSpPr>
        <p:spPr bwMode="auto">
          <a:xfrm>
            <a:off x="4878388" y="2011564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100</a:t>
            </a:r>
            <a:r>
              <a:rPr lang="en-US" altLang="ru-RU" sz="2800" b="1" baseline="30000" dirty="0">
                <a:latin typeface="Times New Roman" pitchFamily="18" charset="0"/>
              </a:rPr>
              <a:t>0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3635375" y="2759075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9</a:t>
            </a:r>
            <a:r>
              <a:rPr lang="ru-RU" alt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43025" y="60356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5" name="Freeform 61"/>
          <p:cNvSpPr>
            <a:spLocks/>
          </p:cNvSpPr>
          <p:nvPr/>
        </p:nvSpPr>
        <p:spPr bwMode="auto">
          <a:xfrm rot="-2482774">
            <a:off x="4310063" y="2201863"/>
            <a:ext cx="1852612" cy="2170112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43"/>
          <p:cNvSpPr>
            <a:spLocks/>
          </p:cNvSpPr>
          <p:nvPr/>
        </p:nvSpPr>
        <p:spPr bwMode="auto">
          <a:xfrm rot="16200000" flipH="1">
            <a:off x="5330825" y="4357688"/>
            <a:ext cx="268288" cy="41751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500563" y="3303588"/>
            <a:ext cx="665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4,5</a:t>
            </a:r>
            <a:r>
              <a:rPr lang="ru-RU" alt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28" name="Freeform 19"/>
          <p:cNvSpPr>
            <a:spLocks/>
          </p:cNvSpPr>
          <p:nvPr/>
        </p:nvSpPr>
        <p:spPr bwMode="auto">
          <a:xfrm rot="2598145">
            <a:off x="3302000" y="4287838"/>
            <a:ext cx="533400" cy="287337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3756025" y="4005263"/>
            <a:ext cx="66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ru-RU" sz="28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altLang="ru-RU" sz="2800" b="1" baseline="30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034" name="Text Box 18"/>
          <p:cNvSpPr txBox="1">
            <a:spLocks noChangeArrowheads="1"/>
          </p:cNvSpPr>
          <p:nvPr/>
        </p:nvSpPr>
        <p:spPr bwMode="auto">
          <a:xfrm>
            <a:off x="3500438" y="6053138"/>
            <a:ext cx="73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 dirty="0">
                <a:latin typeface="Times New Roman" pitchFamily="18" charset="0"/>
              </a:rPr>
              <a:t>2</a:t>
            </a:r>
            <a:r>
              <a:rPr lang="ru-RU" altLang="ru-RU" sz="3600" b="1" dirty="0">
                <a:latin typeface="Times New Roman" pitchFamily="18" charset="0"/>
              </a:rPr>
              <a:t>7</a:t>
            </a:r>
            <a:r>
              <a:rPr lang="ru-RU" altLang="ru-RU" sz="2800" b="1" dirty="0">
                <a:latin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44418" y="415820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i="1" dirty="0" smtClean="0">
                <a:latin typeface="Times New Roman" pitchFamily="18" charset="0"/>
              </a:rPr>
              <a:t>D</a:t>
            </a:r>
            <a:endParaRPr lang="ru-RU" altLang="ru-RU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47117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4303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2050" y="88900"/>
            <a:ext cx="2571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3000" b="1" dirty="0">
                <a:solidFill>
                  <a:srgbClr val="FF0000"/>
                </a:solidFill>
                <a:latin typeface="Bookman Old Style" pitchFamily="18" charset="0"/>
              </a:rPr>
              <a:t>Повторим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7175" y="4298950"/>
            <a:ext cx="8964613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угол одного треугольника равен углу другого треугольника, то площади этих треугольников относятся как произведения сторон, заключающих равные углы.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auto">
          <a:xfrm>
            <a:off x="827088" y="647700"/>
            <a:ext cx="2925762" cy="18446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00FF00"/>
              </a:gs>
              <a:gs pos="100000">
                <a:srgbClr val="FFFFFF"/>
              </a:gs>
            </a:gsLst>
            <a:lin ang="0" scaled="1"/>
          </a:gradFill>
          <a:ln w="444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4425950" y="908050"/>
            <a:ext cx="4516438" cy="2149475"/>
          </a:xfrm>
          <a:custGeom>
            <a:avLst/>
            <a:gdLst>
              <a:gd name="T0" fmla="*/ 3736 w 3736"/>
              <a:gd name="T1" fmla="*/ 1846 h 1872"/>
              <a:gd name="T2" fmla="*/ 0 w 3736"/>
              <a:gd name="T3" fmla="*/ 1872 h 1872"/>
              <a:gd name="T4" fmla="*/ 2719 w 3736"/>
              <a:gd name="T5" fmla="*/ 0 h 1872"/>
              <a:gd name="T6" fmla="*/ 3736 w 3736"/>
              <a:gd name="T7" fmla="*/ 1846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Freeform 44"/>
          <p:cNvSpPr>
            <a:spLocks/>
          </p:cNvSpPr>
          <p:nvPr/>
        </p:nvSpPr>
        <p:spPr bwMode="auto">
          <a:xfrm rot="7945769">
            <a:off x="2120900" y="762000"/>
            <a:ext cx="336550" cy="323850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Freeform 44"/>
          <p:cNvSpPr>
            <a:spLocks/>
          </p:cNvSpPr>
          <p:nvPr/>
        </p:nvSpPr>
        <p:spPr bwMode="auto">
          <a:xfrm rot="944908">
            <a:off x="4967288" y="2711450"/>
            <a:ext cx="358775" cy="303213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93875" y="1285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23850" y="1982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004765" y="2534415"/>
            <a:ext cx="420688" cy="523220"/>
          </a:xfrm>
          <a:prstGeom prst="rect">
            <a:avLst/>
          </a:prstGeom>
          <a:blipFill rotWithShape="1">
            <a:blip r:embed="rId2"/>
            <a:stretch>
              <a:fillRect r="-15942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851275" y="1982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8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906082" y="613005"/>
            <a:ext cx="420688" cy="523220"/>
          </a:xfrm>
          <a:prstGeom prst="rect">
            <a:avLst/>
          </a:prstGeom>
          <a:blipFill rotWithShape="1">
            <a:blip r:embed="rId3"/>
            <a:stretch>
              <a:fillRect r="-7246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9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661467" y="3064768"/>
            <a:ext cx="420688" cy="523220"/>
          </a:xfrm>
          <a:prstGeom prst="rect">
            <a:avLst/>
          </a:prstGeom>
          <a:blipFill rotWithShape="1">
            <a:blip r:embed="rId4"/>
            <a:stretch>
              <a:fillRect r="-1014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003425" y="16160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S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21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948264" y="1999202"/>
            <a:ext cx="420688" cy="523220"/>
          </a:xfrm>
          <a:prstGeom prst="rect">
            <a:avLst/>
          </a:prstGeom>
          <a:blipFill rotWithShape="1">
            <a:blip r:embed="rId5"/>
            <a:stretch>
              <a:fillRect r="-289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053453" y="3326378"/>
            <a:ext cx="4744000" cy="97238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4049" name="Text Box 7"/>
          <p:cNvSpPr txBox="1">
            <a:spLocks noChangeArrowheads="1"/>
          </p:cNvSpPr>
          <p:nvPr/>
        </p:nvSpPr>
        <p:spPr bwMode="auto">
          <a:xfrm>
            <a:off x="4179888" y="4003675"/>
            <a:ext cx="4206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11" grpId="0" animBg="1"/>
      <p:bldP spid="12" grpId="0"/>
      <p:bldP spid="13" grpId="0"/>
      <p:bldP spid="15" grpId="0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31.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627313" y="22050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101013" y="602138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124075" y="5157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6156325" y="23495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45064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7885113" y="148431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427538" y="39338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44043" name="Rectangle 1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45068" name="Freeform 20"/>
          <p:cNvSpPr>
            <a:spLocks/>
          </p:cNvSpPr>
          <p:nvPr/>
        </p:nvSpPr>
        <p:spPr bwMode="auto">
          <a:xfrm>
            <a:off x="2447925" y="1882775"/>
            <a:ext cx="5727700" cy="4343400"/>
          </a:xfrm>
          <a:custGeom>
            <a:avLst/>
            <a:gdLst>
              <a:gd name="T0" fmla="*/ 0 w 3608"/>
              <a:gd name="T1" fmla="*/ 2147483647 h 2736"/>
              <a:gd name="T2" fmla="*/ 2147483647 w 3608"/>
              <a:gd name="T3" fmla="*/ 2147483647 h 2736"/>
              <a:gd name="T4" fmla="*/ 2147483647 w 3608"/>
              <a:gd name="T5" fmla="*/ 2147483647 h 2736"/>
              <a:gd name="T6" fmla="*/ 2147483647 w 3608"/>
              <a:gd name="T7" fmla="*/ 0 h 2736"/>
              <a:gd name="T8" fmla="*/ 0 w 3608"/>
              <a:gd name="T9" fmla="*/ 2147483647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8"/>
              <a:gd name="T16" fmla="*/ 0 h 2736"/>
              <a:gd name="T17" fmla="*/ 3608 w 3608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8" h="2736">
                <a:moveTo>
                  <a:pt x="0" y="2084"/>
                </a:moveTo>
                <a:lnTo>
                  <a:pt x="372" y="508"/>
                </a:lnTo>
                <a:lnTo>
                  <a:pt x="3608" y="2736"/>
                </a:lnTo>
                <a:lnTo>
                  <a:pt x="3413" y="0"/>
                </a:lnTo>
                <a:lnTo>
                  <a:pt x="0" y="2092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9" name="Text Box 21"/>
          <p:cNvSpPr txBox="1">
            <a:spLocks noChangeArrowheads="1"/>
          </p:cNvSpPr>
          <p:nvPr/>
        </p:nvSpPr>
        <p:spPr bwMode="auto">
          <a:xfrm>
            <a:off x="3708400" y="27813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45070" name="Text Box 22"/>
          <p:cNvSpPr txBox="1">
            <a:spLocks noChangeArrowheads="1"/>
          </p:cNvSpPr>
          <p:nvPr/>
        </p:nvSpPr>
        <p:spPr bwMode="auto">
          <a:xfrm>
            <a:off x="3419475" y="45815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5</a:t>
            </a:r>
            <a:endParaRPr lang="ru-RU" altLang="ru-RU" sz="2800" b="1">
              <a:latin typeface="Times New Roman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03327" y="1185862"/>
            <a:ext cx="5256213" cy="817563"/>
            <a:chOff x="1837" y="799"/>
            <a:chExt cx="3311" cy="515"/>
          </a:xfrm>
        </p:grpSpPr>
        <p:sp>
          <p:nvSpPr>
            <p:cNvPr id="45079" name="Rectangle 2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5080" name="Object 25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3" name="Формула" r:id="rId4" imgW="317362" imgH="228501" progId="Equation.3">
                    <p:embed/>
                  </p:oleObj>
                </mc:Choice>
                <mc:Fallback>
                  <p:oleObj name="Формула" r:id="rId4" imgW="317362" imgH="228501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692275" y="188913"/>
            <a:ext cx="5256213" cy="815975"/>
            <a:chOff x="1837" y="799"/>
            <a:chExt cx="3311" cy="514"/>
          </a:xfrm>
        </p:grpSpPr>
        <p:sp>
          <p:nvSpPr>
            <p:cNvPr id="45077" name="Rectangle 2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5078" name="Object 28"/>
            <p:cNvGraphicFramePr>
              <a:graphicFrameLocks noChangeAspect="1"/>
            </p:cNvGraphicFramePr>
            <p:nvPr/>
          </p:nvGraphicFramePr>
          <p:xfrm>
            <a:off x="2898" y="865"/>
            <a:ext cx="1234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4" name="Формула" r:id="rId6" imgW="622030" imgH="228501" progId="Equation.3">
                    <p:embed/>
                  </p:oleObj>
                </mc:Choice>
                <mc:Fallback>
                  <p:oleObj name="Формула" r:id="rId6" imgW="622030" imgH="228501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8" y="865"/>
                          <a:ext cx="1234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89" name="Freeform 29"/>
          <p:cNvSpPr>
            <a:spLocks/>
          </p:cNvSpPr>
          <p:nvPr/>
        </p:nvSpPr>
        <p:spPr bwMode="auto">
          <a:xfrm>
            <a:off x="4760913" y="1949450"/>
            <a:ext cx="3387725" cy="4222750"/>
          </a:xfrm>
          <a:custGeom>
            <a:avLst/>
            <a:gdLst>
              <a:gd name="T0" fmla="*/ 2147483647 w 2134"/>
              <a:gd name="T1" fmla="*/ 0 h 2660"/>
              <a:gd name="T2" fmla="*/ 0 w 2134"/>
              <a:gd name="T3" fmla="*/ 2147483647 h 2660"/>
              <a:gd name="T4" fmla="*/ 2147483647 w 2134"/>
              <a:gd name="T5" fmla="*/ 2147483647 h 2660"/>
              <a:gd name="T6" fmla="*/ 0 60000 65536"/>
              <a:gd name="T7" fmla="*/ 0 60000 65536"/>
              <a:gd name="T8" fmla="*/ 0 60000 65536"/>
              <a:gd name="T9" fmla="*/ 0 w 2134"/>
              <a:gd name="T10" fmla="*/ 0 h 2660"/>
              <a:gd name="T11" fmla="*/ 2134 w 2134"/>
              <a:gd name="T12" fmla="*/ 2660 h 2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4" h="2660">
                <a:moveTo>
                  <a:pt x="1939" y="0"/>
                </a:moveTo>
                <a:lnTo>
                  <a:pt x="0" y="1186"/>
                </a:lnTo>
                <a:lnTo>
                  <a:pt x="2134" y="2660"/>
                </a:ln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343025" y="57705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45075" name="Text Box 8"/>
          <p:cNvSpPr txBox="1">
            <a:spLocks noChangeArrowheads="1"/>
          </p:cNvSpPr>
          <p:nvPr/>
        </p:nvSpPr>
        <p:spPr bwMode="auto">
          <a:xfrm>
            <a:off x="5859463" y="489743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10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527425" y="58054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 dirty="0">
                <a:latin typeface="Times New Roman" pitchFamily="18" charset="0"/>
              </a:rPr>
              <a:t>60</a:t>
            </a:r>
            <a:endParaRPr lang="ru-RU" altLang="ru-RU" sz="3600" b="1" dirty="0">
              <a:latin typeface="Times New Roman" pitchFamily="18" charset="0"/>
            </a:endParaRPr>
          </a:p>
        </p:txBody>
      </p:sp>
      <p:sp>
        <p:nvSpPr>
          <p:cNvPr id="25" name="Freeform 44"/>
          <p:cNvSpPr>
            <a:spLocks/>
          </p:cNvSpPr>
          <p:nvPr/>
        </p:nvSpPr>
        <p:spPr bwMode="auto">
          <a:xfrm rot="2870492">
            <a:off x="4930339" y="3665726"/>
            <a:ext cx="392480" cy="339953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44"/>
          <p:cNvSpPr>
            <a:spLocks/>
          </p:cNvSpPr>
          <p:nvPr/>
        </p:nvSpPr>
        <p:spPr bwMode="auto">
          <a:xfrm rot="14172562">
            <a:off x="4089316" y="3655198"/>
            <a:ext cx="392480" cy="339953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43" grpId="0" animBg="1"/>
      <p:bldP spid="40989" grpId="0" animBg="1"/>
      <p:bldP spid="22" grpId="0" animBg="1"/>
      <p:bldP spid="24" grpId="0"/>
      <p:bldP spid="25" grpId="0" animBg="1"/>
      <p:bldP spid="2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32.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69338" y="49752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706938" y="147478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278313" y="56134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6087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8528050" y="15922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6310313" y="30654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43018" name="Rectangle 11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latin typeface="Times New Roman" pitchFamily="18" charset="0"/>
              </a:rPr>
              <a:t>Дано:</a:t>
            </a:r>
          </a:p>
        </p:txBody>
      </p:sp>
      <p:sp>
        <p:nvSpPr>
          <p:cNvPr id="46091" name="Freeform 12"/>
          <p:cNvSpPr>
            <a:spLocks/>
          </p:cNvSpPr>
          <p:nvPr/>
        </p:nvSpPr>
        <p:spPr bwMode="auto">
          <a:xfrm>
            <a:off x="4699000" y="1601788"/>
            <a:ext cx="4181475" cy="4530725"/>
          </a:xfrm>
          <a:custGeom>
            <a:avLst/>
            <a:gdLst>
              <a:gd name="T0" fmla="*/ 2147483647 w 2634"/>
              <a:gd name="T1" fmla="*/ 0 h 2854"/>
              <a:gd name="T2" fmla="*/ 2147483647 w 2634"/>
              <a:gd name="T3" fmla="*/ 2147483647 h 2854"/>
              <a:gd name="T4" fmla="*/ 0 w 2634"/>
              <a:gd name="T5" fmla="*/ 2147483647 h 2854"/>
              <a:gd name="T6" fmla="*/ 2147483647 w 2634"/>
              <a:gd name="T7" fmla="*/ 2147483647 h 2854"/>
              <a:gd name="T8" fmla="*/ 2147483647 w 2634"/>
              <a:gd name="T9" fmla="*/ 0 h 28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4"/>
              <a:gd name="T16" fmla="*/ 0 h 2854"/>
              <a:gd name="T17" fmla="*/ 2634 w 2634"/>
              <a:gd name="T18" fmla="*/ 2854 h 28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4" h="2854">
                <a:moveTo>
                  <a:pt x="313" y="0"/>
                </a:moveTo>
                <a:lnTo>
                  <a:pt x="2368" y="2"/>
                </a:lnTo>
                <a:lnTo>
                  <a:pt x="0" y="2854"/>
                </a:lnTo>
                <a:lnTo>
                  <a:pt x="2634" y="2050"/>
                </a:lnTo>
                <a:lnTo>
                  <a:pt x="296" y="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46101" name="Rectangle 1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6102" name="Object 17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53" name="Формула" r:id="rId4" imgW="317362" imgH="228501" progId="Equation.3">
                    <p:embed/>
                  </p:oleObj>
                </mc:Choice>
                <mc:Fallback>
                  <p:oleObj name="Формула" r:id="rId4" imgW="317362" imgH="228501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865"/>
                          <a:ext cx="63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492500" y="188913"/>
            <a:ext cx="5256213" cy="838200"/>
            <a:chOff x="1837" y="799"/>
            <a:chExt cx="3311" cy="528"/>
          </a:xfrm>
        </p:grpSpPr>
        <p:sp>
          <p:nvSpPr>
            <p:cNvPr id="46099" name="Rectangle 1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6100" name="Object 20"/>
            <p:cNvGraphicFramePr>
              <a:graphicFrameLocks noChangeAspect="1"/>
            </p:cNvGraphicFramePr>
            <p:nvPr/>
          </p:nvGraphicFramePr>
          <p:xfrm>
            <a:off x="1890" y="853"/>
            <a:ext cx="3251" cy="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54" name="Формула" r:id="rId6" imgW="1638300" imgH="241300" progId="Equation.3">
                    <p:embed/>
                  </p:oleObj>
                </mc:Choice>
                <mc:Fallback>
                  <p:oleObj name="Формула" r:id="rId6" imgW="1638300" imgH="2413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" y="853"/>
                          <a:ext cx="3251" cy="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005" name="Freeform 21"/>
          <p:cNvSpPr>
            <a:spLocks/>
          </p:cNvSpPr>
          <p:nvPr/>
        </p:nvSpPr>
        <p:spPr bwMode="auto">
          <a:xfrm>
            <a:off x="5230813" y="1628775"/>
            <a:ext cx="3175000" cy="1617663"/>
          </a:xfrm>
          <a:custGeom>
            <a:avLst/>
            <a:gdLst>
              <a:gd name="T0" fmla="*/ 0 w 2000"/>
              <a:gd name="T1" fmla="*/ 0 h 1019"/>
              <a:gd name="T2" fmla="*/ 2147483647 w 2000"/>
              <a:gd name="T3" fmla="*/ 2147483647 h 1019"/>
              <a:gd name="T4" fmla="*/ 2147483647 w 2000"/>
              <a:gd name="T5" fmla="*/ 2147483647 h 1019"/>
              <a:gd name="T6" fmla="*/ 0 60000 65536"/>
              <a:gd name="T7" fmla="*/ 0 60000 65536"/>
              <a:gd name="T8" fmla="*/ 0 60000 65536"/>
              <a:gd name="T9" fmla="*/ 0 w 2000"/>
              <a:gd name="T10" fmla="*/ 0 h 1019"/>
              <a:gd name="T11" fmla="*/ 2000 w 2000"/>
              <a:gd name="T12" fmla="*/ 1019 h 10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0" h="1019">
                <a:moveTo>
                  <a:pt x="0" y="0"/>
                </a:moveTo>
                <a:lnTo>
                  <a:pt x="1153" y="1019"/>
                </a:lnTo>
                <a:lnTo>
                  <a:pt x="2000" y="9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5" name="Freeform 22"/>
          <p:cNvSpPr>
            <a:spLocks/>
          </p:cNvSpPr>
          <p:nvPr/>
        </p:nvSpPr>
        <p:spPr bwMode="auto">
          <a:xfrm>
            <a:off x="5999163" y="2376488"/>
            <a:ext cx="241300" cy="122237"/>
          </a:xfrm>
          <a:custGeom>
            <a:avLst/>
            <a:gdLst>
              <a:gd name="T0" fmla="*/ 0 w 152"/>
              <a:gd name="T1" fmla="*/ 2147483647 h 77"/>
              <a:gd name="T2" fmla="*/ 2147483647 w 152"/>
              <a:gd name="T3" fmla="*/ 0 h 77"/>
              <a:gd name="T4" fmla="*/ 0 60000 65536"/>
              <a:gd name="T5" fmla="*/ 0 60000 65536"/>
              <a:gd name="T6" fmla="*/ 0 w 152"/>
              <a:gd name="T7" fmla="*/ 0 h 77"/>
              <a:gd name="T8" fmla="*/ 152 w 152"/>
              <a:gd name="T9" fmla="*/ 77 h 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77">
                <a:moveTo>
                  <a:pt x="0" y="77"/>
                </a:moveTo>
                <a:lnTo>
                  <a:pt x="15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6" name="Freeform 23"/>
          <p:cNvSpPr>
            <a:spLocks/>
          </p:cNvSpPr>
          <p:nvPr/>
        </p:nvSpPr>
        <p:spPr bwMode="auto">
          <a:xfrm>
            <a:off x="7685088" y="3903663"/>
            <a:ext cx="241300" cy="122237"/>
          </a:xfrm>
          <a:custGeom>
            <a:avLst/>
            <a:gdLst>
              <a:gd name="T0" fmla="*/ 0 w 152"/>
              <a:gd name="T1" fmla="*/ 2147483647 h 77"/>
              <a:gd name="T2" fmla="*/ 2147483647 w 152"/>
              <a:gd name="T3" fmla="*/ 0 h 77"/>
              <a:gd name="T4" fmla="*/ 0 60000 65536"/>
              <a:gd name="T5" fmla="*/ 0 60000 65536"/>
              <a:gd name="T6" fmla="*/ 0 w 152"/>
              <a:gd name="T7" fmla="*/ 0 h 77"/>
              <a:gd name="T8" fmla="*/ 152 w 152"/>
              <a:gd name="T9" fmla="*/ 77 h 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77">
                <a:moveTo>
                  <a:pt x="0" y="77"/>
                </a:moveTo>
                <a:lnTo>
                  <a:pt x="15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Freeform 44"/>
          <p:cNvSpPr>
            <a:spLocks/>
          </p:cNvSpPr>
          <p:nvPr/>
        </p:nvSpPr>
        <p:spPr bwMode="auto">
          <a:xfrm rot="8171133">
            <a:off x="6881356" y="3396683"/>
            <a:ext cx="392480" cy="339953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Freeform 44"/>
          <p:cNvSpPr>
            <a:spLocks/>
          </p:cNvSpPr>
          <p:nvPr/>
        </p:nvSpPr>
        <p:spPr bwMode="auto">
          <a:xfrm rot="18693579">
            <a:off x="6847606" y="2817360"/>
            <a:ext cx="392480" cy="339953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8" grpId="0" animBg="1"/>
      <p:bldP spid="42005" grpId="0" animBg="1"/>
      <p:bldP spid="23" grpId="0" animBg="1"/>
      <p:bldP spid="2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-396552" y="1196752"/>
                <a:ext cx="9793088" cy="475252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𝐴𝑂𝐶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𝐵𝑂𝐷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 smtClean="0">
                    <a:latin typeface="Bookman Old Style" panose="0205060405050502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𝑂𝐴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∙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𝑂𝐶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𝑂𝐵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𝑂𝐷</m:t>
                        </m:r>
                      </m:den>
                    </m:f>
                    <m:r>
                      <a:rPr lang="en-US" sz="4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Bookman Old Style" panose="02050604050505020204" pitchFamily="18" charset="0"/>
                  </a:rPr>
                  <a:t> </a:t>
                </a:r>
              </a:p>
              <a:p>
                <a:r>
                  <a:rPr lang="ru-RU" i="1" dirty="0" smtClean="0">
                    <a:latin typeface="Bookman Old Style" panose="02050604050505020204" pitchFamily="18" charset="0"/>
                  </a:rPr>
                  <a:t>т.к. 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OA = OB 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, 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OC = 2OD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𝐴𝑂𝐶</m:t>
                        </m:r>
                      </m:sub>
                    </m:sSub>
                  </m:oMath>
                </a14:m>
                <a:r>
                  <a:rPr lang="en-US" i="1" dirty="0" smtClean="0">
                    <a:latin typeface="Bookman Old Style" panose="02050604050505020204" pitchFamily="18" charset="0"/>
                  </a:rPr>
                  <a:t> = 12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i="1" dirty="0" smtClean="0">
                    <a:latin typeface="Bookman Old Style" panose="02050604050505020204" pitchFamily="18" charset="0"/>
                  </a:rPr>
                  <a:t>,</a:t>
                </a:r>
              </a:p>
              <a:p>
                <a:r>
                  <a:rPr lang="ru-RU" i="1" dirty="0">
                    <a:latin typeface="Bookman Old Style" panose="02050604050505020204" pitchFamily="18" charset="0"/>
                  </a:rPr>
                  <a:t>т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sSub>
                          <m:sSub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𝐵𝑂𝐷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i="1" dirty="0" smtClean="0">
                    <a:latin typeface="Bookman Old Style" panose="0205060405050502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𝑂𝐵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∙2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𝑂𝐷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𝑂𝐵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𝑂𝐷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4000" i="1" dirty="0" smtClean="0">
                  <a:latin typeface="Bookman Old Style" panose="02050604050505020204" pitchFamily="18" charset="0"/>
                </a:endParaRPr>
              </a:p>
              <a:p>
                <a:r>
                  <a:rPr lang="ru-RU" i="1" dirty="0" smtClean="0">
                    <a:latin typeface="Bookman Old Style" panose="02050604050505020204" pitchFamily="18" charset="0"/>
                  </a:rPr>
                  <a:t>Тогда  </a:t>
                </a:r>
                <a:r>
                  <a:rPr lang="ru-RU" dirty="0" smtClean="0">
                    <a:latin typeface="Bookman Old Style" panose="0205060405050502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sSub>
                          <m:sSub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𝐵𝑂𝐷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i="1" dirty="0" smtClean="0">
                    <a:latin typeface="Bookman Old Style" panose="02050604050505020204" pitchFamily="18" charset="0"/>
                  </a:rPr>
                  <a:t> = </a:t>
                </a:r>
                <a:r>
                  <a:rPr lang="en-US" sz="4000" i="1" dirty="0" smtClean="0">
                    <a:latin typeface="Bookman Old Style" panose="02050604050505020204" pitchFamily="18" charset="0"/>
                  </a:rPr>
                  <a:t>2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𝐵𝑂𝐷</m:t>
                        </m:r>
                      </m:sub>
                    </m:sSub>
                  </m:oMath>
                </a14:m>
                <a:r>
                  <a:rPr lang="en-US" sz="4000" i="1" dirty="0" smtClean="0">
                    <a:latin typeface="Bookman Old Style" panose="02050604050505020204" pitchFamily="18" charset="0"/>
                  </a:rPr>
                  <a:t> = 6 </a:t>
                </a:r>
                <a:r>
                  <a:rPr lang="en-US" sz="4000" dirty="0" smtClean="0">
                    <a:latin typeface="Bookman Old Style" panose="020506040505050202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0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4000" b="0" i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Bookman Old Style" panose="02050604050505020204" pitchFamily="18" charset="0"/>
                  </a:rPr>
                  <a:t>)</a:t>
                </a:r>
                <a:endParaRPr lang="ru-RU" sz="40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-396552" y="1196752"/>
                <a:ext cx="9793088" cy="4752528"/>
              </a:xfr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657475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6400" y="602128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latin typeface="Times New Roman" pitchFamily="18" charset="0"/>
              </a:rPr>
              <a:t>Ответ: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350826"/>
              </p:ext>
            </p:extLst>
          </p:nvPr>
        </p:nvGraphicFramePr>
        <p:xfrm>
          <a:off x="2555776" y="6021288"/>
          <a:ext cx="11604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Формула" r:id="rId5" imgW="368140" imgH="203112" progId="Equation.3">
                  <p:embed/>
                </p:oleObj>
              </mc:Choice>
              <mc:Fallback>
                <p:oleObj name="Формула" r:id="rId5" imgW="368140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6021288"/>
                        <a:ext cx="11604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41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pPr algn="l"/>
            <a:r>
              <a:rPr lang="ru-RU" altLang="ru-RU" sz="3200" i="1" dirty="0">
                <a:solidFill>
                  <a:srgbClr val="C00000"/>
                </a:solidFill>
                <a:latin typeface="Bookman Old Style" pitchFamily="18" charset="0"/>
              </a:rPr>
              <a:t>Урок </a:t>
            </a:r>
            <a:r>
              <a:rPr lang="en-US" alt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V. </a:t>
            </a:r>
            <a:r>
              <a:rPr lang="ru-RU" alt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             </a:t>
            </a: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Решение задач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    с использованием  формулы </a:t>
            </a:r>
            <a:b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площади трапеции.</a:t>
            </a:r>
            <a:endParaRPr lang="ru-RU" altLang="ru-RU" sz="3200" dirty="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288" y="2492375"/>
            <a:ext cx="8229600" cy="31686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smtClean="0">
                <a:solidFill>
                  <a:srgbClr val="7030A0"/>
                </a:solidFill>
              </a:rPr>
              <a:t>Цели урока: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smtClean="0">
                <a:solidFill>
                  <a:srgbClr val="7030A0"/>
                </a:solidFill>
              </a:rPr>
              <a:t>Показать применение формулы для вычисления площади трапеции в процессе решения задач.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smtClean="0">
                <a:solidFill>
                  <a:srgbClr val="7030A0"/>
                </a:solidFill>
              </a:rPr>
              <a:t>Совершенствовать навыки решения задач.</a:t>
            </a:r>
            <a:endParaRPr lang="en-US" altLang="ru-RU" sz="2800" smtClean="0">
              <a:solidFill>
                <a:srgbClr val="7030A0"/>
              </a:solidFill>
            </a:endParaRPr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42050" y="88900"/>
            <a:ext cx="2571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3000" b="1">
                <a:solidFill>
                  <a:srgbClr val="FF0000"/>
                </a:solidFill>
                <a:latin typeface="Bookman Old Style" pitchFamily="18" charset="0"/>
              </a:rPr>
              <a:t>Повторим</a:t>
            </a:r>
          </a:p>
        </p:txBody>
      </p:sp>
      <p:sp>
        <p:nvSpPr>
          <p:cNvPr id="5" name="Freeform 13"/>
          <p:cNvSpPr>
            <a:spLocks/>
          </p:cNvSpPr>
          <p:nvPr/>
        </p:nvSpPr>
        <p:spPr bwMode="auto">
          <a:xfrm>
            <a:off x="257175" y="831850"/>
            <a:ext cx="3956050" cy="2139950"/>
          </a:xfrm>
          <a:custGeom>
            <a:avLst/>
            <a:gdLst>
              <a:gd name="T0" fmla="*/ 2147483647 w 3515"/>
              <a:gd name="T1" fmla="*/ 2147483647 h 2025"/>
              <a:gd name="T2" fmla="*/ 0 w 3515"/>
              <a:gd name="T3" fmla="*/ 2147483647 h 2025"/>
              <a:gd name="T4" fmla="*/ 2147483647 w 3515"/>
              <a:gd name="T5" fmla="*/ 0 h 2025"/>
              <a:gd name="T6" fmla="*/ 2147483647 w 3515"/>
              <a:gd name="T7" fmla="*/ 0 h 2025"/>
              <a:gd name="T8" fmla="*/ 2147483647 w 3515"/>
              <a:gd name="T9" fmla="*/ 2147483647 h 2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5"/>
              <a:gd name="T16" fmla="*/ 0 h 2025"/>
              <a:gd name="T17" fmla="*/ 3515 w 3515"/>
              <a:gd name="T18" fmla="*/ 2025 h 20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5" h="2025">
                <a:moveTo>
                  <a:pt x="3498" y="2016"/>
                </a:moveTo>
                <a:lnTo>
                  <a:pt x="0" y="2025"/>
                </a:lnTo>
                <a:lnTo>
                  <a:pt x="1220" y="0"/>
                </a:lnTo>
                <a:lnTo>
                  <a:pt x="3092" y="0"/>
                </a:lnTo>
                <a:lnTo>
                  <a:pt x="3515" y="201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89038" y="3841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50800" y="2452688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A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13225" y="2452688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24275" y="3841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0" name="Freeform 61"/>
          <p:cNvSpPr>
            <a:spLocks/>
          </p:cNvSpPr>
          <p:nvPr/>
        </p:nvSpPr>
        <p:spPr bwMode="auto">
          <a:xfrm rot="-2482774">
            <a:off x="965200" y="1098550"/>
            <a:ext cx="1414463" cy="1604963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 rot="16200000" flipH="1">
            <a:off x="1712119" y="2593181"/>
            <a:ext cx="339725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94300" y="793750"/>
            <a:ext cx="3567113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трапеция, 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19688" y="1379538"/>
            <a:ext cx="26924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высота, </a:t>
            </a:r>
            <a:endParaRPr lang="ru-RU" sz="32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436688" y="2997200"/>
            <a:ext cx="463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H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68888" y="1901825"/>
            <a:ext cx="395763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</a:t>
            </a:r>
            <a:r>
              <a:rPr lang="ru-RU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основания </a:t>
            </a:r>
            <a:endParaRPr lang="ru-RU" sz="3200" dirty="0"/>
          </a:p>
        </p:txBody>
      </p:sp>
      <p:sp>
        <p:nvSpPr>
          <p:cNvPr id="16" name="Freeform 61"/>
          <p:cNvSpPr>
            <a:spLocks/>
          </p:cNvSpPr>
          <p:nvPr/>
        </p:nvSpPr>
        <p:spPr bwMode="auto">
          <a:xfrm rot="2914480">
            <a:off x="1972468" y="53182"/>
            <a:ext cx="1414463" cy="1606550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Freeform 61"/>
          <p:cNvSpPr>
            <a:spLocks/>
          </p:cNvSpPr>
          <p:nvPr/>
        </p:nvSpPr>
        <p:spPr bwMode="auto">
          <a:xfrm rot="2953732">
            <a:off x="999331" y="1488282"/>
            <a:ext cx="2544763" cy="2933700"/>
          </a:xfrm>
          <a:custGeom>
            <a:avLst/>
            <a:gdLst>
              <a:gd name="T0" fmla="*/ 0 w 915"/>
              <a:gd name="T1" fmla="*/ 2147483647 h 1500"/>
              <a:gd name="T2" fmla="*/ 2147483647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33363" y="3306763"/>
            <a:ext cx="87852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трапеции равна произведению полусуммы ее оснований на высоту.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1379538" y="4581525"/>
            <a:ext cx="6310312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Формула площади трапеции:</a:t>
            </a: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301750" y="5373688"/>
          <a:ext cx="6465888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1" name="Формула" r:id="rId3" imgW="2044700" imgH="393700" progId="Equation.3">
                  <p:embed/>
                </p:oleObj>
              </mc:Choice>
              <mc:Fallback>
                <p:oleObj name="Формула" r:id="rId3" imgW="2044700" imgH="393700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5373688"/>
                        <a:ext cx="6465888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2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33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5018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0181" name="Text Box 8"/>
          <p:cNvSpPr txBox="1">
            <a:spLocks noChangeArrowheads="1"/>
          </p:cNvSpPr>
          <p:nvPr/>
        </p:nvSpPr>
        <p:spPr bwMode="auto">
          <a:xfrm>
            <a:off x="2103438" y="4789855"/>
            <a:ext cx="41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50182" name="Text Box 9"/>
          <p:cNvSpPr txBox="1">
            <a:spLocks noChangeArrowheads="1"/>
          </p:cNvSpPr>
          <p:nvPr/>
        </p:nvSpPr>
        <p:spPr bwMode="auto">
          <a:xfrm>
            <a:off x="4169782" y="20208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B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50183" name="Text Box 10"/>
          <p:cNvSpPr txBox="1">
            <a:spLocks noChangeArrowheads="1"/>
          </p:cNvSpPr>
          <p:nvPr/>
        </p:nvSpPr>
        <p:spPr bwMode="auto">
          <a:xfrm>
            <a:off x="7951787" y="19855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C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50184" name="Freeform 12"/>
          <p:cNvSpPr>
            <a:spLocks/>
          </p:cNvSpPr>
          <p:nvPr/>
        </p:nvSpPr>
        <p:spPr bwMode="auto">
          <a:xfrm>
            <a:off x="2522538" y="2504650"/>
            <a:ext cx="5394325" cy="2905125"/>
          </a:xfrm>
          <a:custGeom>
            <a:avLst/>
            <a:gdLst>
              <a:gd name="T0" fmla="*/ 2147483647 w 3397"/>
              <a:gd name="T1" fmla="*/ 0 h 1830"/>
              <a:gd name="T2" fmla="*/ 2147483647 w 3397"/>
              <a:gd name="T3" fmla="*/ 2147483647 h 1830"/>
              <a:gd name="T4" fmla="*/ 0 w 3397"/>
              <a:gd name="T5" fmla="*/ 2147483647 h 1830"/>
              <a:gd name="T6" fmla="*/ 2147483647 w 3397"/>
              <a:gd name="T7" fmla="*/ 0 h 1830"/>
              <a:gd name="T8" fmla="*/ 2147483647 w 3397"/>
              <a:gd name="T9" fmla="*/ 2147483647 h 18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7"/>
              <a:gd name="T16" fmla="*/ 0 h 1830"/>
              <a:gd name="T17" fmla="*/ 3397 w 3397"/>
              <a:gd name="T18" fmla="*/ 1830 h 18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7" h="1830">
                <a:moveTo>
                  <a:pt x="3397" y="0"/>
                </a:moveTo>
                <a:lnTo>
                  <a:pt x="3388" y="1804"/>
                </a:lnTo>
                <a:lnTo>
                  <a:pt x="0" y="1830"/>
                </a:lnTo>
                <a:lnTo>
                  <a:pt x="1356" y="0"/>
                </a:lnTo>
                <a:lnTo>
                  <a:pt x="3388" y="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5" name="Text Box 13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50186" name="Text Box 14"/>
          <p:cNvSpPr txBox="1">
            <a:spLocks noChangeArrowheads="1"/>
          </p:cNvSpPr>
          <p:nvPr/>
        </p:nvSpPr>
        <p:spPr bwMode="auto">
          <a:xfrm>
            <a:off x="7994999" y="4970036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D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46091" name="Rectangle 15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19475" y="254794"/>
            <a:ext cx="5256212" cy="1346199"/>
            <a:chOff x="1837" y="666"/>
            <a:chExt cx="3311" cy="848"/>
          </a:xfrm>
        </p:grpSpPr>
        <p:sp>
          <p:nvSpPr>
            <p:cNvPr id="50199" name="Rectangle 1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020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506950"/>
                </p:ext>
              </p:extLst>
            </p:nvPr>
          </p:nvGraphicFramePr>
          <p:xfrm>
            <a:off x="1962" y="666"/>
            <a:ext cx="3108" cy="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39" name="Формула" r:id="rId4" imgW="1562040" imgH="431640" progId="Equation.3">
                    <p:embed/>
                  </p:oleObj>
                </mc:Choice>
                <mc:Fallback>
                  <p:oleObj name="Формула" r:id="rId4" imgW="1562040" imgH="4316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2" y="666"/>
                          <a:ext cx="3108" cy="8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50" name="Freeform 26"/>
          <p:cNvSpPr>
            <a:spLocks/>
          </p:cNvSpPr>
          <p:nvPr/>
        </p:nvSpPr>
        <p:spPr bwMode="auto">
          <a:xfrm>
            <a:off x="2516152" y="2504650"/>
            <a:ext cx="5392737" cy="2905125"/>
          </a:xfrm>
          <a:custGeom>
            <a:avLst/>
            <a:gdLst>
              <a:gd name="T0" fmla="*/ 2147483647 w 3397"/>
              <a:gd name="T1" fmla="*/ 0 h 1830"/>
              <a:gd name="T2" fmla="*/ 2147483647 w 3397"/>
              <a:gd name="T3" fmla="*/ 2147483647 h 1830"/>
              <a:gd name="T4" fmla="*/ 0 w 3397"/>
              <a:gd name="T5" fmla="*/ 2147483647 h 1830"/>
              <a:gd name="T6" fmla="*/ 2147483647 w 3397"/>
              <a:gd name="T7" fmla="*/ 0 h 1830"/>
              <a:gd name="T8" fmla="*/ 2147483647 w 3397"/>
              <a:gd name="T9" fmla="*/ 2147483647 h 18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7"/>
              <a:gd name="T16" fmla="*/ 0 h 1830"/>
              <a:gd name="T17" fmla="*/ 3397 w 3397"/>
              <a:gd name="T18" fmla="*/ 1830 h 18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7" h="1830">
                <a:moveTo>
                  <a:pt x="3397" y="0"/>
                </a:moveTo>
                <a:lnTo>
                  <a:pt x="3388" y="1804"/>
                </a:lnTo>
                <a:lnTo>
                  <a:pt x="0" y="1830"/>
                </a:lnTo>
                <a:lnTo>
                  <a:pt x="1356" y="0"/>
                </a:lnTo>
                <a:lnTo>
                  <a:pt x="3388" y="9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2700000" scaled="1"/>
          </a:gradFill>
          <a:ln w="444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0" name="Text Box 27"/>
          <p:cNvSpPr txBox="1">
            <a:spLocks noChangeArrowheads="1"/>
          </p:cNvSpPr>
          <p:nvPr/>
        </p:nvSpPr>
        <p:spPr bwMode="auto">
          <a:xfrm>
            <a:off x="8062913" y="3573016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7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50191" name="Text Box 28"/>
          <p:cNvSpPr txBox="1">
            <a:spLocks noChangeArrowheads="1"/>
          </p:cNvSpPr>
          <p:nvPr/>
        </p:nvSpPr>
        <p:spPr bwMode="auto">
          <a:xfrm>
            <a:off x="6242128" y="1873250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Times New Roman" pitchFamily="18" charset="0"/>
              </a:rPr>
              <a:t>6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50192" name="Text Box 29"/>
          <p:cNvSpPr txBox="1">
            <a:spLocks noChangeArrowheads="1"/>
          </p:cNvSpPr>
          <p:nvPr/>
        </p:nvSpPr>
        <p:spPr bwMode="auto">
          <a:xfrm>
            <a:off x="5269765" y="5465614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Times New Roman" pitchFamily="18" charset="0"/>
              </a:rPr>
              <a:t>10</a:t>
            </a:r>
            <a:endParaRPr lang="ru-RU" altLang="ru-RU" sz="2800" b="1" dirty="0">
              <a:latin typeface="Times New Roman" pitchFamily="18" charset="0"/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50825" y="1204912"/>
            <a:ext cx="5256213" cy="817563"/>
            <a:chOff x="1837" y="799"/>
            <a:chExt cx="3311" cy="515"/>
          </a:xfrm>
        </p:grpSpPr>
        <p:sp>
          <p:nvSpPr>
            <p:cNvPr id="50197" name="Rectangle 3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0198" name="Object 32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0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194" name="Freeform 33"/>
          <p:cNvSpPr>
            <a:spLocks/>
          </p:cNvSpPr>
          <p:nvPr/>
        </p:nvSpPr>
        <p:spPr bwMode="auto">
          <a:xfrm rot="5400000">
            <a:off x="7523162" y="5026915"/>
            <a:ext cx="360363" cy="36036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277938" y="596582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3419475" y="6000750"/>
            <a:ext cx="64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</a:rPr>
              <a:t>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91" grpId="0" animBg="1"/>
      <p:bldP spid="52250" grpId="0" animBg="1"/>
      <p:bldP spid="23" grpId="0" animBg="1"/>
      <p:bldP spid="2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34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51226" name="Rectangle 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227" name="Object 9"/>
            <p:cNvGraphicFramePr>
              <a:graphicFrameLocks noChangeAspect="1"/>
            </p:cNvGraphicFramePr>
            <p:nvPr/>
          </p:nvGraphicFramePr>
          <p:xfrm>
            <a:off x="2252" y="890"/>
            <a:ext cx="2527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8" name="Формула" r:id="rId3" imgW="1269449" imgH="203112" progId="Equation.3">
                    <p:embed/>
                  </p:oleObj>
                </mc:Choice>
                <mc:Fallback>
                  <p:oleObj name="Формула" r:id="rId3" imgW="1269449" imgH="203112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2" y="890"/>
                          <a:ext cx="2527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50825" y="1196975"/>
            <a:ext cx="5256213" cy="792163"/>
            <a:chOff x="1837" y="799"/>
            <a:chExt cx="3311" cy="499"/>
          </a:xfrm>
        </p:grpSpPr>
        <p:sp>
          <p:nvSpPr>
            <p:cNvPr id="51224" name="Rectangle 1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225" name="Object 12"/>
            <p:cNvGraphicFramePr>
              <a:graphicFrameLocks noChangeAspect="1"/>
            </p:cNvGraphicFramePr>
            <p:nvPr/>
          </p:nvGraphicFramePr>
          <p:xfrm>
            <a:off x="3237" y="927"/>
            <a:ext cx="555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9" name="Формула" r:id="rId5" imgW="279279" imgH="165028" progId="Equation.3">
                    <p:embed/>
                  </p:oleObj>
                </mc:Choice>
                <mc:Fallback>
                  <p:oleObj name="Формула" r:id="rId5" imgW="279279" imgH="165028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7" y="927"/>
                          <a:ext cx="555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07" name="Freeform 13"/>
          <p:cNvSpPr>
            <a:spLocks/>
          </p:cNvSpPr>
          <p:nvPr/>
        </p:nvSpPr>
        <p:spPr bwMode="auto">
          <a:xfrm>
            <a:off x="2662238" y="2014538"/>
            <a:ext cx="5578475" cy="3216275"/>
          </a:xfrm>
          <a:custGeom>
            <a:avLst/>
            <a:gdLst>
              <a:gd name="T0" fmla="*/ 2147483647 w 3515"/>
              <a:gd name="T1" fmla="*/ 2147483647 h 2025"/>
              <a:gd name="T2" fmla="*/ 0 w 3515"/>
              <a:gd name="T3" fmla="*/ 2147483647 h 2025"/>
              <a:gd name="T4" fmla="*/ 2147483647 w 3515"/>
              <a:gd name="T5" fmla="*/ 0 h 2025"/>
              <a:gd name="T6" fmla="*/ 2147483647 w 3515"/>
              <a:gd name="T7" fmla="*/ 0 h 2025"/>
              <a:gd name="T8" fmla="*/ 2147483647 w 3515"/>
              <a:gd name="T9" fmla="*/ 2147483647 h 2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5"/>
              <a:gd name="T16" fmla="*/ 0 h 2025"/>
              <a:gd name="T17" fmla="*/ 3515 w 3515"/>
              <a:gd name="T18" fmla="*/ 2025 h 20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5" h="2025">
                <a:moveTo>
                  <a:pt x="3498" y="2016"/>
                </a:moveTo>
                <a:lnTo>
                  <a:pt x="0" y="2025"/>
                </a:lnTo>
                <a:lnTo>
                  <a:pt x="1220" y="0"/>
                </a:lnTo>
                <a:lnTo>
                  <a:pt x="3092" y="0"/>
                </a:lnTo>
                <a:lnTo>
                  <a:pt x="3515" y="201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8" name="Text Box 14"/>
          <p:cNvSpPr txBox="1">
            <a:spLocks noChangeArrowheads="1"/>
          </p:cNvSpPr>
          <p:nvPr/>
        </p:nvSpPr>
        <p:spPr bwMode="auto">
          <a:xfrm>
            <a:off x="2206625" y="48339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51209" name="AutoShape 1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10" name="Text Box 16"/>
          <p:cNvSpPr txBox="1">
            <a:spLocks noChangeArrowheads="1"/>
          </p:cNvSpPr>
          <p:nvPr/>
        </p:nvSpPr>
        <p:spPr bwMode="auto">
          <a:xfrm>
            <a:off x="4133850" y="16319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51211" name="Text Box 17"/>
          <p:cNvSpPr txBox="1">
            <a:spLocks noChangeArrowheads="1"/>
          </p:cNvSpPr>
          <p:nvPr/>
        </p:nvSpPr>
        <p:spPr bwMode="auto">
          <a:xfrm>
            <a:off x="7551738" y="16652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51212" name="Text Box 18"/>
          <p:cNvSpPr txBox="1">
            <a:spLocks noChangeArrowheads="1"/>
          </p:cNvSpPr>
          <p:nvPr/>
        </p:nvSpPr>
        <p:spPr bwMode="auto">
          <a:xfrm>
            <a:off x="8316913" y="4710113"/>
            <a:ext cx="4413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7117" name="Freeform 19"/>
          <p:cNvSpPr>
            <a:spLocks/>
          </p:cNvSpPr>
          <p:nvPr/>
        </p:nvSpPr>
        <p:spPr bwMode="auto">
          <a:xfrm>
            <a:off x="4622488" y="2035174"/>
            <a:ext cx="45719" cy="3173413"/>
          </a:xfrm>
          <a:custGeom>
            <a:avLst/>
            <a:gdLst>
              <a:gd name="T0" fmla="*/ 0 w 1"/>
              <a:gd name="T1" fmla="*/ 0 h 1999"/>
              <a:gd name="T2" fmla="*/ 0 w 1"/>
              <a:gd name="T3" fmla="*/ 2147483647 h 1999"/>
              <a:gd name="T4" fmla="*/ 0 60000 65536"/>
              <a:gd name="T5" fmla="*/ 0 60000 65536"/>
              <a:gd name="T6" fmla="*/ 0 w 1"/>
              <a:gd name="T7" fmla="*/ 0 h 1999"/>
              <a:gd name="T8" fmla="*/ 1 w 1"/>
              <a:gd name="T9" fmla="*/ 1999 h 19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999">
                <a:moveTo>
                  <a:pt x="0" y="0"/>
                </a:moveTo>
                <a:lnTo>
                  <a:pt x="0" y="1999"/>
                </a:ln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Text Box 20"/>
          <p:cNvSpPr txBox="1">
            <a:spLocks noChangeArrowheads="1"/>
          </p:cNvSpPr>
          <p:nvPr/>
        </p:nvSpPr>
        <p:spPr bwMode="auto">
          <a:xfrm>
            <a:off x="4432300" y="53165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H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47119" name="Freeform 21"/>
          <p:cNvSpPr>
            <a:spLocks/>
          </p:cNvSpPr>
          <p:nvPr/>
        </p:nvSpPr>
        <p:spPr bwMode="auto">
          <a:xfrm rot="10800000">
            <a:off x="4625568" y="4833938"/>
            <a:ext cx="360362" cy="358775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6" name="Text Box 24"/>
          <p:cNvSpPr txBox="1">
            <a:spLocks noChangeArrowheads="1"/>
          </p:cNvSpPr>
          <p:nvPr/>
        </p:nvSpPr>
        <p:spPr bwMode="auto">
          <a:xfrm>
            <a:off x="5795963" y="1516063"/>
            <a:ext cx="390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latin typeface="Times New Roman" pitchFamily="18" charset="0"/>
              </a:rPr>
              <a:t>5</a:t>
            </a:r>
            <a:endParaRPr lang="ru-RU" altLang="ru-RU" sz="3200" b="1">
              <a:latin typeface="Times New Roman" pitchFamily="18" charset="0"/>
            </a:endParaRPr>
          </a:p>
        </p:txBody>
      </p:sp>
      <p:sp>
        <p:nvSpPr>
          <p:cNvPr id="51217" name="Text Box 25"/>
          <p:cNvSpPr txBox="1">
            <a:spLocks noChangeArrowheads="1"/>
          </p:cNvSpPr>
          <p:nvPr/>
        </p:nvSpPr>
        <p:spPr bwMode="auto">
          <a:xfrm>
            <a:off x="5821363" y="51943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latin typeface="Times New Roman" pitchFamily="18" charset="0"/>
              </a:rPr>
              <a:t>9</a:t>
            </a:r>
            <a:endParaRPr lang="ru-RU" altLang="ru-RU" sz="3200" b="1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627313" y="692150"/>
            <a:ext cx="5256212" cy="817563"/>
            <a:chOff x="1837" y="799"/>
            <a:chExt cx="3311" cy="515"/>
          </a:xfrm>
        </p:grpSpPr>
        <p:sp>
          <p:nvSpPr>
            <p:cNvPr id="51222" name="Rectangle 3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223" name="Object 35"/>
            <p:cNvGraphicFramePr>
              <a:graphicFrameLocks noChangeAspect="1"/>
            </p:cNvGraphicFramePr>
            <p:nvPr/>
          </p:nvGraphicFramePr>
          <p:xfrm>
            <a:off x="2757" y="864"/>
            <a:ext cx="1516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0" name="Формула" r:id="rId8" imgW="761669" imgH="228501" progId="Equation.3">
                    <p:embed/>
                  </p:oleObj>
                </mc:Choice>
                <mc:Fallback>
                  <p:oleObj name="Формула" r:id="rId8" imgW="761669" imgH="228501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7" y="864"/>
                          <a:ext cx="1516" cy="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1531938" y="584200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3632200" y="5873750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latin typeface="Times New Roman" pitchFamily="18" charset="0"/>
              </a:rPr>
              <a:t>8</a:t>
            </a:r>
            <a:endParaRPr lang="ru-RU" altLang="ru-RU" sz="32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08" grpId="0" animBg="1"/>
      <p:bldP spid="47117" grpId="0" animBg="1"/>
      <p:bldP spid="47118" grpId="0"/>
      <p:bldP spid="47119" grpId="0" animBg="1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5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1.</a:t>
            </a:r>
          </a:p>
        </p:txBody>
      </p:sp>
      <p:sp>
        <p:nvSpPr>
          <p:cNvPr id="6147" name="Freeform 6"/>
          <p:cNvSpPr>
            <a:spLocks/>
          </p:cNvSpPr>
          <p:nvPr/>
        </p:nvSpPr>
        <p:spPr bwMode="auto">
          <a:xfrm>
            <a:off x="4356100" y="2944813"/>
            <a:ext cx="2354263" cy="2379662"/>
          </a:xfrm>
          <a:custGeom>
            <a:avLst/>
            <a:gdLst>
              <a:gd name="T0" fmla="*/ 0 w 1483"/>
              <a:gd name="T1" fmla="*/ 0 h 1499"/>
              <a:gd name="T2" fmla="*/ 2147483647 w 1483"/>
              <a:gd name="T3" fmla="*/ 2147483647 h 1499"/>
              <a:gd name="T4" fmla="*/ 0 60000 65536"/>
              <a:gd name="T5" fmla="*/ 0 60000 65536"/>
              <a:gd name="T6" fmla="*/ 0 w 1483"/>
              <a:gd name="T7" fmla="*/ 0 h 1499"/>
              <a:gd name="T8" fmla="*/ 1483 w 1483"/>
              <a:gd name="T9" fmla="*/ 1499 h 14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3" h="1499">
                <a:moveTo>
                  <a:pt x="0" y="0"/>
                </a:moveTo>
                <a:lnTo>
                  <a:pt x="1483" y="1499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179388" y="1481140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latin typeface="Times New Roman" pitchFamily="18" charset="0"/>
              </a:rPr>
              <a:t>Найти:</a:t>
            </a:r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53751" y="1408909"/>
            <a:ext cx="1552526" cy="792163"/>
            <a:chOff x="1808" y="799"/>
            <a:chExt cx="3864" cy="499"/>
          </a:xfrm>
        </p:grpSpPr>
        <p:sp>
          <p:nvSpPr>
            <p:cNvPr id="6176" name="Rectangle 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617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6540516"/>
                </p:ext>
              </p:extLst>
            </p:nvPr>
          </p:nvGraphicFramePr>
          <p:xfrm>
            <a:off x="1808" y="874"/>
            <a:ext cx="3864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1" name="Формула" r:id="rId3" imgW="406080" imgH="215640" progId="Equation.3">
                    <p:embed/>
                  </p:oleObj>
                </mc:Choice>
                <mc:Fallback>
                  <p:oleObj name="Формула" r:id="rId3" imgW="406080" imgH="2156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8" y="874"/>
                          <a:ext cx="3864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6732588" y="50847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7885113" y="24923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3995738" y="24923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2843213" y="51577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6155" name="AutoShape 2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Rectangle 30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6157" name="AutoShape 31"/>
          <p:cNvSpPr>
            <a:spLocks noChangeArrowheads="1"/>
          </p:cNvSpPr>
          <p:nvPr/>
        </p:nvSpPr>
        <p:spPr bwMode="auto">
          <a:xfrm>
            <a:off x="3203575" y="2924175"/>
            <a:ext cx="4681538" cy="2449513"/>
          </a:xfrm>
          <a:prstGeom prst="parallelogram">
            <a:avLst>
              <a:gd name="adj" fmla="val 47780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159125" y="260350"/>
            <a:ext cx="5310188" cy="792163"/>
            <a:chOff x="1837" y="799"/>
            <a:chExt cx="3345" cy="499"/>
          </a:xfrm>
        </p:grpSpPr>
        <p:sp>
          <p:nvSpPr>
            <p:cNvPr id="6174" name="Rectangle 3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6175" name="Object 34"/>
            <p:cNvGraphicFramePr>
              <a:graphicFrameLocks noChangeAspect="1"/>
            </p:cNvGraphicFramePr>
            <p:nvPr/>
          </p:nvGraphicFramePr>
          <p:xfrm>
            <a:off x="1897" y="899"/>
            <a:ext cx="328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2" name="Формула" r:id="rId6" imgW="1651000" imgH="203200" progId="Equation.3">
                    <p:embed/>
                  </p:oleObj>
                </mc:Choice>
                <mc:Fallback>
                  <p:oleObj name="Формула" r:id="rId6" imgW="1651000" imgH="2032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7" y="899"/>
                          <a:ext cx="328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619250" y="692150"/>
            <a:ext cx="5256213" cy="817563"/>
            <a:chOff x="1837" y="799"/>
            <a:chExt cx="3311" cy="515"/>
          </a:xfrm>
        </p:grpSpPr>
        <p:sp>
          <p:nvSpPr>
            <p:cNvPr id="6172" name="Rectangle 3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6173" name="Object 37"/>
            <p:cNvGraphicFramePr>
              <a:graphicFrameLocks noChangeAspect="1"/>
            </p:cNvGraphicFramePr>
            <p:nvPr/>
          </p:nvGraphicFramePr>
          <p:xfrm>
            <a:off x="2845" y="865"/>
            <a:ext cx="134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3" name="Формула" r:id="rId8" imgW="672808" imgH="228501" progId="Equation.3">
                    <p:embed/>
                  </p:oleObj>
                </mc:Choice>
                <mc:Fallback>
                  <p:oleObj name="Формула" r:id="rId8" imgW="672808" imgH="228501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5" y="865"/>
                          <a:ext cx="134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10" name="Freeform 38"/>
          <p:cNvSpPr>
            <a:spLocks/>
          </p:cNvSpPr>
          <p:nvPr/>
        </p:nvSpPr>
        <p:spPr bwMode="auto">
          <a:xfrm>
            <a:off x="3254375" y="2998788"/>
            <a:ext cx="3429000" cy="2339975"/>
          </a:xfrm>
          <a:custGeom>
            <a:avLst/>
            <a:gdLst>
              <a:gd name="T0" fmla="*/ 2147483647 w 2160"/>
              <a:gd name="T1" fmla="*/ 2147483647 h 1474"/>
              <a:gd name="T2" fmla="*/ 2147483647 w 2160"/>
              <a:gd name="T3" fmla="*/ 0 h 1474"/>
              <a:gd name="T4" fmla="*/ 0 w 2160"/>
              <a:gd name="T5" fmla="*/ 2147483647 h 1474"/>
              <a:gd name="T6" fmla="*/ 2147483647 w 2160"/>
              <a:gd name="T7" fmla="*/ 2147483647 h 1474"/>
              <a:gd name="T8" fmla="*/ 0 60000 65536"/>
              <a:gd name="T9" fmla="*/ 0 60000 65536"/>
              <a:gd name="T10" fmla="*/ 0 60000 65536"/>
              <a:gd name="T11" fmla="*/ 0 60000 65536"/>
              <a:gd name="T12" fmla="*/ 0 w 2160"/>
              <a:gd name="T13" fmla="*/ 0 h 1474"/>
              <a:gd name="T14" fmla="*/ 2160 w 2160"/>
              <a:gd name="T15" fmla="*/ 1474 h 14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" h="1474">
                <a:moveTo>
                  <a:pt x="2160" y="1474"/>
                </a:moveTo>
                <a:lnTo>
                  <a:pt x="694" y="0"/>
                </a:lnTo>
                <a:lnTo>
                  <a:pt x="0" y="1465"/>
                </a:lnTo>
                <a:lnTo>
                  <a:pt x="2151" y="1474"/>
                </a:lnTo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4424363" y="2944813"/>
            <a:ext cx="3402012" cy="2352675"/>
          </a:xfrm>
          <a:custGeom>
            <a:avLst/>
            <a:gdLst>
              <a:gd name="T0" fmla="*/ 2147483647 w 2143"/>
              <a:gd name="T1" fmla="*/ 2147483647 h 1482"/>
              <a:gd name="T2" fmla="*/ 0 w 2143"/>
              <a:gd name="T3" fmla="*/ 0 h 1482"/>
              <a:gd name="T4" fmla="*/ 2147483647 w 2143"/>
              <a:gd name="T5" fmla="*/ 0 h 1482"/>
              <a:gd name="T6" fmla="*/ 2147483647 w 2143"/>
              <a:gd name="T7" fmla="*/ 2147483647 h 1482"/>
              <a:gd name="T8" fmla="*/ 0 60000 65536"/>
              <a:gd name="T9" fmla="*/ 0 60000 65536"/>
              <a:gd name="T10" fmla="*/ 0 60000 65536"/>
              <a:gd name="T11" fmla="*/ 0 60000 65536"/>
              <a:gd name="T12" fmla="*/ 0 w 2143"/>
              <a:gd name="T13" fmla="*/ 0 h 1482"/>
              <a:gd name="T14" fmla="*/ 2143 w 2143"/>
              <a:gd name="T15" fmla="*/ 1482 h 14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43" h="1482">
                <a:moveTo>
                  <a:pt x="1457" y="1482"/>
                </a:moveTo>
                <a:lnTo>
                  <a:pt x="0" y="0"/>
                </a:lnTo>
                <a:lnTo>
                  <a:pt x="2143" y="0"/>
                </a:lnTo>
                <a:lnTo>
                  <a:pt x="1448" y="1457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273175" y="5842000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00" y="5842000"/>
            <a:ext cx="863600" cy="647700"/>
          </a:xfrm>
        </p:spPr>
        <p:txBody>
          <a:bodyPr/>
          <a:lstStyle/>
          <a:p>
            <a:r>
              <a:rPr lang="ru-RU" altLang="ru-RU" smtClean="0"/>
              <a:t>6</a:t>
            </a:r>
          </a:p>
        </p:txBody>
      </p:sp>
      <p:sp>
        <p:nvSpPr>
          <p:cNvPr id="26" name="Freeform 63"/>
          <p:cNvSpPr>
            <a:spLocks/>
          </p:cNvSpPr>
          <p:nvPr/>
        </p:nvSpPr>
        <p:spPr bwMode="auto">
          <a:xfrm rot="944908">
            <a:off x="3397250" y="4956175"/>
            <a:ext cx="530225" cy="325438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63"/>
          <p:cNvSpPr>
            <a:spLocks/>
          </p:cNvSpPr>
          <p:nvPr/>
        </p:nvSpPr>
        <p:spPr bwMode="auto">
          <a:xfrm rot="-9928530">
            <a:off x="7205663" y="3006725"/>
            <a:ext cx="530225" cy="325438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6300788" y="2790825"/>
            <a:ext cx="0" cy="266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 flipV="1">
            <a:off x="6443663" y="2781300"/>
            <a:ext cx="0" cy="276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>
            <a:off x="3662363" y="416877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50"/>
          <p:cNvSpPr>
            <a:spLocks noChangeShapeType="1"/>
          </p:cNvSpPr>
          <p:nvPr/>
        </p:nvSpPr>
        <p:spPr bwMode="auto">
          <a:xfrm>
            <a:off x="7173913" y="411162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5076825" y="5229225"/>
            <a:ext cx="0" cy="266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5219700" y="5240338"/>
            <a:ext cx="0" cy="266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6861"/>
              </p:ext>
            </p:extLst>
          </p:nvPr>
        </p:nvGraphicFramePr>
        <p:xfrm>
          <a:off x="3995283" y="1480347"/>
          <a:ext cx="1003371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Формула" r:id="rId10" imgW="317160" imgH="228600" progId="Equation.3">
                  <p:embed/>
                </p:oleObj>
              </mc:Choice>
              <mc:Fallback>
                <p:oleObj name="Формула" r:id="rId10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283" y="1480347"/>
                        <a:ext cx="1003371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6" grpId="0" animBg="1"/>
      <p:bldP spid="3110" grpId="0" animBg="1"/>
      <p:bldP spid="3111" grpId="0" animBg="1"/>
      <p:bldP spid="24" grpId="0" animBg="1"/>
      <p:bldP spid="2" grpId="0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35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latin typeface="Times New Roman" pitchFamily="18" charset="0"/>
              </a:rPr>
              <a:t>Найти: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4173" y="1268413"/>
            <a:ext cx="3073352" cy="792162"/>
            <a:chOff x="1837" y="799"/>
            <a:chExt cx="3311" cy="499"/>
          </a:xfrm>
        </p:grpSpPr>
        <p:sp>
          <p:nvSpPr>
            <p:cNvPr id="52251" name="Rectangle 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225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7462540"/>
                </p:ext>
              </p:extLst>
            </p:nvPr>
          </p:nvGraphicFramePr>
          <p:xfrm>
            <a:off x="2942" y="899"/>
            <a:ext cx="1258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35" name="Формула" r:id="rId3" imgW="368280" imgH="203040" progId="Equation.3">
                    <p:embed/>
                  </p:oleObj>
                </mc:Choice>
                <mc:Fallback>
                  <p:oleObj name="Формула" r:id="rId3" imgW="368280" imgH="203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2" y="899"/>
                          <a:ext cx="1258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29" name="AutoShap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30" name="Text Box 28"/>
          <p:cNvSpPr txBox="1">
            <a:spLocks noChangeArrowheads="1"/>
          </p:cNvSpPr>
          <p:nvPr/>
        </p:nvSpPr>
        <p:spPr bwMode="auto">
          <a:xfrm>
            <a:off x="3237276" y="4726666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52231" name="Text Box 29"/>
          <p:cNvSpPr txBox="1">
            <a:spLocks noChangeArrowheads="1"/>
          </p:cNvSpPr>
          <p:nvPr/>
        </p:nvSpPr>
        <p:spPr bwMode="auto">
          <a:xfrm>
            <a:off x="4576762" y="2212182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B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52232" name="Text Box 30"/>
          <p:cNvSpPr txBox="1">
            <a:spLocks noChangeArrowheads="1"/>
          </p:cNvSpPr>
          <p:nvPr/>
        </p:nvSpPr>
        <p:spPr bwMode="auto">
          <a:xfrm>
            <a:off x="7520026" y="2235200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C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52233" name="AutoShape 31"/>
          <p:cNvSpPr>
            <a:spLocks noChangeArrowheads="1"/>
          </p:cNvSpPr>
          <p:nvPr/>
        </p:nvSpPr>
        <p:spPr bwMode="auto">
          <a:xfrm flipV="1">
            <a:off x="3777197" y="2777331"/>
            <a:ext cx="4859337" cy="24495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4445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Freeform 32"/>
          <p:cNvSpPr>
            <a:spLocks/>
          </p:cNvSpPr>
          <p:nvPr/>
        </p:nvSpPr>
        <p:spPr bwMode="auto">
          <a:xfrm>
            <a:off x="5044301" y="2798763"/>
            <a:ext cx="14288" cy="2406650"/>
          </a:xfrm>
          <a:custGeom>
            <a:avLst/>
            <a:gdLst>
              <a:gd name="T0" fmla="*/ 0 w 9"/>
              <a:gd name="T1" fmla="*/ 0 h 1516"/>
              <a:gd name="T2" fmla="*/ 2147483647 w 9"/>
              <a:gd name="T3" fmla="*/ 2147483647 h 1516"/>
              <a:gd name="T4" fmla="*/ 0 60000 65536"/>
              <a:gd name="T5" fmla="*/ 0 60000 65536"/>
              <a:gd name="T6" fmla="*/ 0 w 9"/>
              <a:gd name="T7" fmla="*/ 0 h 1516"/>
              <a:gd name="T8" fmla="*/ 9 w 9"/>
              <a:gd name="T9" fmla="*/ 1516 h 15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516">
                <a:moveTo>
                  <a:pt x="0" y="0"/>
                </a:moveTo>
                <a:lnTo>
                  <a:pt x="9" y="151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5" name="Text Box 33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52236" name="Text Box 34"/>
          <p:cNvSpPr txBox="1">
            <a:spLocks noChangeArrowheads="1"/>
          </p:cNvSpPr>
          <p:nvPr/>
        </p:nvSpPr>
        <p:spPr bwMode="auto">
          <a:xfrm>
            <a:off x="8702674" y="4707732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D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48141" name="Rectangle 3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52249" name="Rectangle 4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2250" name="Object 42"/>
            <p:cNvGraphicFramePr>
              <a:graphicFrameLocks noChangeAspect="1"/>
            </p:cNvGraphicFramePr>
            <p:nvPr/>
          </p:nvGraphicFramePr>
          <p:xfrm>
            <a:off x="2290" y="890"/>
            <a:ext cx="2451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36" name="Формула" r:id="rId6" imgW="1231366" imgH="203112" progId="Equation.3">
                    <p:embed/>
                  </p:oleObj>
                </mc:Choice>
                <mc:Fallback>
                  <p:oleObj name="Формула" r:id="rId6" imgW="1231366" imgH="203112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890"/>
                          <a:ext cx="2451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39" name="Freeform 43"/>
          <p:cNvSpPr>
            <a:spLocks/>
          </p:cNvSpPr>
          <p:nvPr/>
        </p:nvSpPr>
        <p:spPr bwMode="auto">
          <a:xfrm rot="10800000">
            <a:off x="5077871" y="4866481"/>
            <a:ext cx="360363" cy="36036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40" name="Text Box 44"/>
          <p:cNvSpPr txBox="1">
            <a:spLocks noChangeArrowheads="1"/>
          </p:cNvSpPr>
          <p:nvPr/>
        </p:nvSpPr>
        <p:spPr bwMode="auto">
          <a:xfrm>
            <a:off x="4757737" y="5245779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K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268538" y="726804"/>
            <a:ext cx="6819900" cy="817563"/>
            <a:chOff x="1368" y="799"/>
            <a:chExt cx="4296" cy="515"/>
          </a:xfrm>
        </p:grpSpPr>
        <p:sp>
          <p:nvSpPr>
            <p:cNvPr id="52247" name="Rectangle 4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2248" name="Object 47"/>
            <p:cNvGraphicFramePr>
              <a:graphicFrameLocks noChangeAspect="1"/>
            </p:cNvGraphicFramePr>
            <p:nvPr/>
          </p:nvGraphicFramePr>
          <p:xfrm>
            <a:off x="1368" y="865"/>
            <a:ext cx="429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37" name="Формула" r:id="rId8" imgW="2159000" imgH="228600" progId="Equation.3">
                    <p:embed/>
                  </p:oleObj>
                </mc:Choice>
                <mc:Fallback>
                  <p:oleObj name="Формула" r:id="rId8" imgW="2159000" imgH="22860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8" y="865"/>
                          <a:ext cx="4296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72" name="Freeform 48"/>
          <p:cNvSpPr>
            <a:spLocks/>
          </p:cNvSpPr>
          <p:nvPr/>
        </p:nvSpPr>
        <p:spPr bwMode="auto">
          <a:xfrm>
            <a:off x="4997450" y="2754312"/>
            <a:ext cx="2400300" cy="46037"/>
          </a:xfrm>
          <a:custGeom>
            <a:avLst/>
            <a:gdLst>
              <a:gd name="T0" fmla="*/ 0 w 1737"/>
              <a:gd name="T1" fmla="*/ 0 h 1"/>
              <a:gd name="T2" fmla="*/ 2147483647 w 1737"/>
              <a:gd name="T3" fmla="*/ 0 h 1"/>
              <a:gd name="T4" fmla="*/ 0 60000 65536"/>
              <a:gd name="T5" fmla="*/ 0 60000 65536"/>
              <a:gd name="T6" fmla="*/ 0 w 1737"/>
              <a:gd name="T7" fmla="*/ 0 h 1"/>
              <a:gd name="T8" fmla="*/ 1737 w 17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7" h="1">
                <a:moveTo>
                  <a:pt x="0" y="0"/>
                </a:moveTo>
                <a:lnTo>
                  <a:pt x="1737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48"/>
          <p:cNvSpPr>
            <a:spLocks/>
          </p:cNvSpPr>
          <p:nvPr/>
        </p:nvSpPr>
        <p:spPr bwMode="auto">
          <a:xfrm>
            <a:off x="3785394" y="5205413"/>
            <a:ext cx="4814887" cy="55563"/>
          </a:xfrm>
          <a:custGeom>
            <a:avLst/>
            <a:gdLst>
              <a:gd name="T0" fmla="*/ 0 w 1737"/>
              <a:gd name="T1" fmla="*/ 0 h 1"/>
              <a:gd name="T2" fmla="*/ 2147483647 w 1737"/>
              <a:gd name="T3" fmla="*/ 0 h 1"/>
              <a:gd name="T4" fmla="*/ 0 60000 65536"/>
              <a:gd name="T5" fmla="*/ 0 60000 65536"/>
              <a:gd name="T6" fmla="*/ 0 w 1737"/>
              <a:gd name="T7" fmla="*/ 0 h 1"/>
              <a:gd name="T8" fmla="*/ 1737 w 17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7" h="1">
                <a:moveTo>
                  <a:pt x="0" y="0"/>
                </a:moveTo>
                <a:lnTo>
                  <a:pt x="1737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380065"/>
              </p:ext>
            </p:extLst>
          </p:nvPr>
        </p:nvGraphicFramePr>
        <p:xfrm>
          <a:off x="3419475" y="1408113"/>
          <a:ext cx="10429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" name="Формула" r:id="rId10" imgW="342720" imgH="164880" progId="Equation.3">
                  <p:embed/>
                </p:oleObj>
              </mc:Choice>
              <mc:Fallback>
                <p:oleObj name="Формула" r:id="rId10" imgW="342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408113"/>
                        <a:ext cx="10429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52234" grpId="0" animBg="1"/>
      <p:bldP spid="48141" grpId="0" animBg="1"/>
      <p:bldP spid="52239" grpId="0" animBg="1"/>
      <p:bldP spid="52240" grpId="0"/>
      <p:bldP spid="26672" grpId="0" animBg="1"/>
      <p:bldP spid="2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237807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-108520" y="908720"/>
                <a:ext cx="9145016" cy="5468889"/>
              </a:xfrm>
            </p:spPr>
            <p:txBody>
              <a:bodyPr/>
              <a:lstStyle/>
              <a:p>
                <a:r>
                  <a:rPr lang="en-US" i="1" dirty="0" smtClean="0">
                    <a:latin typeface="Bookman Old Style" panose="02050604050505020204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𝐵𝐾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endParaRPr lang="en-US" i="1" dirty="0" smtClean="0">
                  <a:latin typeface="Bookman Old Style" panose="02050604050505020204" pitchFamily="18" charset="0"/>
                </a:endParaRPr>
              </a:p>
              <a:p>
                <a:r>
                  <a:rPr lang="ru-RU" i="1" dirty="0">
                    <a:latin typeface="Bookman Old Style" panose="02050604050505020204" pitchFamily="18" charset="0"/>
                  </a:rPr>
                  <a:t>Т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.к.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 BK = 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i="1" dirty="0" smtClean="0">
                    <a:latin typeface="Bookman Old Style" panose="02050604050505020204" pitchFamily="18" charset="0"/>
                  </a:rPr>
                  <a:t>= 60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, то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 60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d>
                    <m:r>
                      <a:rPr lang="en-US" i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endParaRPr lang="en-US" dirty="0" smtClean="0">
                  <a:latin typeface="Bookman Old Style" panose="02050604050505020204" pitchFamily="18" charset="0"/>
                </a:endParaRPr>
              </a:p>
              <a:p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или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d>
                  </m:oMath>
                </a14:m>
                <a:r>
                  <a:rPr lang="ru-RU" dirty="0" smtClean="0">
                    <a:latin typeface="Bookman Old Style" panose="02050604050505020204" pitchFamily="18" charset="0"/>
                  </a:rPr>
                  <a:t> = 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20.</a:t>
                </a:r>
              </a:p>
              <a:p>
                <a:r>
                  <a:rPr lang="ru-RU" i="1" dirty="0" smtClean="0">
                    <a:latin typeface="Bookman Old Style" panose="02050604050505020204" pitchFamily="18" charset="0"/>
                  </a:rPr>
                  <a:t>По условию задачи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800" b="0" i="1" smtClean="0">
                            <a:latin typeface="Cambria Math"/>
                          </a:rPr>
                          <m:t>𝐵𝐶</m:t>
                        </m:r>
                      </m:num>
                      <m:den>
                        <m:r>
                          <a:rPr lang="en-US" sz="3800" b="0" i="1" smtClean="0">
                            <a:latin typeface="Cambria Math"/>
                          </a:rPr>
                          <m:t>𝐴𝐷</m:t>
                        </m:r>
                      </m:den>
                    </m:f>
                  </m:oMath>
                </a14:m>
                <a:r>
                  <a:rPr lang="en-US" i="1" dirty="0" smtClean="0">
                    <a:latin typeface="Bookman Old Style" panose="0205060405050502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i="1" dirty="0" smtClean="0">
                    <a:latin typeface="Bookman Old Style" panose="02050604050505020204" pitchFamily="18" charset="0"/>
                  </a:rPr>
                  <a:t> 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или 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BC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8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ru-RU" sz="3800" b="0" i="1" dirty="0" smtClean="0">
                    <a:latin typeface="Bookman Old Style" panose="02050604050505020204" pitchFamily="18" charset="0"/>
                    <a:ea typeface="Cambria Math"/>
                  </a:rPr>
                  <a:t> </a:t>
                </a:r>
                <a:r>
                  <a:rPr lang="en-US" b="0" i="1" dirty="0" smtClean="0">
                    <a:latin typeface="Bookman Old Style" panose="02050604050505020204" pitchFamily="18" charset="0"/>
                    <a:ea typeface="Cambria Math"/>
                  </a:rPr>
                  <a:t>AD.</a:t>
                </a:r>
              </a:p>
              <a:p>
                <a:r>
                  <a:rPr lang="ru-RU" i="1" dirty="0" smtClean="0">
                    <a:latin typeface="Bookman Old Style" panose="02050604050505020204" pitchFamily="18" charset="0"/>
                  </a:rPr>
                  <a:t>Тогда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3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38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i="1" dirty="0" smtClean="0">
                    <a:latin typeface="Bookman Old Style" panose="02050604050505020204" pitchFamily="18" charset="0"/>
                  </a:rPr>
                  <a:t>AD + AD = 20 </a:t>
                </a:r>
                <a:r>
                  <a:rPr lang="ru-RU" i="1" dirty="0" smtClean="0">
                    <a:latin typeface="Bookman Old Style" panose="02050604050505020204" pitchFamily="18" charset="0"/>
                  </a:rPr>
                  <a:t>или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i="1" dirty="0" smtClean="0">
                    <a:latin typeface="Bookman Old Style" panose="0205060405050502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b="0" i="1" dirty="0" smtClean="0">
                    <a:latin typeface="Bookman Old Style" panose="02050604050505020204" pitchFamily="18" charset="0"/>
                    <a:ea typeface="Cambria Math"/>
                  </a:rPr>
                  <a:t> AD = 20.</a:t>
                </a:r>
              </a:p>
              <a:p>
                <a:r>
                  <a:rPr lang="en-US" i="1" dirty="0" smtClean="0">
                    <a:latin typeface="Bookman Old Style" panose="02050604050505020204" pitchFamily="18" charset="0"/>
                  </a:rPr>
                  <a:t>AD = 12, BC = 8.</a:t>
                </a:r>
                <a:endParaRPr lang="ru-RU" i="1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-108520" y="908720"/>
                <a:ext cx="9145016" cy="5468889"/>
              </a:xfrm>
              <a:blipFill rotWithShape="1"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1520" y="6020981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latin typeface="Times New Roman" pitchFamily="18" charset="0"/>
              </a:rPr>
              <a:t>Ответ: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5579" y="6001563"/>
            <a:ext cx="2377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3600" b="1" i="1" dirty="0">
                <a:latin typeface="Bookman Old Style" panose="02050604050505020204" pitchFamily="18" charset="0"/>
              </a:rPr>
              <a:t>AD = </a:t>
            </a:r>
            <a:r>
              <a:rPr lang="en-US" altLang="ru-RU" sz="3600" b="1" i="1" dirty="0" smtClean="0">
                <a:latin typeface="Bookman Old Style" panose="02050604050505020204" pitchFamily="18" charset="0"/>
              </a:rPr>
              <a:t>12,</a:t>
            </a:r>
            <a:endParaRPr lang="ru-RU" altLang="ru-RU" sz="3600" b="1" i="1" dirty="0">
              <a:latin typeface="Bookman Old Style" panose="02050604050505020204" pitchFamily="18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863279" y="5989351"/>
            <a:ext cx="22217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b="1" i="1" dirty="0">
                <a:latin typeface="Bookman Old Style" panose="02050604050505020204" pitchFamily="18" charset="0"/>
              </a:rPr>
              <a:t>BC = </a:t>
            </a:r>
            <a:r>
              <a:rPr lang="en-US" altLang="ru-RU" sz="3600" b="1" i="1" dirty="0" smtClean="0">
                <a:latin typeface="Bookman Old Style" panose="02050604050505020204" pitchFamily="18" charset="0"/>
              </a:rPr>
              <a:t>8. </a:t>
            </a:r>
            <a:endParaRPr lang="ru-RU" altLang="ru-RU" sz="36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0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2.</a:t>
            </a: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7172" name="Text Box 17"/>
          <p:cNvSpPr txBox="1">
            <a:spLocks noChangeArrowheads="1"/>
          </p:cNvSpPr>
          <p:nvPr/>
        </p:nvSpPr>
        <p:spPr bwMode="auto">
          <a:xfrm>
            <a:off x="5076825" y="28527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7173" name="Text Box 19"/>
          <p:cNvSpPr txBox="1">
            <a:spLocks noChangeArrowheads="1"/>
          </p:cNvSpPr>
          <p:nvPr/>
        </p:nvSpPr>
        <p:spPr bwMode="auto">
          <a:xfrm>
            <a:off x="1476375" y="28527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7174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5" name="Rectangle 34"/>
          <p:cNvSpPr>
            <a:spLocks noChangeArrowheads="1"/>
          </p:cNvSpPr>
          <p:nvPr/>
        </p:nvSpPr>
        <p:spPr bwMode="auto">
          <a:xfrm>
            <a:off x="468313" y="1341438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1638300" y="3357563"/>
            <a:ext cx="7235825" cy="2219325"/>
          </a:xfrm>
          <a:custGeom>
            <a:avLst/>
            <a:gdLst>
              <a:gd name="T0" fmla="*/ 2147483647 w 4558"/>
              <a:gd name="T1" fmla="*/ 0 h 1398"/>
              <a:gd name="T2" fmla="*/ 2147483647 w 4558"/>
              <a:gd name="T3" fmla="*/ 2147483647 h 1398"/>
              <a:gd name="T4" fmla="*/ 0 w 4558"/>
              <a:gd name="T5" fmla="*/ 2147483647 h 1398"/>
              <a:gd name="T6" fmla="*/ 0 60000 65536"/>
              <a:gd name="T7" fmla="*/ 0 60000 65536"/>
              <a:gd name="T8" fmla="*/ 0 60000 65536"/>
              <a:gd name="T9" fmla="*/ 0 w 4558"/>
              <a:gd name="T10" fmla="*/ 0 h 1398"/>
              <a:gd name="T11" fmla="*/ 4558 w 4558"/>
              <a:gd name="T12" fmla="*/ 1398 h 13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58" h="1398">
                <a:moveTo>
                  <a:pt x="26" y="0"/>
                </a:moveTo>
                <a:lnTo>
                  <a:pt x="4558" y="9"/>
                </a:lnTo>
                <a:lnTo>
                  <a:pt x="0" y="1398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lin ang="18900000" scaled="1"/>
          </a:gradFill>
          <a:ln w="444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Text Box 44"/>
          <p:cNvSpPr txBox="1">
            <a:spLocks noChangeArrowheads="1"/>
          </p:cNvSpPr>
          <p:nvPr/>
        </p:nvSpPr>
        <p:spPr bwMode="auto">
          <a:xfrm>
            <a:off x="1331913" y="55895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7178" name="Text Box 45"/>
          <p:cNvSpPr txBox="1">
            <a:spLocks noChangeArrowheads="1"/>
          </p:cNvSpPr>
          <p:nvPr/>
        </p:nvSpPr>
        <p:spPr bwMode="auto">
          <a:xfrm>
            <a:off x="5292725" y="55895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7179" name="Text Box 46"/>
          <p:cNvSpPr txBox="1">
            <a:spLocks noChangeArrowheads="1"/>
          </p:cNvSpPr>
          <p:nvPr/>
        </p:nvSpPr>
        <p:spPr bwMode="auto">
          <a:xfrm>
            <a:off x="8723313" y="28527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E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7180" name="Text Box 47"/>
          <p:cNvSpPr txBox="1">
            <a:spLocks noChangeArrowheads="1"/>
          </p:cNvSpPr>
          <p:nvPr/>
        </p:nvSpPr>
        <p:spPr bwMode="auto">
          <a:xfrm>
            <a:off x="5292725" y="44370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F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7181" name="Rectangle 48"/>
          <p:cNvSpPr>
            <a:spLocks noChangeArrowheads="1"/>
          </p:cNvSpPr>
          <p:nvPr/>
        </p:nvSpPr>
        <p:spPr bwMode="auto">
          <a:xfrm>
            <a:off x="1692275" y="3357563"/>
            <a:ext cx="3600450" cy="2232025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2" name="Freeform 49"/>
          <p:cNvSpPr>
            <a:spLocks/>
          </p:cNvSpPr>
          <p:nvPr/>
        </p:nvSpPr>
        <p:spPr bwMode="auto">
          <a:xfrm>
            <a:off x="1692275" y="3357563"/>
            <a:ext cx="7235825" cy="2219325"/>
          </a:xfrm>
          <a:custGeom>
            <a:avLst/>
            <a:gdLst>
              <a:gd name="T0" fmla="*/ 2147483647 w 4558"/>
              <a:gd name="T1" fmla="*/ 0 h 1398"/>
              <a:gd name="T2" fmla="*/ 2147483647 w 4558"/>
              <a:gd name="T3" fmla="*/ 2147483647 h 1398"/>
              <a:gd name="T4" fmla="*/ 0 w 4558"/>
              <a:gd name="T5" fmla="*/ 2147483647 h 1398"/>
              <a:gd name="T6" fmla="*/ 0 60000 65536"/>
              <a:gd name="T7" fmla="*/ 0 60000 65536"/>
              <a:gd name="T8" fmla="*/ 0 60000 65536"/>
              <a:gd name="T9" fmla="*/ 0 w 4558"/>
              <a:gd name="T10" fmla="*/ 0 h 1398"/>
              <a:gd name="T11" fmla="*/ 4558 w 4558"/>
              <a:gd name="T12" fmla="*/ 1398 h 13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58" h="1398">
                <a:moveTo>
                  <a:pt x="26" y="0"/>
                </a:moveTo>
                <a:lnTo>
                  <a:pt x="4558" y="9"/>
                </a:lnTo>
                <a:lnTo>
                  <a:pt x="0" y="1398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3" name="Line 50"/>
          <p:cNvSpPr>
            <a:spLocks noChangeShapeType="1"/>
          </p:cNvSpPr>
          <p:nvPr/>
        </p:nvSpPr>
        <p:spPr bwMode="auto">
          <a:xfrm>
            <a:off x="5148263" y="393382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4" name="Line 51"/>
          <p:cNvSpPr>
            <a:spLocks noChangeShapeType="1"/>
          </p:cNvSpPr>
          <p:nvPr/>
        </p:nvSpPr>
        <p:spPr bwMode="auto">
          <a:xfrm>
            <a:off x="5148263" y="501332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203575" y="188913"/>
            <a:ext cx="5256213" cy="792162"/>
            <a:chOff x="1837" y="799"/>
            <a:chExt cx="3311" cy="499"/>
          </a:xfrm>
        </p:grpSpPr>
        <p:sp>
          <p:nvSpPr>
            <p:cNvPr id="7198" name="Rectangle 5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7199" name="Object 54"/>
            <p:cNvGraphicFramePr>
              <a:graphicFrameLocks noChangeAspect="1"/>
            </p:cNvGraphicFramePr>
            <p:nvPr/>
          </p:nvGraphicFramePr>
          <p:xfrm>
            <a:off x="1961" y="890"/>
            <a:ext cx="3109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Формула" r:id="rId4" imgW="1562100" imgH="203200" progId="Equation.3">
                    <p:embed/>
                  </p:oleObj>
                </mc:Choice>
                <mc:Fallback>
                  <p:oleObj name="Формула" r:id="rId4" imgW="1562100" imgH="2032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1" y="890"/>
                          <a:ext cx="3109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763713" y="692150"/>
            <a:ext cx="5256212" cy="817563"/>
            <a:chOff x="1837" y="799"/>
            <a:chExt cx="3311" cy="515"/>
          </a:xfrm>
        </p:grpSpPr>
        <p:sp>
          <p:nvSpPr>
            <p:cNvPr id="7196" name="Rectangle 5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7197" name="Object 57"/>
            <p:cNvGraphicFramePr>
              <a:graphicFrameLocks noChangeAspect="1"/>
            </p:cNvGraphicFramePr>
            <p:nvPr/>
          </p:nvGraphicFramePr>
          <p:xfrm>
            <a:off x="2845" y="865"/>
            <a:ext cx="134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5" name="Формула" r:id="rId6" imgW="672808" imgH="228501" progId="Equation.3">
                    <p:embed/>
                  </p:oleObj>
                </mc:Choice>
                <mc:Fallback>
                  <p:oleObj name="Формула" r:id="rId6" imgW="672808" imgH="228501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5" y="865"/>
                          <a:ext cx="134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755650" y="1196975"/>
            <a:ext cx="5256213" cy="796925"/>
            <a:chOff x="1837" y="799"/>
            <a:chExt cx="3311" cy="502"/>
          </a:xfrm>
        </p:grpSpPr>
        <p:sp>
          <p:nvSpPr>
            <p:cNvPr id="7194" name="Rectangle 5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7195" name="Object 60"/>
            <p:cNvGraphicFramePr>
              <a:graphicFrameLocks noChangeAspect="1"/>
            </p:cNvGraphicFramePr>
            <p:nvPr/>
          </p:nvGraphicFramePr>
          <p:xfrm>
            <a:off x="3212" y="877"/>
            <a:ext cx="606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6" name="Формула" r:id="rId8" imgW="304536" imgH="215713" progId="Equation.3">
                    <p:embed/>
                  </p:oleObj>
                </mc:Choice>
                <mc:Fallback>
                  <p:oleObj name="Формула" r:id="rId8" imgW="304536" imgH="215713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2" y="877"/>
                          <a:ext cx="606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1979613" y="6021388"/>
            <a:ext cx="2087562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67175" y="6021388"/>
            <a:ext cx="1296988" cy="647700"/>
          </a:xfrm>
        </p:spPr>
        <p:txBody>
          <a:bodyPr/>
          <a:lstStyle/>
          <a:p>
            <a:r>
              <a:rPr lang="ru-RU" altLang="ru-RU" smtClean="0"/>
              <a:t>13</a:t>
            </a:r>
          </a:p>
        </p:txBody>
      </p:sp>
      <p:sp>
        <p:nvSpPr>
          <p:cNvPr id="28" name="Freeform 60"/>
          <p:cNvSpPr>
            <a:spLocks/>
          </p:cNvSpPr>
          <p:nvPr/>
        </p:nvSpPr>
        <p:spPr bwMode="auto">
          <a:xfrm rot="-5400000">
            <a:off x="5322094" y="3372644"/>
            <a:ext cx="336550" cy="376238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Freeform 60"/>
          <p:cNvSpPr>
            <a:spLocks/>
          </p:cNvSpPr>
          <p:nvPr/>
        </p:nvSpPr>
        <p:spPr bwMode="auto">
          <a:xfrm rot="5400000">
            <a:off x="4906169" y="5188744"/>
            <a:ext cx="336550" cy="376238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Freeform 63"/>
          <p:cNvSpPr>
            <a:spLocks/>
          </p:cNvSpPr>
          <p:nvPr/>
        </p:nvSpPr>
        <p:spPr bwMode="auto">
          <a:xfrm rot="10079050">
            <a:off x="4722813" y="4602163"/>
            <a:ext cx="530225" cy="325437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Freeform 63"/>
          <p:cNvSpPr>
            <a:spLocks/>
          </p:cNvSpPr>
          <p:nvPr/>
        </p:nvSpPr>
        <p:spPr bwMode="auto">
          <a:xfrm rot="-905740">
            <a:off x="5314950" y="3997325"/>
            <a:ext cx="530225" cy="325438"/>
          </a:xfrm>
          <a:custGeom>
            <a:avLst/>
            <a:gdLst>
              <a:gd name="T0" fmla="*/ 0 w 455"/>
              <a:gd name="T1" fmla="*/ 2147483647 h 331"/>
              <a:gd name="T2" fmla="*/ 2147483647 w 455"/>
              <a:gd name="T3" fmla="*/ 2147483647 h 331"/>
              <a:gd name="T4" fmla="*/ 2147483647 w 455"/>
              <a:gd name="T5" fmla="*/ 2147483647 h 331"/>
              <a:gd name="T6" fmla="*/ 2147483647 w 455"/>
              <a:gd name="T7" fmla="*/ 2147483647 h 331"/>
              <a:gd name="T8" fmla="*/ 2147483647 w 455"/>
              <a:gd name="T9" fmla="*/ 2147483647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5" grpId="0" animBg="1"/>
      <p:bldP spid="4139" grpId="0" animBg="1"/>
      <p:bldP spid="26" grpId="0" animBg="1"/>
      <p:bldP spid="4" grpId="0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3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8195" name="AutoShape 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2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8197" name="Rectangle 30"/>
          <p:cNvSpPr>
            <a:spLocks noChangeArrowheads="1"/>
          </p:cNvSpPr>
          <p:nvPr/>
        </p:nvSpPr>
        <p:spPr bwMode="auto">
          <a:xfrm>
            <a:off x="468313" y="1341438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908175" y="188913"/>
            <a:ext cx="5256213" cy="838200"/>
            <a:chOff x="1837" y="799"/>
            <a:chExt cx="3311" cy="528"/>
          </a:xfrm>
        </p:grpSpPr>
        <p:sp>
          <p:nvSpPr>
            <p:cNvPr id="8232" name="Rectangle 3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8233" name="Object 33"/>
            <p:cNvGraphicFramePr>
              <a:graphicFrameLocks noChangeAspect="1"/>
            </p:cNvGraphicFramePr>
            <p:nvPr/>
          </p:nvGraphicFramePr>
          <p:xfrm>
            <a:off x="2795" y="853"/>
            <a:ext cx="1440" cy="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4" name="Формула" r:id="rId4" imgW="723586" imgH="241195" progId="Equation.3">
                    <p:embed/>
                  </p:oleObj>
                </mc:Choice>
                <mc:Fallback>
                  <p:oleObj name="Формула" r:id="rId4" imgW="723586" imgH="241195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5" y="853"/>
                          <a:ext cx="1440" cy="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9" name="Text Box 44"/>
          <p:cNvSpPr txBox="1">
            <a:spLocks noChangeArrowheads="1"/>
          </p:cNvSpPr>
          <p:nvPr/>
        </p:nvSpPr>
        <p:spPr bwMode="auto">
          <a:xfrm>
            <a:off x="2051050" y="52292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8200" name="Text Box 45"/>
          <p:cNvSpPr txBox="1">
            <a:spLocks noChangeArrowheads="1"/>
          </p:cNvSpPr>
          <p:nvPr/>
        </p:nvSpPr>
        <p:spPr bwMode="auto">
          <a:xfrm>
            <a:off x="4067175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8201" name="Text Box 46"/>
          <p:cNvSpPr txBox="1">
            <a:spLocks noChangeArrowheads="1"/>
          </p:cNvSpPr>
          <p:nvPr/>
        </p:nvSpPr>
        <p:spPr bwMode="auto">
          <a:xfrm>
            <a:off x="7019925" y="21336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8202" name="Text Box 47"/>
          <p:cNvSpPr txBox="1">
            <a:spLocks noChangeArrowheads="1"/>
          </p:cNvSpPr>
          <p:nvPr/>
        </p:nvSpPr>
        <p:spPr bwMode="auto">
          <a:xfrm>
            <a:off x="7885113" y="53736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8203" name="Rectangle 63"/>
          <p:cNvSpPr>
            <a:spLocks noChangeArrowheads="1"/>
          </p:cNvSpPr>
          <p:nvPr/>
        </p:nvSpPr>
        <p:spPr bwMode="auto">
          <a:xfrm>
            <a:off x="7164388" y="263683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4" name="Rectangle 76"/>
          <p:cNvSpPr>
            <a:spLocks noChangeArrowheads="1"/>
          </p:cNvSpPr>
          <p:nvPr/>
        </p:nvSpPr>
        <p:spPr bwMode="auto">
          <a:xfrm>
            <a:off x="5286375" y="264318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5" name="Rectangle 77"/>
          <p:cNvSpPr>
            <a:spLocks noChangeArrowheads="1"/>
          </p:cNvSpPr>
          <p:nvPr/>
        </p:nvSpPr>
        <p:spPr bwMode="auto">
          <a:xfrm>
            <a:off x="4356100" y="263683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6" name="Rectangle 78"/>
          <p:cNvSpPr>
            <a:spLocks noChangeArrowheads="1"/>
          </p:cNvSpPr>
          <p:nvPr/>
        </p:nvSpPr>
        <p:spPr bwMode="auto">
          <a:xfrm>
            <a:off x="3419475" y="263683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7" name="Rectangle 79"/>
          <p:cNvSpPr>
            <a:spLocks noChangeArrowheads="1"/>
          </p:cNvSpPr>
          <p:nvPr/>
        </p:nvSpPr>
        <p:spPr bwMode="auto">
          <a:xfrm>
            <a:off x="2484438" y="263683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8" name="Rectangle 80"/>
          <p:cNvSpPr>
            <a:spLocks noChangeArrowheads="1"/>
          </p:cNvSpPr>
          <p:nvPr/>
        </p:nvSpPr>
        <p:spPr bwMode="auto">
          <a:xfrm>
            <a:off x="6227763" y="263683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9" name="Rectangle 81"/>
          <p:cNvSpPr>
            <a:spLocks noChangeArrowheads="1"/>
          </p:cNvSpPr>
          <p:nvPr/>
        </p:nvSpPr>
        <p:spPr bwMode="auto">
          <a:xfrm>
            <a:off x="6227763" y="3573463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0" name="Rectangle 82"/>
          <p:cNvSpPr>
            <a:spLocks noChangeArrowheads="1"/>
          </p:cNvSpPr>
          <p:nvPr/>
        </p:nvSpPr>
        <p:spPr bwMode="auto">
          <a:xfrm>
            <a:off x="7164388" y="3573463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1" name="Rectangle 83"/>
          <p:cNvSpPr>
            <a:spLocks noChangeArrowheads="1"/>
          </p:cNvSpPr>
          <p:nvPr/>
        </p:nvSpPr>
        <p:spPr bwMode="auto">
          <a:xfrm>
            <a:off x="4356100" y="3573463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2" name="Rectangle 84"/>
          <p:cNvSpPr>
            <a:spLocks noChangeArrowheads="1"/>
          </p:cNvSpPr>
          <p:nvPr/>
        </p:nvSpPr>
        <p:spPr bwMode="auto">
          <a:xfrm>
            <a:off x="5292725" y="3573463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3" name="Rectangle 85"/>
          <p:cNvSpPr>
            <a:spLocks noChangeArrowheads="1"/>
          </p:cNvSpPr>
          <p:nvPr/>
        </p:nvSpPr>
        <p:spPr bwMode="auto">
          <a:xfrm>
            <a:off x="2484438" y="3573463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4" name="Rectangle 86"/>
          <p:cNvSpPr>
            <a:spLocks noChangeArrowheads="1"/>
          </p:cNvSpPr>
          <p:nvPr/>
        </p:nvSpPr>
        <p:spPr bwMode="auto">
          <a:xfrm>
            <a:off x="3419475" y="3573463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5" name="Rectangle 87"/>
          <p:cNvSpPr>
            <a:spLocks noChangeArrowheads="1"/>
          </p:cNvSpPr>
          <p:nvPr/>
        </p:nvSpPr>
        <p:spPr bwMode="auto">
          <a:xfrm>
            <a:off x="2484438" y="451008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6" name="Rectangle 88"/>
          <p:cNvSpPr>
            <a:spLocks noChangeArrowheads="1"/>
          </p:cNvSpPr>
          <p:nvPr/>
        </p:nvSpPr>
        <p:spPr bwMode="auto">
          <a:xfrm>
            <a:off x="3419475" y="451008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7" name="Rectangle 89"/>
          <p:cNvSpPr>
            <a:spLocks noChangeArrowheads="1"/>
          </p:cNvSpPr>
          <p:nvPr/>
        </p:nvSpPr>
        <p:spPr bwMode="auto">
          <a:xfrm>
            <a:off x="4356100" y="451008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8" name="Rectangle 90"/>
          <p:cNvSpPr>
            <a:spLocks noChangeArrowheads="1"/>
          </p:cNvSpPr>
          <p:nvPr/>
        </p:nvSpPr>
        <p:spPr bwMode="auto">
          <a:xfrm>
            <a:off x="5292725" y="4510088"/>
            <a:ext cx="9144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9" name="Rectangle 91"/>
          <p:cNvSpPr>
            <a:spLocks noChangeArrowheads="1"/>
          </p:cNvSpPr>
          <p:nvPr/>
        </p:nvSpPr>
        <p:spPr bwMode="auto">
          <a:xfrm>
            <a:off x="6227763" y="451008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20" name="Rectangle 92"/>
          <p:cNvSpPr>
            <a:spLocks noChangeArrowheads="1"/>
          </p:cNvSpPr>
          <p:nvPr/>
        </p:nvSpPr>
        <p:spPr bwMode="auto">
          <a:xfrm>
            <a:off x="7164388" y="4510088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21" name="Freeform 94"/>
          <p:cNvSpPr>
            <a:spLocks/>
          </p:cNvSpPr>
          <p:nvPr/>
        </p:nvSpPr>
        <p:spPr bwMode="auto">
          <a:xfrm>
            <a:off x="2474913" y="2649538"/>
            <a:ext cx="5580062" cy="2755900"/>
          </a:xfrm>
          <a:custGeom>
            <a:avLst/>
            <a:gdLst>
              <a:gd name="T0" fmla="*/ 2147483647 w 3515"/>
              <a:gd name="T1" fmla="*/ 2147483647 h 1736"/>
              <a:gd name="T2" fmla="*/ 2147483647 w 3515"/>
              <a:gd name="T3" fmla="*/ 2147483647 h 1736"/>
              <a:gd name="T4" fmla="*/ 2147483647 w 3515"/>
              <a:gd name="T5" fmla="*/ 0 h 1736"/>
              <a:gd name="T6" fmla="*/ 0 w 3515"/>
              <a:gd name="T7" fmla="*/ 2147483647 h 1736"/>
              <a:gd name="T8" fmla="*/ 2147483647 w 3515"/>
              <a:gd name="T9" fmla="*/ 2147483647 h 1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5"/>
              <a:gd name="T16" fmla="*/ 0 h 1736"/>
              <a:gd name="T17" fmla="*/ 3515 w 3515"/>
              <a:gd name="T18" fmla="*/ 1736 h 1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5" h="1736">
                <a:moveTo>
                  <a:pt x="3515" y="1728"/>
                </a:moveTo>
                <a:lnTo>
                  <a:pt x="2939" y="8"/>
                </a:lnTo>
                <a:lnTo>
                  <a:pt x="1169" y="0"/>
                </a:lnTo>
                <a:lnTo>
                  <a:pt x="0" y="1736"/>
                </a:lnTo>
                <a:lnTo>
                  <a:pt x="3515" y="173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0" name="Freeform 96"/>
          <p:cNvSpPr>
            <a:spLocks/>
          </p:cNvSpPr>
          <p:nvPr/>
        </p:nvSpPr>
        <p:spPr bwMode="auto">
          <a:xfrm>
            <a:off x="2484438" y="2649538"/>
            <a:ext cx="5580062" cy="2743200"/>
          </a:xfrm>
          <a:custGeom>
            <a:avLst/>
            <a:gdLst>
              <a:gd name="T0" fmla="*/ 2147483647 w 3515"/>
              <a:gd name="T1" fmla="*/ 2147483647 h 1728"/>
              <a:gd name="T2" fmla="*/ 2147483647 w 3515"/>
              <a:gd name="T3" fmla="*/ 2147483647 h 1728"/>
              <a:gd name="T4" fmla="*/ 2147483647 w 3515"/>
              <a:gd name="T5" fmla="*/ 0 h 1728"/>
              <a:gd name="T6" fmla="*/ 0 w 3515"/>
              <a:gd name="T7" fmla="*/ 2147483647 h 1728"/>
              <a:gd name="T8" fmla="*/ 2147483647 w 3515"/>
              <a:gd name="T9" fmla="*/ 2147483647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15" h="1728">
                <a:moveTo>
                  <a:pt x="3492" y="1719"/>
                </a:moveTo>
                <a:lnTo>
                  <a:pt x="2924" y="17"/>
                </a:lnTo>
                <a:lnTo>
                  <a:pt x="1171" y="0"/>
                </a:lnTo>
                <a:lnTo>
                  <a:pt x="0" y="1728"/>
                </a:lnTo>
                <a:lnTo>
                  <a:pt x="3515" y="172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755650" y="1196975"/>
            <a:ext cx="5256213" cy="817563"/>
            <a:chOff x="1837" y="799"/>
            <a:chExt cx="3311" cy="515"/>
          </a:xfrm>
        </p:grpSpPr>
        <p:sp>
          <p:nvSpPr>
            <p:cNvPr id="8230" name="Rectangle 9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8231" name="Object 99"/>
            <p:cNvGraphicFramePr>
              <a:graphicFrameLocks noChangeAspect="1"/>
            </p:cNvGraphicFramePr>
            <p:nvPr/>
          </p:nvGraphicFramePr>
          <p:xfrm>
            <a:off x="3137" y="865"/>
            <a:ext cx="757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Формула" r:id="rId6" imgW="381000" imgH="228600" progId="Equation.3">
                    <p:embed/>
                  </p:oleObj>
                </mc:Choice>
                <mc:Fallback>
                  <p:oleObj name="Формула" r:id="rId6" imgW="381000" imgH="228600" progId="Equation.3">
                    <p:embed/>
                    <p:pic>
                      <p:nvPicPr>
                        <p:cNvPr id="0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865"/>
                          <a:ext cx="757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1512888" y="6021388"/>
            <a:ext cx="1906587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475" y="6021388"/>
            <a:ext cx="1296988" cy="614362"/>
          </a:xfrm>
        </p:spPr>
        <p:txBody>
          <a:bodyPr/>
          <a:lstStyle/>
          <a:p>
            <a:r>
              <a:rPr lang="ru-RU" altLang="ru-RU" smtClean="0"/>
              <a:t>13,5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3000375" y="4071938"/>
            <a:ext cx="2714625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787231" y="3999707"/>
            <a:ext cx="2714625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000375" y="4000501"/>
            <a:ext cx="27146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784056" y="4034632"/>
            <a:ext cx="271462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218" grpId="0" animBg="1"/>
      <p:bldP spid="3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4</a:t>
            </a:r>
            <a:r>
              <a:rPr lang="ru-RU" alt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101975" y="188913"/>
            <a:ext cx="6024563" cy="792162"/>
            <a:chOff x="1617" y="799"/>
            <a:chExt cx="3795" cy="499"/>
          </a:xfrm>
        </p:grpSpPr>
        <p:sp>
          <p:nvSpPr>
            <p:cNvPr id="9244" name="Rectangle 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9245" name="Object 10"/>
            <p:cNvGraphicFramePr>
              <a:graphicFrameLocks noChangeAspect="1"/>
            </p:cNvGraphicFramePr>
            <p:nvPr/>
          </p:nvGraphicFramePr>
          <p:xfrm>
            <a:off x="1617" y="889"/>
            <a:ext cx="3795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6" name="Формула" r:id="rId3" imgW="1905000" imgH="203200" progId="Equation.3">
                    <p:embed/>
                  </p:oleObj>
                </mc:Choice>
                <mc:Fallback>
                  <p:oleObj name="Формула" r:id="rId3" imgW="1905000" imgH="2032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7" y="889"/>
                          <a:ext cx="3795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1" name="AutoShape 3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Rectangle 36"/>
          <p:cNvSpPr>
            <a:spLocks noChangeArrowheads="1"/>
          </p:cNvSpPr>
          <p:nvPr/>
        </p:nvSpPr>
        <p:spPr bwMode="auto">
          <a:xfrm>
            <a:off x="395288" y="1414463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9223" name="Freeform 43"/>
          <p:cNvSpPr>
            <a:spLocks/>
          </p:cNvSpPr>
          <p:nvPr/>
        </p:nvSpPr>
        <p:spPr bwMode="auto">
          <a:xfrm>
            <a:off x="2151063" y="2708275"/>
            <a:ext cx="5245100" cy="3192463"/>
          </a:xfrm>
          <a:custGeom>
            <a:avLst/>
            <a:gdLst>
              <a:gd name="T0" fmla="*/ 2147483647 w 2287"/>
              <a:gd name="T1" fmla="*/ 2147483647 h 1363"/>
              <a:gd name="T2" fmla="*/ 2147483647 w 2287"/>
              <a:gd name="T3" fmla="*/ 0 h 1363"/>
              <a:gd name="T4" fmla="*/ 2147483647 w 2287"/>
              <a:gd name="T5" fmla="*/ 0 h 1363"/>
              <a:gd name="T6" fmla="*/ 2147483647 w 2287"/>
              <a:gd name="T7" fmla="*/ 2147483647 h 1363"/>
              <a:gd name="T8" fmla="*/ 2147483647 w 2287"/>
              <a:gd name="T9" fmla="*/ 2147483647 h 1363"/>
              <a:gd name="T10" fmla="*/ 2147483647 w 2287"/>
              <a:gd name="T11" fmla="*/ 2147483647 h 1363"/>
              <a:gd name="T12" fmla="*/ 0 w 2287"/>
              <a:gd name="T13" fmla="*/ 2147483647 h 1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87"/>
              <a:gd name="T22" fmla="*/ 0 h 1363"/>
              <a:gd name="T23" fmla="*/ 2287 w 2287"/>
              <a:gd name="T24" fmla="*/ 1363 h 13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87" h="1363">
                <a:moveTo>
                  <a:pt x="9" y="1355"/>
                </a:moveTo>
                <a:lnTo>
                  <a:pt x="9" y="0"/>
                </a:lnTo>
                <a:lnTo>
                  <a:pt x="1381" y="0"/>
                </a:lnTo>
                <a:lnTo>
                  <a:pt x="1381" y="457"/>
                </a:lnTo>
                <a:lnTo>
                  <a:pt x="2279" y="448"/>
                </a:lnTo>
                <a:lnTo>
                  <a:pt x="2287" y="1355"/>
                </a:lnTo>
                <a:lnTo>
                  <a:pt x="0" y="1363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13" name="Freeform 45"/>
          <p:cNvSpPr>
            <a:spLocks/>
          </p:cNvSpPr>
          <p:nvPr/>
        </p:nvSpPr>
        <p:spPr bwMode="auto">
          <a:xfrm>
            <a:off x="2195513" y="2716213"/>
            <a:ext cx="5160962" cy="3160712"/>
          </a:xfrm>
          <a:custGeom>
            <a:avLst/>
            <a:gdLst>
              <a:gd name="T0" fmla="*/ 0 w 3159"/>
              <a:gd name="T1" fmla="*/ 2147483647 h 2245"/>
              <a:gd name="T2" fmla="*/ 0 w 3159"/>
              <a:gd name="T3" fmla="*/ 2147483647 h 2245"/>
              <a:gd name="T4" fmla="*/ 2147483647 w 3159"/>
              <a:gd name="T5" fmla="*/ 0 h 2245"/>
              <a:gd name="T6" fmla="*/ 2147483647 w 3159"/>
              <a:gd name="T7" fmla="*/ 2147483647 h 2245"/>
              <a:gd name="T8" fmla="*/ 2147483647 w 3159"/>
              <a:gd name="T9" fmla="*/ 2147483647 h 2245"/>
              <a:gd name="T10" fmla="*/ 2147483647 w 3159"/>
              <a:gd name="T11" fmla="*/ 2147483647 h 2245"/>
              <a:gd name="T12" fmla="*/ 0 w 3159"/>
              <a:gd name="T13" fmla="*/ 2147483647 h 2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9"/>
              <a:gd name="T22" fmla="*/ 0 h 2245"/>
              <a:gd name="T23" fmla="*/ 3159 w 3159"/>
              <a:gd name="T24" fmla="*/ 2245 h 2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9" h="2245">
                <a:moveTo>
                  <a:pt x="0" y="2219"/>
                </a:moveTo>
                <a:lnTo>
                  <a:pt x="0" y="9"/>
                </a:lnTo>
                <a:lnTo>
                  <a:pt x="1889" y="0"/>
                </a:lnTo>
                <a:lnTo>
                  <a:pt x="1897" y="771"/>
                </a:lnTo>
                <a:lnTo>
                  <a:pt x="3142" y="762"/>
                </a:lnTo>
                <a:lnTo>
                  <a:pt x="3159" y="2236"/>
                </a:lnTo>
                <a:lnTo>
                  <a:pt x="0" y="2245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31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Text Box 46"/>
          <p:cNvSpPr txBox="1">
            <a:spLocks noChangeArrowheads="1"/>
          </p:cNvSpPr>
          <p:nvPr/>
        </p:nvSpPr>
        <p:spPr bwMode="auto">
          <a:xfrm>
            <a:off x="1835150" y="22764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9226" name="Text Box 47"/>
          <p:cNvSpPr txBox="1">
            <a:spLocks noChangeArrowheads="1"/>
          </p:cNvSpPr>
          <p:nvPr/>
        </p:nvSpPr>
        <p:spPr bwMode="auto">
          <a:xfrm>
            <a:off x="1835150" y="59499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9227" name="Text Box 48"/>
          <p:cNvSpPr txBox="1">
            <a:spLocks noChangeArrowheads="1"/>
          </p:cNvSpPr>
          <p:nvPr/>
        </p:nvSpPr>
        <p:spPr bwMode="auto">
          <a:xfrm>
            <a:off x="5219700" y="220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9228" name="Text Box 49"/>
          <p:cNvSpPr txBox="1">
            <a:spLocks noChangeArrowheads="1"/>
          </p:cNvSpPr>
          <p:nvPr/>
        </p:nvSpPr>
        <p:spPr bwMode="auto">
          <a:xfrm>
            <a:off x="7361238" y="34290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Е</a:t>
            </a:r>
          </a:p>
        </p:txBody>
      </p:sp>
      <p:sp>
        <p:nvSpPr>
          <p:cNvPr id="9229" name="Text Box 50"/>
          <p:cNvSpPr txBox="1">
            <a:spLocks noChangeArrowheads="1"/>
          </p:cNvSpPr>
          <p:nvPr/>
        </p:nvSpPr>
        <p:spPr bwMode="auto">
          <a:xfrm>
            <a:off x="4984750" y="38608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9230" name="Text Box 51"/>
          <p:cNvSpPr txBox="1">
            <a:spLocks noChangeArrowheads="1"/>
          </p:cNvSpPr>
          <p:nvPr/>
        </p:nvSpPr>
        <p:spPr bwMode="auto">
          <a:xfrm>
            <a:off x="7235825" y="58769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F</a:t>
            </a:r>
            <a:endParaRPr lang="ru-RU" altLang="ru-RU" sz="2800" b="1" i="1">
              <a:latin typeface="Times New Roman" pitchFamily="18" charset="0"/>
            </a:endParaRP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755650" y="1196975"/>
            <a:ext cx="5256213" cy="817563"/>
            <a:chOff x="1837" y="799"/>
            <a:chExt cx="3311" cy="515"/>
          </a:xfrm>
        </p:grpSpPr>
        <p:sp>
          <p:nvSpPr>
            <p:cNvPr id="9242" name="Rectangle 5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9243" name="Object 54"/>
            <p:cNvGraphicFramePr>
              <a:graphicFrameLocks noChangeAspect="1"/>
            </p:cNvGraphicFramePr>
            <p:nvPr/>
          </p:nvGraphicFramePr>
          <p:xfrm>
            <a:off x="3024" y="865"/>
            <a:ext cx="984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7" name="Формула" r:id="rId6" imgW="495085" imgH="228501" progId="Equation.3">
                    <p:embed/>
                  </p:oleObj>
                </mc:Choice>
                <mc:Fallback>
                  <p:oleObj name="Формула" r:id="rId6" imgW="495085" imgH="228501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865"/>
                          <a:ext cx="984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2" name="Freeform 56"/>
          <p:cNvSpPr>
            <a:spLocks/>
          </p:cNvSpPr>
          <p:nvPr/>
        </p:nvSpPr>
        <p:spPr bwMode="auto">
          <a:xfrm rot="10800000">
            <a:off x="2195513" y="5516563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Freeform 57"/>
          <p:cNvSpPr>
            <a:spLocks/>
          </p:cNvSpPr>
          <p:nvPr/>
        </p:nvSpPr>
        <p:spPr bwMode="auto">
          <a:xfrm rot="5400000">
            <a:off x="7039769" y="5496719"/>
            <a:ext cx="336550" cy="376238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Freeform 58"/>
          <p:cNvSpPr>
            <a:spLocks/>
          </p:cNvSpPr>
          <p:nvPr/>
        </p:nvSpPr>
        <p:spPr bwMode="auto">
          <a:xfrm rot="-5400000">
            <a:off x="2171701" y="2732087"/>
            <a:ext cx="336550" cy="288925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Freeform 59"/>
          <p:cNvSpPr>
            <a:spLocks/>
          </p:cNvSpPr>
          <p:nvPr/>
        </p:nvSpPr>
        <p:spPr bwMode="auto">
          <a:xfrm>
            <a:off x="7019925" y="3789363"/>
            <a:ext cx="336550" cy="376237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Freeform 60"/>
          <p:cNvSpPr>
            <a:spLocks/>
          </p:cNvSpPr>
          <p:nvPr/>
        </p:nvSpPr>
        <p:spPr bwMode="auto">
          <a:xfrm>
            <a:off x="5003800" y="2708275"/>
            <a:ext cx="336550" cy="376238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Freeform 61"/>
          <p:cNvSpPr>
            <a:spLocks/>
          </p:cNvSpPr>
          <p:nvPr/>
        </p:nvSpPr>
        <p:spPr bwMode="auto">
          <a:xfrm rot="10800000">
            <a:off x="5292725" y="3429000"/>
            <a:ext cx="336550" cy="3746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147483647 h 237"/>
              <a:gd name="T4" fmla="*/ 2147483647 w 212"/>
              <a:gd name="T5" fmla="*/ 214748364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2557463" y="6145213"/>
            <a:ext cx="1798637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6100" y="6135688"/>
            <a:ext cx="984250" cy="644525"/>
          </a:xfrm>
        </p:spPr>
        <p:txBody>
          <a:bodyPr/>
          <a:lstStyle/>
          <a:p>
            <a:r>
              <a:rPr lang="ru-RU" altLang="ru-RU" smtClean="0"/>
              <a:t>13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322888" y="3803650"/>
            <a:ext cx="0" cy="2101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2" grpId="0" animBg="1"/>
      <p:bldP spid="7213" grpId="0" animBg="1"/>
      <p:bldP spid="26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itchFamily="18" charset="0"/>
              </a:rPr>
              <a:t>5.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51050" y="188913"/>
            <a:ext cx="5256213" cy="817562"/>
            <a:chOff x="1837" y="799"/>
            <a:chExt cx="3311" cy="515"/>
          </a:xfrm>
        </p:grpSpPr>
        <p:sp>
          <p:nvSpPr>
            <p:cNvPr id="10275" name="Rectangle 1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0276" name="Object 12"/>
            <p:cNvGraphicFramePr>
              <a:graphicFrameLocks noChangeAspect="1"/>
            </p:cNvGraphicFramePr>
            <p:nvPr/>
          </p:nvGraphicFramePr>
          <p:xfrm>
            <a:off x="2653" y="868"/>
            <a:ext cx="1722" cy="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5" name="Формула" r:id="rId3" imgW="863225" imgH="228501" progId="Equation.3">
                    <p:embed/>
                  </p:oleObj>
                </mc:Choice>
                <mc:Fallback>
                  <p:oleObj name="Формула" r:id="rId3" imgW="863225" imgH="228501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868"/>
                          <a:ext cx="1722" cy="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5" name="AutoShap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6" name="Text Box 35"/>
          <p:cNvSpPr txBox="1">
            <a:spLocks noChangeArrowheads="1"/>
          </p:cNvSpPr>
          <p:nvPr/>
        </p:nvSpPr>
        <p:spPr bwMode="auto">
          <a:xfrm>
            <a:off x="2771775" y="57340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0247" name="Text Box 36"/>
          <p:cNvSpPr txBox="1">
            <a:spLocks noChangeArrowheads="1"/>
          </p:cNvSpPr>
          <p:nvPr/>
        </p:nvSpPr>
        <p:spPr bwMode="auto">
          <a:xfrm>
            <a:off x="2843213" y="20605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0248" name="Text Box 37"/>
          <p:cNvSpPr txBox="1">
            <a:spLocks noChangeArrowheads="1"/>
          </p:cNvSpPr>
          <p:nvPr/>
        </p:nvSpPr>
        <p:spPr bwMode="auto">
          <a:xfrm>
            <a:off x="6948488" y="19891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C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0249" name="Text Box 38"/>
          <p:cNvSpPr txBox="1">
            <a:spLocks noChangeArrowheads="1"/>
          </p:cNvSpPr>
          <p:nvPr/>
        </p:nvSpPr>
        <p:spPr bwMode="auto">
          <a:xfrm>
            <a:off x="7019925" y="58054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D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10250" name="Rectangle 43"/>
          <p:cNvSpPr>
            <a:spLocks noChangeArrowheads="1"/>
          </p:cNvSpPr>
          <p:nvPr/>
        </p:nvSpPr>
        <p:spPr bwMode="auto">
          <a:xfrm>
            <a:off x="395288" y="1414463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55650" y="1196975"/>
            <a:ext cx="5256213" cy="819150"/>
            <a:chOff x="1837" y="799"/>
            <a:chExt cx="3311" cy="516"/>
          </a:xfrm>
        </p:grpSpPr>
        <p:sp>
          <p:nvSpPr>
            <p:cNvPr id="10273" name="Rectangle 4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0274" name="Object 46"/>
            <p:cNvGraphicFramePr>
              <a:graphicFrameLocks noChangeAspect="1"/>
            </p:cNvGraphicFramePr>
            <p:nvPr/>
          </p:nvGraphicFramePr>
          <p:xfrm>
            <a:off x="3087" y="865"/>
            <a:ext cx="857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6" name="Формула" r:id="rId6" imgW="431613" imgH="228501" progId="Equation.3">
                    <p:embed/>
                  </p:oleObj>
                </mc:Choice>
                <mc:Fallback>
                  <p:oleObj name="Формула" r:id="rId6" imgW="431613" imgH="228501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7" y="865"/>
                          <a:ext cx="857" cy="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2" name="Rectangle 47"/>
          <p:cNvSpPr>
            <a:spLocks noChangeArrowheads="1"/>
          </p:cNvSpPr>
          <p:nvPr/>
        </p:nvSpPr>
        <p:spPr bwMode="auto">
          <a:xfrm>
            <a:off x="3276600" y="2349500"/>
            <a:ext cx="3744913" cy="3744913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3" name="Freeform 48"/>
          <p:cNvSpPr>
            <a:spLocks/>
          </p:cNvSpPr>
          <p:nvPr/>
        </p:nvSpPr>
        <p:spPr bwMode="auto">
          <a:xfrm>
            <a:off x="3281363" y="2352675"/>
            <a:ext cx="3711575" cy="3711575"/>
          </a:xfrm>
          <a:custGeom>
            <a:avLst/>
            <a:gdLst>
              <a:gd name="T0" fmla="*/ 2147483647 w 2338"/>
              <a:gd name="T1" fmla="*/ 2147483647 h 2338"/>
              <a:gd name="T2" fmla="*/ 0 w 2338"/>
              <a:gd name="T3" fmla="*/ 0 h 2338"/>
              <a:gd name="T4" fmla="*/ 0 60000 65536"/>
              <a:gd name="T5" fmla="*/ 0 60000 65536"/>
              <a:gd name="T6" fmla="*/ 0 w 2338"/>
              <a:gd name="T7" fmla="*/ 0 h 2338"/>
              <a:gd name="T8" fmla="*/ 2338 w 2338"/>
              <a:gd name="T9" fmla="*/ 2338 h 23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8" h="2338">
                <a:moveTo>
                  <a:pt x="2338" y="2338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Freeform 49"/>
          <p:cNvSpPr>
            <a:spLocks/>
          </p:cNvSpPr>
          <p:nvPr/>
        </p:nvSpPr>
        <p:spPr bwMode="auto">
          <a:xfrm>
            <a:off x="3281363" y="2379663"/>
            <a:ext cx="3724275" cy="3698875"/>
          </a:xfrm>
          <a:custGeom>
            <a:avLst/>
            <a:gdLst>
              <a:gd name="T0" fmla="*/ 2147483647 w 2346"/>
              <a:gd name="T1" fmla="*/ 0 h 2330"/>
              <a:gd name="T2" fmla="*/ 0 w 2346"/>
              <a:gd name="T3" fmla="*/ 2147483647 h 2330"/>
              <a:gd name="T4" fmla="*/ 0 60000 65536"/>
              <a:gd name="T5" fmla="*/ 0 60000 65536"/>
              <a:gd name="T6" fmla="*/ 0 w 2346"/>
              <a:gd name="T7" fmla="*/ 0 h 2330"/>
              <a:gd name="T8" fmla="*/ 2346 w 2346"/>
              <a:gd name="T9" fmla="*/ 2330 h 23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46" h="2330">
                <a:moveTo>
                  <a:pt x="2346" y="0"/>
                </a:moveTo>
                <a:lnTo>
                  <a:pt x="0" y="233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70" name="Freeform 50"/>
          <p:cNvSpPr>
            <a:spLocks/>
          </p:cNvSpPr>
          <p:nvPr/>
        </p:nvSpPr>
        <p:spPr bwMode="auto">
          <a:xfrm>
            <a:off x="5191125" y="2460625"/>
            <a:ext cx="1814513" cy="3563938"/>
          </a:xfrm>
          <a:custGeom>
            <a:avLst/>
            <a:gdLst>
              <a:gd name="T0" fmla="*/ 2147483647 w 1143"/>
              <a:gd name="T1" fmla="*/ 0 h 2245"/>
              <a:gd name="T2" fmla="*/ 0 w 1143"/>
              <a:gd name="T3" fmla="*/ 2147483647 h 2245"/>
              <a:gd name="T4" fmla="*/ 2147483647 w 1143"/>
              <a:gd name="T5" fmla="*/ 2147483647 h 2245"/>
              <a:gd name="T6" fmla="*/ 0 60000 65536"/>
              <a:gd name="T7" fmla="*/ 0 60000 65536"/>
              <a:gd name="T8" fmla="*/ 0 60000 65536"/>
              <a:gd name="T9" fmla="*/ 0 w 1143"/>
              <a:gd name="T10" fmla="*/ 0 h 2245"/>
              <a:gd name="T11" fmla="*/ 1143 w 1143"/>
              <a:gd name="T12" fmla="*/ 2245 h 22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3" h="2245">
                <a:moveTo>
                  <a:pt x="1126" y="0"/>
                </a:moveTo>
                <a:lnTo>
                  <a:pt x="0" y="1110"/>
                </a:lnTo>
                <a:lnTo>
                  <a:pt x="1143" y="2245"/>
                </a:lnTo>
              </a:path>
            </a:pathLst>
          </a:custGeom>
          <a:gradFill rotWithShape="1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71" name="Freeform 51"/>
          <p:cNvSpPr>
            <a:spLocks/>
          </p:cNvSpPr>
          <p:nvPr/>
        </p:nvSpPr>
        <p:spPr bwMode="auto">
          <a:xfrm>
            <a:off x="3335338" y="4262438"/>
            <a:ext cx="3643312" cy="1816100"/>
          </a:xfrm>
          <a:custGeom>
            <a:avLst/>
            <a:gdLst>
              <a:gd name="T0" fmla="*/ 0 w 2295"/>
              <a:gd name="T1" fmla="*/ 2147483647 h 1144"/>
              <a:gd name="T2" fmla="*/ 2147483647 w 2295"/>
              <a:gd name="T3" fmla="*/ 0 h 1144"/>
              <a:gd name="T4" fmla="*/ 2147483647 w 2295"/>
              <a:gd name="T5" fmla="*/ 2147483647 h 1144"/>
              <a:gd name="T6" fmla="*/ 0 60000 65536"/>
              <a:gd name="T7" fmla="*/ 0 60000 65536"/>
              <a:gd name="T8" fmla="*/ 0 60000 65536"/>
              <a:gd name="T9" fmla="*/ 0 w 2295"/>
              <a:gd name="T10" fmla="*/ 0 h 1144"/>
              <a:gd name="T11" fmla="*/ 2295 w 2295"/>
              <a:gd name="T12" fmla="*/ 1144 h 1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5" h="1144">
                <a:moveTo>
                  <a:pt x="0" y="1135"/>
                </a:moveTo>
                <a:lnTo>
                  <a:pt x="1143" y="0"/>
                </a:lnTo>
                <a:lnTo>
                  <a:pt x="2295" y="1144"/>
                </a:lnTo>
              </a:path>
            </a:pathLst>
          </a:custGeom>
          <a:gradFill rotWithShape="1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72" name="Freeform 52"/>
          <p:cNvSpPr>
            <a:spLocks/>
          </p:cNvSpPr>
          <p:nvPr/>
        </p:nvSpPr>
        <p:spPr bwMode="auto">
          <a:xfrm>
            <a:off x="3294063" y="2447925"/>
            <a:ext cx="1828800" cy="3562350"/>
          </a:xfrm>
          <a:custGeom>
            <a:avLst/>
            <a:gdLst>
              <a:gd name="T0" fmla="*/ 2147483647 w 1152"/>
              <a:gd name="T1" fmla="*/ 0 h 2244"/>
              <a:gd name="T2" fmla="*/ 2147483647 w 1152"/>
              <a:gd name="T3" fmla="*/ 2147483647 h 2244"/>
              <a:gd name="T4" fmla="*/ 0 w 1152"/>
              <a:gd name="T5" fmla="*/ 2147483647 h 2244"/>
              <a:gd name="T6" fmla="*/ 0 60000 65536"/>
              <a:gd name="T7" fmla="*/ 0 60000 65536"/>
              <a:gd name="T8" fmla="*/ 0 60000 65536"/>
              <a:gd name="T9" fmla="*/ 0 w 1152"/>
              <a:gd name="T10" fmla="*/ 0 h 2244"/>
              <a:gd name="T11" fmla="*/ 1152 w 1152"/>
              <a:gd name="T12" fmla="*/ 2244 h 2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244">
                <a:moveTo>
                  <a:pt x="9" y="0"/>
                </a:moveTo>
                <a:lnTo>
                  <a:pt x="1152" y="1126"/>
                </a:lnTo>
                <a:lnTo>
                  <a:pt x="0" y="2244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80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Text Box 53"/>
          <p:cNvSpPr txBox="1">
            <a:spLocks noChangeArrowheads="1"/>
          </p:cNvSpPr>
          <p:nvPr/>
        </p:nvSpPr>
        <p:spPr bwMode="auto">
          <a:xfrm>
            <a:off x="4932363" y="42926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Е</a:t>
            </a: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1479550" y="6165850"/>
            <a:ext cx="190500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Ответ: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00" y="6165850"/>
            <a:ext cx="1439863" cy="625475"/>
          </a:xfrm>
        </p:spPr>
        <p:txBody>
          <a:bodyPr/>
          <a:lstStyle/>
          <a:p>
            <a:r>
              <a:rPr lang="ru-RU" altLang="ru-RU" smtClean="0"/>
              <a:t>108</a:t>
            </a:r>
          </a:p>
        </p:txBody>
      </p:sp>
      <p:sp>
        <p:nvSpPr>
          <p:cNvPr id="25" name="Line 50"/>
          <p:cNvSpPr>
            <a:spLocks noChangeShapeType="1"/>
          </p:cNvSpPr>
          <p:nvPr/>
        </p:nvSpPr>
        <p:spPr bwMode="auto">
          <a:xfrm flipV="1">
            <a:off x="4343400" y="3457575"/>
            <a:ext cx="215900" cy="1381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Line 50"/>
          <p:cNvSpPr>
            <a:spLocks noChangeShapeType="1"/>
          </p:cNvSpPr>
          <p:nvPr/>
        </p:nvSpPr>
        <p:spPr bwMode="auto">
          <a:xfrm flipV="1">
            <a:off x="5724525" y="4811713"/>
            <a:ext cx="215900" cy="1301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50"/>
          <p:cNvSpPr>
            <a:spLocks noChangeShapeType="1"/>
          </p:cNvSpPr>
          <p:nvPr/>
        </p:nvSpPr>
        <p:spPr bwMode="auto">
          <a:xfrm>
            <a:off x="4235450" y="5010150"/>
            <a:ext cx="215900" cy="160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Line 50"/>
          <p:cNvSpPr>
            <a:spLocks noChangeShapeType="1"/>
          </p:cNvSpPr>
          <p:nvPr/>
        </p:nvSpPr>
        <p:spPr bwMode="auto">
          <a:xfrm>
            <a:off x="5637213" y="3513138"/>
            <a:ext cx="241300" cy="1635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3143250" y="416877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3173413" y="42926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>
            <a:off x="6948488" y="393382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50"/>
          <p:cNvSpPr>
            <a:spLocks noChangeShapeType="1"/>
          </p:cNvSpPr>
          <p:nvPr/>
        </p:nvSpPr>
        <p:spPr bwMode="auto">
          <a:xfrm>
            <a:off x="6942138" y="40767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 flipV="1">
            <a:off x="5194300" y="5935663"/>
            <a:ext cx="0" cy="317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 flipV="1">
            <a:off x="5353050" y="5949950"/>
            <a:ext cx="0" cy="2571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H="1">
            <a:off x="5508625" y="2219325"/>
            <a:ext cx="0" cy="279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50"/>
          <p:cNvSpPr>
            <a:spLocks noChangeShapeType="1"/>
          </p:cNvSpPr>
          <p:nvPr/>
        </p:nvSpPr>
        <p:spPr bwMode="auto">
          <a:xfrm>
            <a:off x="5353050" y="2181225"/>
            <a:ext cx="0" cy="317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50" grpId="0" animBg="1"/>
      <p:bldP spid="5170" grpId="0" animBg="1"/>
      <p:bldP spid="5171" grpId="0" animBg="1"/>
      <p:bldP spid="5172" grpId="0" animBg="1"/>
      <p:bldP spid="23" grpId="0" animBg="1"/>
      <p:bldP spid="2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1180</Words>
  <Application>Microsoft Office PowerPoint</Application>
  <PresentationFormat>Экран (4:3)</PresentationFormat>
  <Paragraphs>542</Paragraphs>
  <Slides>51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3" baseType="lpstr">
      <vt:lpstr>Оформление по умолчанию</vt:lpstr>
      <vt:lpstr>Формула</vt:lpstr>
      <vt:lpstr>Площади фигур (5 уроков)</vt:lpstr>
      <vt:lpstr>Урок I.       Решение задач на       использование свойств площадей.               Площадь прямоугольника. </vt:lpstr>
      <vt:lpstr>Свойства площадей:</vt:lpstr>
      <vt:lpstr>Презентация PowerPoint</vt:lpstr>
      <vt:lpstr>6</vt:lpstr>
      <vt:lpstr>13</vt:lpstr>
      <vt:lpstr>13,5</vt:lpstr>
      <vt:lpstr>13</vt:lpstr>
      <vt:lpstr>108</vt:lpstr>
      <vt:lpstr>128</vt:lpstr>
      <vt:lpstr>18</vt:lpstr>
      <vt:lpstr>36</vt:lpstr>
      <vt:lpstr>120</vt:lpstr>
      <vt:lpstr>Урок II.        Решение задач          с  использованием формулы                        площади параллелограмма.</vt:lpstr>
      <vt:lpstr>Формула площади параллелограмма:</vt:lpstr>
      <vt:lpstr>24</vt:lpstr>
      <vt:lpstr>72</vt:lpstr>
      <vt:lpstr>48</vt:lpstr>
      <vt:lpstr>20</vt:lpstr>
      <vt:lpstr>56</vt:lpstr>
      <vt:lpstr>4,8</vt:lpstr>
      <vt:lpstr>24</vt:lpstr>
      <vt:lpstr>10</vt:lpstr>
      <vt:lpstr>Урок III.           Решение задач                  с использованием формулы                          площади ромба.</vt:lpstr>
      <vt:lpstr>Презентация PowerPoint</vt:lpstr>
      <vt:lpstr>ABCD -  ромб</vt:lpstr>
      <vt:lpstr>Презентация PowerPoint</vt:lpstr>
      <vt:lpstr>Урок IV.              Решение задач                  с использованием формулы                       площади треугольника.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 V.              Решение задач                   с использованием  формулы                          площади трапеции.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AMD-4800</cp:lastModifiedBy>
  <cp:revision>247</cp:revision>
  <dcterms:created xsi:type="dcterms:W3CDTF">2010-06-21T21:22:09Z</dcterms:created>
  <dcterms:modified xsi:type="dcterms:W3CDTF">2014-10-07T13:15:52Z</dcterms:modified>
</cp:coreProperties>
</file>