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9" r:id="rId3"/>
    <p:sldId id="310" r:id="rId4"/>
    <p:sldId id="297" r:id="rId5"/>
    <p:sldId id="298" r:id="rId6"/>
    <p:sldId id="299" r:id="rId7"/>
    <p:sldId id="300" r:id="rId8"/>
    <p:sldId id="301" r:id="rId9"/>
    <p:sldId id="257" r:id="rId10"/>
    <p:sldId id="302" r:id="rId11"/>
    <p:sldId id="311" r:id="rId12"/>
    <p:sldId id="316" r:id="rId13"/>
    <p:sldId id="328" r:id="rId14"/>
    <p:sldId id="312" r:id="rId15"/>
    <p:sldId id="313" r:id="rId16"/>
    <p:sldId id="322" r:id="rId17"/>
    <p:sldId id="258" r:id="rId18"/>
    <p:sldId id="339" r:id="rId19"/>
    <p:sldId id="337" r:id="rId20"/>
    <p:sldId id="315" r:id="rId21"/>
    <p:sldId id="332" r:id="rId22"/>
    <p:sldId id="329" r:id="rId23"/>
    <p:sldId id="303" r:id="rId24"/>
    <p:sldId id="334" r:id="rId25"/>
    <p:sldId id="330" r:id="rId26"/>
    <p:sldId id="321" r:id="rId27"/>
    <p:sldId id="331" r:id="rId28"/>
    <p:sldId id="307" r:id="rId29"/>
    <p:sldId id="336" r:id="rId30"/>
    <p:sldId id="304" r:id="rId31"/>
    <p:sldId id="314" r:id="rId32"/>
    <p:sldId id="319" r:id="rId33"/>
    <p:sldId id="308" r:id="rId34"/>
    <p:sldId id="344" r:id="rId35"/>
    <p:sldId id="342" r:id="rId36"/>
    <p:sldId id="341" r:id="rId37"/>
    <p:sldId id="33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57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831FE-2833-4340-9FD9-5357718DBCA5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1B454-B708-4625-B637-E5594B709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1B454-B708-4625-B637-E5594B7090C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1B454-B708-4625-B637-E5594B7090C7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62A-30A0-4ACD-B131-0B85B4D2F78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C91C-A66E-4C94-AB39-E257AB12C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62A-30A0-4ACD-B131-0B85B4D2F78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C91C-A66E-4C94-AB39-E257AB12C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62A-30A0-4ACD-B131-0B85B4D2F78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C91C-A66E-4C94-AB39-E257AB12C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62A-30A0-4ACD-B131-0B85B4D2F78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C91C-A66E-4C94-AB39-E257AB12C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62A-30A0-4ACD-B131-0B85B4D2F78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C91C-A66E-4C94-AB39-E257AB12C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62A-30A0-4ACD-B131-0B85B4D2F78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C91C-A66E-4C94-AB39-E257AB12C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62A-30A0-4ACD-B131-0B85B4D2F78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C91C-A66E-4C94-AB39-E257AB12C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62A-30A0-4ACD-B131-0B85B4D2F78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C91C-A66E-4C94-AB39-E257AB12C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62A-30A0-4ACD-B131-0B85B4D2F78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C91C-A66E-4C94-AB39-E257AB12C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62A-30A0-4ACD-B131-0B85B4D2F78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C91C-A66E-4C94-AB39-E257AB12C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62A-30A0-4ACD-B131-0B85B4D2F78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C91C-A66E-4C94-AB39-E257AB12C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62A-30A0-4ACD-B131-0B85B4D2F78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C91C-A66E-4C94-AB39-E257AB12C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0%D1%88%D0%B8%D0%BD%D0%BD%D1%8B%D0%B5_%D1%88%D0%B2%D0%B5%D0%B9%D0%BD%D1%8B%D0%B5_%D0%B8%D0%B3%D0%BB%D1%8B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2.gif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57;&#1072;&#1096;&#1072;\Documents\Fizminutka_dlya_detej_-_Tancuem_sidya_(iPlayer.fm).mp3" TargetMode="External"/><Relationship Id="rId1" Type="http://schemas.openxmlformats.org/officeDocument/2006/relationships/audio" Target="file:///C:\Documents%20and%20Settings\&#1040;&#1076;&#1084;&#1080;&#1085;&#1080;&#1089;&#1090;&#1088;&#1072;&#1090;&#1086;&#1088;.MMC42.000\&#1056;&#1072;&#1073;&#1086;&#1095;&#1080;&#1081;%20&#1089;&#1090;&#1086;&#1083;\Blonker%20-%20La%20valetta.mp3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89297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Устройство бытовой швейной машины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07194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</a:t>
            </a:r>
            <a:r>
              <a:rPr lang="ru-RU" dirty="0" err="1" smtClean="0"/>
              <a:t>Красногорской</a:t>
            </a:r>
            <a:r>
              <a:rPr lang="ru-RU" dirty="0" smtClean="0"/>
              <a:t> коррекционной школы  </a:t>
            </a:r>
            <a:r>
              <a:rPr lang="en-US" dirty="0" smtClean="0"/>
              <a:t>VIII</a:t>
            </a:r>
            <a:r>
              <a:rPr lang="ru-RU" dirty="0" smtClean="0"/>
              <a:t> вида </a:t>
            </a:r>
            <a:r>
              <a:rPr lang="ru-RU" dirty="0" err="1" smtClean="0"/>
              <a:t>Чинькова</a:t>
            </a:r>
            <a:r>
              <a:rPr lang="ru-RU" dirty="0" smtClean="0"/>
              <a:t> Т.Ф.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60007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2143116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стране машиноведения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2" name="Picture 2" descr="alt"/>
          <p:cNvPicPr>
            <a:picLocks noChangeAspect="1" noChangeArrowheads="1"/>
          </p:cNvPicPr>
          <p:nvPr/>
        </p:nvPicPr>
        <p:blipFill>
          <a:blip r:embed="rId2"/>
          <a:srcRect b="17021"/>
          <a:stretch>
            <a:fillRect/>
          </a:stretch>
        </p:blipFill>
        <p:spPr bwMode="auto">
          <a:xfrm>
            <a:off x="500034" y="3143248"/>
            <a:ext cx="4046293" cy="3357586"/>
          </a:xfrm>
          <a:prstGeom prst="rect">
            <a:avLst/>
          </a:prstGeom>
          <a:noFill/>
        </p:spPr>
      </p:pic>
      <p:pic>
        <p:nvPicPr>
          <p:cNvPr id="8" name="Picture 8" descr="Sewing machine 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766839"/>
            <a:ext cx="2571735" cy="2091161"/>
          </a:xfrm>
          <a:prstGeom prst="rect">
            <a:avLst/>
          </a:prstGeom>
          <a:noFill/>
        </p:spPr>
      </p:pic>
      <p:pic>
        <p:nvPicPr>
          <p:cNvPr id="9" name="Picture 2" descr="&amp;Kcy;&amp;acy;&amp;kcy; &amp;vcy;&amp;ycy;&amp;bcy;&amp;rcy;&amp;acy;&amp;tcy;&amp;softcy; &amp;khcy;&amp;ocy;&amp;rcy;&amp;ocy;&amp;shcy;&amp;ucy;&amp;yucy; &amp;shcy;&amp;vcy;&amp;iecy;&amp;jcy;&amp;ncy;&amp;ucy;&amp;yucy; &amp;mcy;&amp;acy;&amp;shcy;&amp;icy;&amp;ncy;&amp;kcy;&amp;ucy; &amp;dcy;&amp;lcy;&amp;yacy; &amp;dcy;&amp;ocy;&amp;mcy;&amp;acy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857232"/>
            <a:ext cx="1785918" cy="118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Швейные машины в России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2" descr="&amp;Fcy;&amp;acy;&amp;bcy;&amp;rcy;&amp;icy;&amp;kcy;&amp;acy; &amp;shcy;&amp;vcy;&amp;iecy;&amp;jcy;&amp;ncy;&amp;ycy;&amp;khcy; &amp;mcy;&amp;acy;&amp;shcy;&amp;icy;&amp;ncy; «&amp;Zcy;&amp;icy;&amp;ncy;&amp;gcy;&amp;iecy;&amp;rcy;» &amp;vcy; &amp;Pcy;&amp;ocy;&amp;dcy;&amp;ocy;&amp;lcy;&amp;softcy;&amp;scy;&amp;k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4198967" cy="2404864"/>
          </a:xfrm>
          <a:prstGeom prst="rect">
            <a:avLst/>
          </a:prstGeom>
          <a:noFill/>
        </p:spPr>
      </p:pic>
      <p:pic>
        <p:nvPicPr>
          <p:cNvPr id="5" name="Picture 4" descr="http://i193.photobucket.com/albums/z147/klezz/HE_MOE/0_60f8b_1d81d036_XL_zps423ca4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10" y="2928934"/>
            <a:ext cx="4762490" cy="36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1000108"/>
            <a:ext cx="442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1900 г .  Исаак Зингер открыл первый завод швейных машин в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г. Подольске в Подмосковье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00438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1917 г .  Подольский механический завод  (ПМЗ) стал центром отечественного швейного машиностроения 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2" descr="C:\Users\гаджиевна\Desktop\урок для сайта\Для урока\подольская маши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786322"/>
            <a:ext cx="292895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428604"/>
            <a:ext cx="8001000" cy="3143272"/>
          </a:xfrm>
          <a:noFill/>
        </p:spPr>
        <p:txBody>
          <a:bodyPr/>
          <a:lstStyle/>
          <a:p>
            <a:pPr eaLnBrk="1" hangingPunct="1"/>
            <a:r>
              <a:rPr lang="ru-RU" b="1" dirty="0" smtClean="0"/>
              <a:t>Швейная машина – </a:t>
            </a:r>
            <a:r>
              <a:rPr lang="ru-RU" dirty="0" smtClean="0"/>
              <a:t>это устройство, предназначенное для сшивания текстильных материалов и кожи, для изготовления одежды, обуви и других швейных изделий с помощью швейных ниток</a:t>
            </a:r>
          </a:p>
        </p:txBody>
      </p:sp>
      <p:pic>
        <p:nvPicPr>
          <p:cNvPr id="3" name="Picture 6" descr="7f20d443f6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71810"/>
            <a:ext cx="4386274" cy="3612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upload.wikimedia.org/wikipedia/commons/thumb/9/99/Fotothek_df_pk_0000129_020.jpg/300px-Fotothek_df_pk_0000129_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4938218" cy="33909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071942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Швейная машина </a:t>
            </a:r>
            <a:r>
              <a:rPr lang="ru-RU" sz="2400" b="1" dirty="0" err="1" smtClean="0"/>
              <a:t>Adler</a:t>
            </a:r>
            <a:r>
              <a:rPr lang="ru-RU" sz="2400" b="1" dirty="0" smtClean="0"/>
              <a:t> для ремонта обуви — </a:t>
            </a:r>
            <a:r>
              <a:rPr lang="ru-RU" sz="2400" b="1" dirty="0" err="1" smtClean="0"/>
              <a:t>одноигольная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прямострочная</a:t>
            </a:r>
            <a:r>
              <a:rPr lang="ru-RU" sz="2400" b="1" dirty="0" smtClean="0"/>
              <a:t> машина челночного стежка, с тонкой платформой со шпулькой, усиленным механизмом подачи </a:t>
            </a:r>
            <a:r>
              <a:rPr lang="ru-RU" sz="2400" b="1" dirty="0" smtClean="0">
                <a:hlinkClick r:id="rId3" tooltip="Машинные швейные иглы"/>
              </a:rPr>
              <a:t>иглы</a:t>
            </a:r>
            <a:r>
              <a:rPr lang="ru-RU" sz="2400" b="1" dirty="0" smtClean="0"/>
              <a:t>, и механизмом верхнего транспортёра сшиваемого материала, способным поворачиваться на 360 градусов.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По выполняемым операциям: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3200" smtClean="0"/>
              <a:t>универсальные</a:t>
            </a:r>
            <a:endParaRPr lang="en-US" sz="3200" smtClean="0"/>
          </a:p>
          <a:p>
            <a:pPr eaLnBrk="1" hangingPunct="1"/>
            <a:endParaRPr lang="ru-RU" sz="3200" smtClean="0"/>
          </a:p>
          <a:p>
            <a:pPr eaLnBrk="1" hangingPunct="1"/>
            <a:r>
              <a:rPr lang="ru-RU" sz="3200" smtClean="0"/>
              <a:t>специальные</a:t>
            </a:r>
          </a:p>
        </p:txBody>
      </p:sp>
      <p:pic>
        <p:nvPicPr>
          <p:cNvPr id="167942" name="Picture 6" descr="f3e6546150c5530a3dec576448079a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05000"/>
            <a:ext cx="4953000" cy="369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7943" name="Picture 7" descr="21cc2f214a5aee008d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36576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7944" name="Picture 8" descr="122806357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905000"/>
            <a:ext cx="44196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74" name="Picture 10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0475" name="Picture 11" descr="lai23006v-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6" name="Picture 12" descr="cci6517096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"/>
            <a:ext cx="79248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0477" name="Picture 13" descr="kli8501bed4-b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19075"/>
            <a:ext cx="7924800" cy="641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400" smtClean="0"/>
              <a:t>САМЫЕ СОВЕРШЕННЫЕ ШВЕЙНЫЕ МАШИНЫ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6738" y="2286000"/>
            <a:ext cx="8043862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b="1" smtClean="0"/>
              <a:t>швейные компьютеры с электронной памятью и жидкокристаллическим дисплеем.</a:t>
            </a:r>
            <a:r>
              <a:rPr lang="ru-RU" sz="22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/>
              <a:t>     В них автоматизировано практически все – от заправки нитки в иглу до ее обрезки по окончании шитья.</a:t>
            </a:r>
          </a:p>
        </p:txBody>
      </p:sp>
      <p:pic>
        <p:nvPicPr>
          <p:cNvPr id="51204" name="Picture 4" descr="76ce2edc6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5334000" cy="392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19400" y="6248400"/>
            <a:ext cx="3924300" cy="381000"/>
          </a:xfrm>
          <a:ln>
            <a:solidFill>
              <a:schemeClr val="tx1"/>
            </a:solidFill>
          </a:ln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211 операций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4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4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4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  <p:bldP spid="5120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Pfaff_b_21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181600" cy="424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881" name="Picture 9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828800"/>
            <a:ext cx="5181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880" name="Picture 8" descr="c3f7ea9832f77a33d3cf52ddbdf2bd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828800"/>
            <a:ext cx="5181600" cy="426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879" name="Picture 7" descr="b63f4680e7ef3e8dec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828800"/>
            <a:ext cx="5181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878" name="Picture 6" descr="q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1828800"/>
            <a:ext cx="5181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877" name="Picture 5" descr="iквилтинг и вышивка mages_1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1828800"/>
            <a:ext cx="5181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4" name="Picture 6" descr="7f20d443f62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1828800"/>
            <a:ext cx="5181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" descr="7f20d443f62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1828800"/>
            <a:ext cx="5181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1" y="0"/>
            <a:ext cx="7122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мире профессий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8914" name="Picture 2" descr="http://www.logos-group.ru/upload/u0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14794"/>
            <a:ext cx="2643206" cy="2643206"/>
          </a:xfrm>
          <a:prstGeom prst="rect">
            <a:avLst/>
          </a:prstGeom>
          <a:noFill/>
        </p:spPr>
      </p:pic>
      <p:pic>
        <p:nvPicPr>
          <p:cNvPr id="38916" name="Picture 4" descr="http://piata.md/board/upload/5b442bc6c1b59405bc6d78c13b6dac71/6f1f778e3a5edc6aa7688ed13d31334e.png"/>
          <p:cNvPicPr>
            <a:picLocks noChangeAspect="1" noChangeArrowheads="1"/>
          </p:cNvPicPr>
          <p:nvPr/>
        </p:nvPicPr>
        <p:blipFill>
          <a:blip r:embed="rId3"/>
          <a:srcRect l="5000" t="11194"/>
          <a:stretch>
            <a:fillRect/>
          </a:stretch>
        </p:blipFill>
        <p:spPr bwMode="auto">
          <a:xfrm>
            <a:off x="6000728" y="1357298"/>
            <a:ext cx="3143272" cy="1968681"/>
          </a:xfrm>
          <a:prstGeom prst="rect">
            <a:avLst/>
          </a:prstGeom>
          <a:noFill/>
        </p:spPr>
      </p:pic>
      <p:pic>
        <p:nvPicPr>
          <p:cNvPr id="38918" name="Picture 6" descr="http://www.tdzigzag.ru/images/IMG_2659-semin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16" y="3214661"/>
            <a:ext cx="4857784" cy="3643339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14282" y="1071546"/>
            <a:ext cx="57864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Профессий много есть на свете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выбрать мы должны лишь ту,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всех дороже нам на свете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посвятить себя труду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21" name="Picture 9" descr="http://im0-tub-ru.yandex.net/i?id=284562420-2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714620"/>
            <a:ext cx="25146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7030A0"/>
                </a:solidFill>
              </a:rPr>
              <a:t>ПРОВЕРЬ СЕБЯ:</a:t>
            </a:r>
          </a:p>
        </p:txBody>
      </p:sp>
      <p:pic>
        <p:nvPicPr>
          <p:cNvPr id="27652" name="Picture 4" descr="m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5704441" cy="4929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&amp;Rcy;&amp;icy;&amp;scy;&amp;ucy;&amp;ncy;&amp;ocy;&amp;kcy;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5"/>
            <a:ext cx="7143800" cy="48142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Назвать основные рабочие механизмы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2" descr="ustr_shv_ma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6262"/>
            <a:ext cx="9144000" cy="6864262"/>
          </a:xfrm>
          <a:prstGeom prst="rect">
            <a:avLst/>
          </a:prstGeom>
          <a:noFill/>
        </p:spPr>
      </p:pic>
      <p:pic>
        <p:nvPicPr>
          <p:cNvPr id="6" name="Picture 4" descr="icon_se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9509" y="428604"/>
            <a:ext cx="1554491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011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Сломать легко, сделать трудно.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000108"/>
            <a:ext cx="6072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Он по комнате ползет,</a:t>
            </a:r>
            <a:br>
              <a:rPr lang="ru-RU" sz="2400" b="1" dirty="0" smtClean="0"/>
            </a:br>
            <a:r>
              <a:rPr lang="ru-RU" sz="2400" b="1" dirty="0" smtClean="0"/>
              <a:t>И гудит, и пыль сосет</a:t>
            </a:r>
            <a:br>
              <a:rPr lang="ru-RU" sz="2400" b="1" dirty="0" smtClean="0"/>
            </a:br>
            <a:r>
              <a:rPr lang="ru-RU" sz="2400" b="1" dirty="0" smtClean="0"/>
              <a:t>Через длинный гибкий нос.</a:t>
            </a:r>
            <a:br>
              <a:rPr lang="ru-RU" sz="2400" b="1" dirty="0" smtClean="0"/>
            </a:br>
            <a:r>
              <a:rPr lang="ru-RU" sz="2400" b="1" dirty="0" smtClean="0"/>
              <a:t>И зовется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214311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mtClean="0">
                <a:solidFill>
                  <a:srgbClr val="FF0000"/>
                </a:solidFill>
              </a:rPr>
              <a:t>… </a:t>
            </a:r>
            <a:r>
              <a:rPr lang="ru-RU" sz="2000" i="1" smtClean="0">
                <a:solidFill>
                  <a:srgbClr val="FF0000"/>
                </a:solidFill>
              </a:rPr>
              <a:t>(пылесос)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828836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Хоть ворчит, но без угроз,</a:t>
            </a:r>
            <a:br>
              <a:rPr lang="ru-RU" sz="2400" b="1" dirty="0" smtClean="0"/>
            </a:br>
            <a:r>
              <a:rPr lang="ru-RU" sz="2400" b="1" dirty="0" smtClean="0"/>
              <a:t>А внутри его – мороз,</a:t>
            </a:r>
            <a:br>
              <a:rPr lang="ru-RU" sz="2400" b="1" dirty="0" smtClean="0"/>
            </a:br>
            <a:r>
              <a:rPr lang="ru-RU" sz="2400" b="1" dirty="0" smtClean="0"/>
              <a:t>Потому-то в нем еда</a:t>
            </a:r>
            <a:br>
              <a:rPr lang="ru-RU" sz="2400" b="1" dirty="0" smtClean="0"/>
            </a:br>
            <a:r>
              <a:rPr lang="ru-RU" sz="2400" b="1" dirty="0" smtClean="0"/>
              <a:t>Очень свежая всегда.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421481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</a:t>
            </a:r>
            <a:r>
              <a:rPr lang="ru-RU" sz="2400" b="1" i="1" dirty="0" smtClean="0">
                <a:solidFill>
                  <a:srgbClr val="FF0000"/>
                </a:solidFill>
              </a:rPr>
              <a:t>(Холодильник)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714884"/>
            <a:ext cx="4643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Если мятая одежда,</a:t>
            </a:r>
            <a:br>
              <a:rPr lang="ru-RU" sz="2400" b="1" dirty="0" smtClean="0"/>
            </a:br>
            <a:r>
              <a:rPr lang="ru-RU" sz="2400" b="1" dirty="0" smtClean="0"/>
              <a:t>На него одна надежда.</a:t>
            </a:r>
            <a:br>
              <a:rPr lang="ru-RU" sz="2400" b="1" dirty="0" smtClean="0"/>
            </a:br>
            <a:r>
              <a:rPr lang="ru-RU" sz="2400" b="1" dirty="0" smtClean="0"/>
              <a:t>Юбка, брюки, покрывало…</a:t>
            </a:r>
            <a:br>
              <a:rPr lang="ru-RU" sz="2400" b="1" dirty="0" smtClean="0"/>
            </a:br>
            <a:r>
              <a:rPr lang="ru-RU" sz="2400" b="1" dirty="0" smtClean="0"/>
              <a:t>И морщин как не бывало!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628652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(Утюг)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7" descr="42178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4187036" cy="301466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32656"/>
            <a:ext cx="7567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Приводы швейных машин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714348" y="5214950"/>
            <a:ext cx="22384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latin typeface="Arial" charset="0"/>
                <a:cs typeface="Arial" charset="0"/>
              </a:rPr>
              <a:t>Ручной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428992" y="5143512"/>
            <a:ext cx="22145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latin typeface="Arial" charset="0"/>
                <a:cs typeface="Arial" charset="0"/>
              </a:rPr>
              <a:t>Ножной</a:t>
            </a: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5857885" y="5143512"/>
            <a:ext cx="3286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  <a:latin typeface="Arial" charset="0"/>
                <a:cs typeface="Arial" charset="0"/>
              </a:rPr>
              <a:t>Электрический</a:t>
            </a:r>
          </a:p>
        </p:txBody>
      </p:sp>
      <p:pic>
        <p:nvPicPr>
          <p:cNvPr id="23558" name="Picture 11"/>
          <p:cNvPicPr>
            <a:picLocks noChangeAspect="1" noChangeArrowheads="1"/>
          </p:cNvPicPr>
          <p:nvPr/>
        </p:nvPicPr>
        <p:blipFill>
          <a:blip r:embed="rId2"/>
          <a:srcRect l="34684" t="1880" r="33604"/>
          <a:stretch>
            <a:fillRect/>
          </a:stretch>
        </p:blipFill>
        <p:spPr bwMode="auto">
          <a:xfrm>
            <a:off x="3500430" y="1500174"/>
            <a:ext cx="2143140" cy="349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2"/>
          <a:srcRect t="1880" r="67298"/>
          <a:stretch>
            <a:fillRect/>
          </a:stretch>
        </p:blipFill>
        <p:spPr bwMode="auto">
          <a:xfrm>
            <a:off x="285720" y="1285860"/>
            <a:ext cx="2357454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/>
          <a:srcRect l="64281" t="11028"/>
          <a:stretch>
            <a:fillRect/>
          </a:stretch>
        </p:blipFill>
        <p:spPr bwMode="auto">
          <a:xfrm>
            <a:off x="6072198" y="1500174"/>
            <a:ext cx="2574891" cy="338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&amp;Rcy;&amp;icy;&amp;scy;&amp;ucy;&amp;ncy;&amp;ocy;&amp;kcy;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136734" cy="4900619"/>
          </a:xfrm>
          <a:prstGeom prst="rect">
            <a:avLst/>
          </a:prstGeom>
          <a:noFill/>
        </p:spPr>
      </p:pic>
      <p:pic>
        <p:nvPicPr>
          <p:cNvPr id="3" name="Picture 4" descr="icon_se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48802" cy="12858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0"/>
            <a:ext cx="7429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Устройство машинной иглы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4" descr="http://festival.1september.ru/articles/599649/img1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928802"/>
            <a:ext cx="3786214" cy="4556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599649/img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14356"/>
            <a:ext cx="4637204" cy="5286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29289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Колба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Лезвие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Остриё</a:t>
            </a:r>
          </a:p>
          <a:p>
            <a:r>
              <a:rPr lang="ru-RU" sz="4400" b="1" dirty="0" err="1" smtClean="0">
                <a:solidFill>
                  <a:srgbClr val="7030A0"/>
                </a:solidFill>
              </a:rPr>
              <a:t>Лыска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r>
              <a:rPr lang="ru-RU" sz="4400" b="1" dirty="0" smtClean="0">
                <a:solidFill>
                  <a:srgbClr val="7030A0"/>
                </a:solidFill>
              </a:rPr>
              <a:t>Длинный желобок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Ушко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Короткий желобок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biser.biz/published/publicdata/U386212/attachments/SC/products_pictures/chelnok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137745" cy="27860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Устройство шпульного колпачка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5540" name="Picture 4" descr="http://im5-tub-ru.yandex.net/i?id=237872290-3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00372"/>
            <a:ext cx="4053539" cy="3567115"/>
          </a:xfrm>
          <a:prstGeom prst="rect">
            <a:avLst/>
          </a:prstGeom>
          <a:noFill/>
        </p:spPr>
      </p:pic>
      <p:pic>
        <p:nvPicPr>
          <p:cNvPr id="65542" name="Picture 6" descr="&amp;SHcy;&amp;pcy;&amp;ucy;&amp;lcy;&amp;softcy;&amp;kcy;&amp;acy; &amp;dcy;&amp;lcy;&amp;yacy; &amp;shcy;&amp;vcy;&amp;iecy;&amp;jcy;&amp;ncy;&amp;ocy;&amp;jcy; &amp;mcy;&amp;acy;&amp;shcy;&amp;icy;&amp;n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429132"/>
            <a:ext cx="3929090" cy="2428868"/>
          </a:xfrm>
          <a:prstGeom prst="rect">
            <a:avLst/>
          </a:prstGeom>
          <a:noFill/>
        </p:spPr>
      </p:pic>
      <p:pic>
        <p:nvPicPr>
          <p:cNvPr id="6" name="Рисунок 5" descr="инструкции 011C"/>
          <p:cNvPicPr/>
          <p:nvPr/>
        </p:nvPicPr>
        <p:blipFill>
          <a:blip r:embed="rId5"/>
          <a:srcRect l="9677" t="7143" r="6452" b="3571"/>
          <a:stretch>
            <a:fillRect/>
          </a:stretch>
        </p:blipFill>
        <p:spPr bwMode="auto">
          <a:xfrm>
            <a:off x="6643702" y="785794"/>
            <a:ext cx="2143140" cy="19288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&amp;Rcy;&amp;icy;&amp;scy;&amp;ucy;&amp;ncy;&amp;ocy;&amp;kcy;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2" y="0"/>
            <a:ext cx="92294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player.myshared.ru/138246/data/images/img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876"/>
            <a:ext cx="4143404" cy="2690687"/>
          </a:xfrm>
          <a:prstGeom prst="rect">
            <a:avLst/>
          </a:prstGeom>
          <a:noFill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36671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Заправка верхней нити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&amp;Rcy;&amp;icy;&amp;scy;&amp;ucy;&amp;ncy;&amp;ocy;&amp;kcy;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&amp;Rcy;&amp;icy;&amp;scy;&amp;ucy;&amp;ncy;&amp;ocy;&amp;kcy;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143668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coolreferat.com/ref-2_230410739-43683.cool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7"/>
            <a:ext cx="6715130" cy="49137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3" y="0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Регулятор длины стежка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&amp;Rcy;&amp;icy;&amp;scy;&amp;ucy;&amp;ncy;&amp;ocy;&amp;kcy;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8"/>
            <a:ext cx="3436340" cy="2433640"/>
          </a:xfrm>
          <a:prstGeom prst="rect">
            <a:avLst/>
          </a:prstGeom>
          <a:noFill/>
        </p:spPr>
      </p:pic>
      <p:pic>
        <p:nvPicPr>
          <p:cNvPr id="95236" name="Picture 4" descr="&amp;Rcy;&amp;icy;&amp;scy;&amp;ucy;&amp;ncy;&amp;ocy;&amp;kcy;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643446"/>
            <a:ext cx="2266950" cy="1809751"/>
          </a:xfrm>
          <a:prstGeom prst="rect">
            <a:avLst/>
          </a:prstGeom>
          <a:noFill/>
        </p:spPr>
      </p:pic>
      <p:pic>
        <p:nvPicPr>
          <p:cNvPr id="95238" name="Picture 6" descr="&amp;Rcy;&amp;icy;&amp;scy;&amp;ucy;&amp;ncy;&amp;ocy;&amp;kcy;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28" y="3929066"/>
            <a:ext cx="3143272" cy="2692120"/>
          </a:xfrm>
          <a:prstGeom prst="rect">
            <a:avLst/>
          </a:prstGeom>
          <a:noFill/>
        </p:spPr>
      </p:pic>
      <p:pic>
        <p:nvPicPr>
          <p:cNvPr id="5" name="Picture 8" descr="Sewing machine animate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85728"/>
            <a:ext cx="3391204" cy="2620477"/>
          </a:xfrm>
          <a:prstGeom prst="rect">
            <a:avLst/>
          </a:prstGeom>
          <a:noFill/>
        </p:spPr>
      </p:pic>
      <p:pic>
        <p:nvPicPr>
          <p:cNvPr id="6" name="Picture 4" descr="BSR_Blatt_1_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1" y="214290"/>
            <a:ext cx="4214842" cy="2996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143247"/>
            <a:ext cx="8897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Машинные строчки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5143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 полянке шерстяной </a:t>
            </a:r>
            <a:br>
              <a:rPr lang="ru-RU" sz="2400" b="1" dirty="0" smtClean="0"/>
            </a:br>
            <a:r>
              <a:rPr lang="ru-RU" sz="2400" b="1" dirty="0" smtClean="0"/>
              <a:t>Пляшет </a:t>
            </a:r>
            <a:r>
              <a:rPr lang="ru-RU" sz="2400" b="1" dirty="0" err="1" smtClean="0"/>
              <a:t>тонконожка</a:t>
            </a:r>
            <a:r>
              <a:rPr lang="ru-RU" sz="2400" b="1" dirty="0" smtClean="0"/>
              <a:t>,</a:t>
            </a:r>
            <a:br>
              <a:rPr lang="ru-RU" sz="2400" b="1" dirty="0" smtClean="0"/>
            </a:br>
            <a:r>
              <a:rPr lang="ru-RU" sz="2400" b="1" dirty="0" smtClean="0"/>
              <a:t>Из-под туфельки стальной</a:t>
            </a:r>
            <a:br>
              <a:rPr lang="ru-RU" sz="2400" b="1" dirty="0" smtClean="0"/>
            </a:br>
            <a:r>
              <a:rPr lang="ru-RU" sz="2400" b="1" dirty="0" smtClean="0"/>
              <a:t>Выползает стежка 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71462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(</a:t>
            </a:r>
            <a:r>
              <a:rPr lang="ru-RU" sz="2400" b="1" i="1" dirty="0" smtClean="0">
                <a:solidFill>
                  <a:srgbClr val="FF0000"/>
                </a:solidFill>
              </a:rPr>
              <a:t>Швейная машина)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9" descr="q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473" y="642918"/>
            <a:ext cx="5305251" cy="5514980"/>
          </a:xfrm>
          <a:prstGeom prst="rect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&amp;SHcy;&amp;vcy;&amp;iecy;&amp;jcy;&amp;ncy;&amp;acy;&amp;yacy; &amp;mcy;&amp;acy;&amp;shcy;&amp;icy;&amp;ncy;&amp;acy; &amp;icy;&amp;ncy;&amp;scy;&amp;tcy;&amp;rcy;&amp;ucy;&amp;kcy;&amp;ts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3429024" cy="2340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mg.fromuz.com/forum/uploads/monthly_11_2012/post-62852-1354279099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67874"/>
            <a:ext cx="5857916" cy="4435016"/>
          </a:xfrm>
          <a:prstGeom prst="rect">
            <a:avLst/>
          </a:prstGeom>
          <a:noFill/>
        </p:spPr>
      </p:pic>
      <p:pic>
        <p:nvPicPr>
          <p:cNvPr id="64516" name="Picture 4" descr="http://www.sewing-master.ru/remont/machina-uhod-4.jpg"/>
          <p:cNvPicPr>
            <a:picLocks noChangeAspect="1" noChangeArrowheads="1"/>
          </p:cNvPicPr>
          <p:nvPr/>
        </p:nvPicPr>
        <p:blipFill>
          <a:blip r:embed="rId3"/>
          <a:srcRect l="54375"/>
          <a:stretch>
            <a:fillRect/>
          </a:stretch>
        </p:blipFill>
        <p:spPr bwMode="auto">
          <a:xfrm>
            <a:off x="6572263" y="1571612"/>
            <a:ext cx="2294769" cy="20621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5" y="0"/>
            <a:ext cx="90011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Уход за швейной машиной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www.sewing-master.ru/remont/machina-uhod-4.jpg"/>
          <p:cNvPicPr>
            <a:picLocks noChangeAspect="1" noChangeArrowheads="1"/>
          </p:cNvPicPr>
          <p:nvPr/>
        </p:nvPicPr>
        <p:blipFill>
          <a:blip r:embed="rId3"/>
          <a:srcRect r="40000"/>
          <a:stretch>
            <a:fillRect/>
          </a:stretch>
        </p:blipFill>
        <p:spPr bwMode="auto">
          <a:xfrm>
            <a:off x="6335263" y="4000504"/>
            <a:ext cx="2808737" cy="1919290"/>
          </a:xfrm>
          <a:prstGeom prst="rect">
            <a:avLst/>
          </a:prstGeom>
          <a:noFill/>
        </p:spPr>
      </p:pic>
      <p:pic>
        <p:nvPicPr>
          <p:cNvPr id="64518" name="Picture 6" descr="&amp;SHcy;&amp;vcy;&amp;iecy;&amp;jcy;&amp;ncy;&amp;ycy;&amp;iecy; &amp;mcy;&amp;acy;&amp;shcy;&amp;icy;&amp;ncy;&amp;ycy;, &amp;ncy;&amp;iecy; &amp;tcy;&amp;rcy;&amp;iecy;&amp;bcy;&amp;ucy;&amp;yucy;&amp;shchcy;&amp;icy;&amp;iecy; &amp;scy;&amp;mcy;&amp;acy;&amp;zcy;&amp;k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071546"/>
            <a:ext cx="998941" cy="146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7200" b="1" dirty="0" smtClean="0">
                <a:solidFill>
                  <a:srgbClr val="7030A0"/>
                </a:solidFill>
              </a:rPr>
              <a:t>Физкультминутка </a:t>
            </a:r>
          </a:p>
        </p:txBody>
      </p:sp>
      <p:pic>
        <p:nvPicPr>
          <p:cNvPr id="20483" name="Picture 4" descr="bdee23efedc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500174"/>
            <a:ext cx="4643470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Blonker - La valetta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6248400" y="990600"/>
            <a:ext cx="304800" cy="304800"/>
          </a:xfrm>
        </p:spPr>
      </p:pic>
      <p:pic>
        <p:nvPicPr>
          <p:cNvPr id="6" name="Fizminutka_dlya_detej_-_Tancuem_sidy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4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9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82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19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patlah.ru/etm/etm-05/svei%20mahina/svei_mahina/svei-02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849679"/>
            <a:ext cx="2428860" cy="30083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Девиз урока: “Сломать легко, сделать трудно”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www.nadavi.ru/jpg_zoom1/305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694604"/>
            <a:ext cx="3286116" cy="3134449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785794"/>
            <a:ext cx="564357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“Как работать за швейной машиной”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Сидеть за машиной надо прямо, на всей поверхности стула, слегка наклонив голову и корпус вперёд;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стул должен стоять так, чтобы игла находилась прямо перед вами;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расстояние между работающим и машиной должно составлять 20 – 30 см;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ноги должны опираться всей ступнёй на пол или подставку;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нельзя близко наклоняться к движущим частям машины;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 следить за правильным положением рук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http://velopiter.spb.ru/forum/index.php?t=getfile&amp;id=73099&amp;private=0"/>
          <p:cNvSpPr>
            <a:spLocks noChangeAspect="1" noChangeArrowheads="1"/>
          </p:cNvSpPr>
          <p:nvPr/>
        </p:nvSpPr>
        <p:spPr bwMode="auto">
          <a:xfrm>
            <a:off x="63500" y="-136525"/>
            <a:ext cx="6667500" cy="444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6" name="Picture 6" descr="http://upload.wikimedia.org/wikipedia/commons/thumb/7/7e/Sewingmachine04.jpg/150px-Sewingmachine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214818"/>
            <a:ext cx="1875248" cy="2500330"/>
          </a:xfrm>
          <a:prstGeom prst="rect">
            <a:avLst/>
          </a:prstGeom>
          <a:noFill/>
        </p:spPr>
      </p:pic>
      <p:pic>
        <p:nvPicPr>
          <p:cNvPr id="7" name="Picture 8" descr="Sewing machine 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2998"/>
            <a:ext cx="2571768" cy="19872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00364" y="0"/>
            <a:ext cx="61436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Практическая работа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4311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Выполни заправку верхней и нижней нити.</a:t>
            </a:r>
          </a:p>
          <a:p>
            <a:r>
              <a:rPr lang="ru-RU" sz="2800" b="1" dirty="0" smtClean="0"/>
              <a:t>Проверь качество строчки.</a:t>
            </a:r>
          </a:p>
          <a:p>
            <a:r>
              <a:rPr lang="ru-RU" sz="2800" b="1" dirty="0" smtClean="0"/>
              <a:t>Соблюдай правила техники безопасности.</a:t>
            </a:r>
          </a:p>
          <a:p>
            <a:r>
              <a:rPr lang="ru-RU" sz="2800" b="1" dirty="0" smtClean="0"/>
              <a:t>Выполни практическую работу согласно инструкционной карты.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786322"/>
            <a:ext cx="6858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Работу выполняй аккуратно, качественно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1000100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500166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000232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00298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500430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929058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357686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786314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715008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214942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143636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643702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000892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7500958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00034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7929586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000100" y="78579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000100" y="178592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000100" y="228599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000232" y="78579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2000232" y="178592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000232" y="221455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000232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000232" y="321468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000232" y="371475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000232" y="42148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000232" y="47148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2500298" y="47148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000364" y="47148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3428992" y="47148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3929058" y="47148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3000364" y="42148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3000364" y="371475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3000364" y="321468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000364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000364" y="221455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 flipH="1">
            <a:off x="3929058" y="42148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3929058" y="521495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3929058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3929058" y="371475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3929058" y="321468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929058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429124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4929190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429256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5929322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429388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6929454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929322" y="321468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5929322" y="371475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5929322" y="42148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5929322" y="47148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4357686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3428992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928926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2428860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1928794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8618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1..Деталь швейной машины необходимая для притягивания нити.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35716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4.Часть швейной машины, в которой находиться главный вал.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857488" y="857232"/>
            <a:ext cx="6286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6.Приспособление для намотки ниток.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786050" y="1857364"/>
            <a:ext cx="5429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8.Устройство для заправки нижней нити.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500430" y="2285992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2.Деталь закрепляющая иглу в </a:t>
            </a:r>
            <a:r>
              <a:rPr lang="ru-RU" sz="2000" b="1" dirty="0" err="1" smtClean="0"/>
              <a:t>игловодителе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5072074"/>
            <a:ext cx="4143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3.Приспособление для установки длины стежка.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857752" y="5214950"/>
            <a:ext cx="4286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5.Часть швейной машины, падающая нижнюю нить.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621508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6.Колесо соединяющиеся с главным валом.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072066" y="6000768"/>
            <a:ext cx="40719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7.Приспособление для прижатия ткани.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1000100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500166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000232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00298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500430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929058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4357686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786314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715008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214942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43636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6643702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7000892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7500958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00034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7929586" y="128586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Ь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000100" y="78579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000100" y="178592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000100" y="228599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000232" y="78579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2000232" y="178592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2000232" y="221455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2000232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2000232" y="321468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2000232" y="371475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000232" y="42148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000232" y="47148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2500298" y="47148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000364" y="47148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3428992" y="47148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3929058" y="47148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3000364" y="42148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3000364" y="371475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000364" y="321468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000364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000364" y="221455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 flipH="1">
            <a:off x="3929058" y="42148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3929058" y="521495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3929058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3929058" y="371475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929058" y="321468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3929058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429124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4929190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5429256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5929322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429388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929454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5929322" y="321468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5929322" y="371475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5929322" y="42148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5929322" y="47148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4357686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3428992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Ь</a:t>
            </a:r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2928926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2428860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1928794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57150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ПОДВЕДЕНИЕ ИТОГОВ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ru-RU" sz="4000" b="1" i="1" smtClean="0"/>
          </a:p>
          <a:p>
            <a:pPr algn="ctr" eaLnBrk="1" hangingPunct="1"/>
            <a:r>
              <a:rPr lang="en-US" sz="4000" b="1" i="1" smtClean="0"/>
              <a:t> </a:t>
            </a:r>
            <a:r>
              <a:rPr lang="ru-RU" sz="4000" smtClean="0"/>
              <a:t>АНАЛИЗ ВЫПОЛНЕННОЙ РАБОТЫ</a:t>
            </a:r>
          </a:p>
        </p:txBody>
      </p:sp>
      <p:pic>
        <p:nvPicPr>
          <p:cNvPr id="35844" name="Picture 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191000"/>
            <a:ext cx="32004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76200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7030A0"/>
                </a:solidFill>
              </a:rPr>
              <a:t>ПЕРЕМЕНА</a:t>
            </a:r>
          </a:p>
        </p:txBody>
      </p:sp>
      <p:pic>
        <p:nvPicPr>
          <p:cNvPr id="114692" name="Picture 4" descr="АНИМАЦИ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1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создания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швейной машины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357158" y="1571612"/>
            <a:ext cx="2952750" cy="4092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86182" y="1643050"/>
            <a:ext cx="5000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Первый проект машины для пошивы одежды предложил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Леонардо да Винчи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 конце Х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века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джиевна\Desktop\урок для сайта\Для урока\Карл Вейзента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07" y="785795"/>
            <a:ext cx="7391281" cy="414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143512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1755г. – немец Карл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Вейзенталь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изобрел первую швейную машину, с иглой в которой  ушко посередине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джиевна\Desktop\урок для сайта\Для урока\Уолтер ха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9095"/>
            <a:ext cx="2857520" cy="390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гаджиевна\Desktop\урок для сайта\Для урока\перв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642918"/>
            <a:ext cx="50447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4643447"/>
            <a:ext cx="8858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1834г. – американец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Уолтер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Хант изобрел первую швейную машину с челночным устройством и с иглой, в которой ушко на заостренном конце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гаджиевна\Desktop\урок для сайта\Для урока\элиос хоу с машин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78674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4786322"/>
            <a:ext cx="8929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1844г. – американец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Элиос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Хоу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изобрел первую  стабильно работающая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швейную машину с челночным устройством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гаджиевна\Desktop\урок для сайта\Для урока\портр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65063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гаджиевна\Desktop\урок для сайта\Для урока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3405" y="857232"/>
            <a:ext cx="4960595" cy="339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143512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1850г. – американец Исаак Зингер получил патент на первую швейную машину современного вида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Ocy;&amp;dcy;&amp;ncy;&amp;acy; &amp;icy;&amp;zcy; &amp;pcy;&amp;iecy;&amp;rcy;&amp;vcy;&amp;ycy;&amp;khcy; &amp;shcy;&amp;vcy;&amp;iecy;&amp;jcy;&amp;ncy;&amp;ycy;&amp;khcy; &amp;mcy;&amp;acy;&amp;shcy;&amp;icy;&amp;ncy; «&amp;Zcy;&amp;icy;&amp;ncy;&amp;gcy;&amp;iecy;&amp;rcy;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191000" cy="3429001"/>
          </a:xfrm>
          <a:prstGeom prst="rect">
            <a:avLst/>
          </a:prstGeom>
          <a:noFill/>
        </p:spPr>
      </p:pic>
      <p:pic>
        <p:nvPicPr>
          <p:cNvPr id="29700" name="Picture 4" descr="&amp;Vcy; &amp;Rcy;&amp;ocy;&amp;scy;&amp;scy;&amp;icy;&amp;icy; &amp;shcy;&amp;vcy;&amp;iecy;&amp;jcy;&amp;ncy;&amp;ycy;&amp;iecy; &amp;mcy;&amp;acy;&amp;shcy;&amp;icy;&amp;ncy;&amp;ycy; «&amp;Zcy;&amp;icy;&amp;ncy;&amp;gcy;&amp;iecy;&amp;rcy;» &amp;rcy;&amp;iecy;&amp;kcy;&amp;lcy;&amp;acy;&amp;mcy;&amp;icy;&amp;rcy;&amp;ocy;&amp;vcy;&amp;acy;&amp;lcy;&amp;icy;&amp;scy;&amp;softcy; &amp;scy; &amp;ucy;&amp;chcy;&amp;iocy;&amp;tcy;&amp;ocy;&amp;mcy; &amp;scy;&amp;acy;&amp;mcy;&amp;ocy;&amp;bcy;&amp;ycy;&amp;tcy;&amp;ncy;&amp;ycy;&amp;khcy; &amp;ocy;&amp;scy;&amp;ocy;&amp;bcy;&amp;iecy;&amp;ncy;&amp;ncy;&amp;ocy;&amp;scy;&amp;tcy;&amp;iecy;&amp;jcy; &amp;scy;&amp;tcy;&amp;rcy;&amp;acy;&amp;ncy;&amp;ycy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18134"/>
            <a:ext cx="3429024" cy="55635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86182" y="5632848"/>
            <a:ext cx="535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12 сентября 1851 года Зингер получает патент, в последствии принесший ему миллионы.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574</Words>
  <Application>Microsoft Office PowerPoint</Application>
  <PresentationFormat>Экран (4:3)</PresentationFormat>
  <Paragraphs>160</Paragraphs>
  <Slides>37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По выполняемым операциям:</vt:lpstr>
      <vt:lpstr>Слайд 14</vt:lpstr>
      <vt:lpstr>САМЫЕ СОВЕРШЕННЫЕ ШВЕЙНЫЕ МАШИНЫ</vt:lpstr>
      <vt:lpstr>Слайд 16</vt:lpstr>
      <vt:lpstr>Слайд 17</vt:lpstr>
      <vt:lpstr>ПРОВЕРЬ СЕБЯ: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Физкультминутка </vt:lpstr>
      <vt:lpstr>Слайд 32</vt:lpstr>
      <vt:lpstr>Слайд 33</vt:lpstr>
      <vt:lpstr>Слайд 34</vt:lpstr>
      <vt:lpstr>Слайд 35</vt:lpstr>
      <vt:lpstr>ПОДВЕДЕНИЕ ИТОГОВ</vt:lpstr>
      <vt:lpstr>ПЕРЕМЕНА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User</cp:lastModifiedBy>
  <cp:revision>213</cp:revision>
  <dcterms:created xsi:type="dcterms:W3CDTF">2014-01-26T15:59:02Z</dcterms:created>
  <dcterms:modified xsi:type="dcterms:W3CDTF">2015-02-05T04:20:41Z</dcterms:modified>
</cp:coreProperties>
</file>