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  <p:sldMasterId id="2147483828" r:id="rId2"/>
    <p:sldMasterId id="2147483840" r:id="rId3"/>
  </p:sldMasterIdLst>
  <p:notesMasterIdLst>
    <p:notesMasterId r:id="rId21"/>
  </p:notesMasterIdLst>
  <p:handoutMasterIdLst>
    <p:handoutMasterId r:id="rId22"/>
  </p:handoutMasterIdLst>
  <p:sldIdLst>
    <p:sldId id="346" r:id="rId4"/>
    <p:sldId id="359" r:id="rId5"/>
    <p:sldId id="406" r:id="rId6"/>
    <p:sldId id="405" r:id="rId7"/>
    <p:sldId id="393" r:id="rId8"/>
    <p:sldId id="394" r:id="rId9"/>
    <p:sldId id="395" r:id="rId10"/>
    <p:sldId id="396" r:id="rId11"/>
    <p:sldId id="397" r:id="rId12"/>
    <p:sldId id="398" r:id="rId13"/>
    <p:sldId id="399" r:id="rId14"/>
    <p:sldId id="400" r:id="rId15"/>
    <p:sldId id="404" r:id="rId16"/>
    <p:sldId id="407" r:id="rId17"/>
    <p:sldId id="401" r:id="rId18"/>
    <p:sldId id="408" r:id="rId19"/>
    <p:sldId id="403" r:id="rId20"/>
  </p:sldIdLst>
  <p:sldSz cx="9144000" cy="5143500" type="screen16x9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93A5C3"/>
    <a:srgbClr val="6884CA"/>
    <a:srgbClr val="CCECFF"/>
    <a:srgbClr val="FBC5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97" d="100"/>
          <a:sy n="97" d="100"/>
        </p:scale>
        <p:origin x="-1956" y="-94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818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1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FD736-C213-45D7-A8AE-D4575907D3A0}" type="datetimeFigureOut">
              <a:rPr lang="ru-RU" smtClean="0"/>
              <a:t>15.06.2018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1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B8021-C259-4FD5-A7FE-0D6EFE2DCC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106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1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412E8-9F06-4158-9F9C-6E5C1C988355}" type="datetimeFigureOut">
              <a:rPr lang="ru-RU" smtClean="0"/>
              <a:t>15.06.2018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3"/>
            <a:ext cx="2929837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F31B4-D5AF-40FA-9864-2316EE5C44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370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354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914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48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5112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511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5112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3577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3577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354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66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6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66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66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66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735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642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31B4-D5AF-40FA-9864-2316EE5C447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70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EE3C7A-EA64-4D82-8E9B-71BC66EBCC37}" type="datetime1">
              <a:rPr lang="ru-RU" smtClean="0"/>
              <a:t>15.06.2018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1946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359F0B-0320-4BDB-B84D-68D4D1FF0A6E}" type="datetime1">
              <a:rPr lang="ru-RU" smtClean="0"/>
              <a:t>15.06.2018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821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547975-CD96-48F8-A146-1CD48B4FD327}" type="datetime1">
              <a:rPr lang="ru-RU" smtClean="0"/>
              <a:t>15.06.2018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358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F8A6B-F14F-4AD4-BAB9-2D44B9DD36A4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10494-46FE-4CF2-AC27-6A391D3F1C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586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81140-1227-4B91-BCE1-A99DE7D93C12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E2D95-EB0B-4C85-9289-57FF337C5A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956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D26F1-B7BD-4024-A3D0-96E3446E4BA9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D2EA7-D462-499E-BDE2-DA1C07CB63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157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C814A-6033-401F-86E2-8A621D75B3A3}" type="datetime1">
              <a:rPr lang="ru-RU" smtClean="0"/>
              <a:t>15.06.2018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F711C-E928-458C-AFAE-49F3FF5AF2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644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91215-9616-4186-A94A-195A1BE39E3E}" type="datetime1">
              <a:rPr lang="ru-RU" smtClean="0"/>
              <a:t>15.06.2018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7890F-D0C3-4CD3-BD70-30070E0DE4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474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C88C4-7152-446D-B49A-800C1A8115C7}" type="datetime1">
              <a:rPr lang="ru-RU" smtClean="0"/>
              <a:t>15.06.2018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15083-28F5-4B9E-AA74-B05AC2AB3E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612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301EE-53D5-4E9D-A911-D72D379E9068}" type="datetime1">
              <a:rPr lang="ru-RU" smtClean="0"/>
              <a:t>15.06.2018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5A29D-1D69-4EF2-B5F9-E18E749D14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5373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7B24A-F6AC-4CF9-9723-EF25924767ED}" type="datetime1">
              <a:rPr lang="ru-RU" smtClean="0"/>
              <a:t>15.06.2018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0B4C3-EFDD-4F1F-9DA4-07488D583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62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E2BEBA-260C-48B4-A3A5-FE10F0272E8F}" type="datetime1">
              <a:rPr lang="ru-RU" smtClean="0"/>
              <a:t>15.06.2018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57547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A0723-FB25-43ED-849C-AA383CE56A67}" type="datetime1">
              <a:rPr lang="ru-RU" smtClean="0"/>
              <a:t>15.06.2018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17B68-E06E-4440-B272-5A00FE668E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265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DFA8E-F6FF-4752-B502-0D78D148BB88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72FF6-FF8C-44A4-9E86-F154F69F8C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1252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D4065-6EEC-4A1A-A8E4-75AFCCD75985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1B629-D737-4588-BEAE-6020D33C71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1824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86161-6444-4CB5-9638-5741DA10B9B7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1BE01-3F62-4C7A-9793-5F1AC7C798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2216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1A94B-4618-4D5B-841B-E6A6E0C7DD78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73039-F135-43BB-9DAB-06182EF1BD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9734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0591B-CB40-4A8C-A727-7CCD43939B27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77F59-650F-474D-8D0A-9403557439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859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6F6CE-6306-4650-8B68-F5311A4F6AE6}" type="datetime1">
              <a:rPr lang="ru-RU" smtClean="0"/>
              <a:t>15.06.2018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23518-7432-41CF-B7DE-EAFDC4A53A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512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7D229-1873-42BB-8A4C-4BD97A3247BD}" type="datetime1">
              <a:rPr lang="ru-RU" smtClean="0"/>
              <a:t>15.06.2018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1C784-2789-41C1-9C8D-D9508D4109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661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70520-4F3F-40B7-8AD0-201BEB062D15}" type="datetime1">
              <a:rPr lang="ru-RU" smtClean="0"/>
              <a:t>15.06.2018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04202-99A5-4DC9-9132-B45598CB3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8628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1C8BB-8AA9-4191-BFD2-F012F7F1C6AE}" type="datetime1">
              <a:rPr lang="ru-RU" smtClean="0"/>
              <a:t>15.06.2018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FD3CA-0AD7-4C2D-BCD6-69AECDD68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92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526D2C-E39C-4DF2-875B-758A53118E69}" type="datetime1">
              <a:rPr lang="ru-RU" smtClean="0"/>
              <a:t>15.06.2018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9105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94FD4-6E38-4975-B6DC-40AF5BE08690}" type="datetime1">
              <a:rPr lang="ru-RU" smtClean="0"/>
              <a:t>15.06.2018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F6E0D-3667-4812-A52B-E6292A10B0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9853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F01AD-43CD-4E4E-8A3F-C122014D4A2E}" type="datetime1">
              <a:rPr lang="ru-RU" smtClean="0"/>
              <a:t>15.06.2018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5D771-09BD-4408-959C-43DC12FA60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4575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930D1-E13F-4DDB-BB87-C9B54D2BFCF1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63CCE-0A31-47A7-966D-0FF3563914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3939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6768D-BDDC-417E-AEFF-DE3C4C158C85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C7784-63B5-4790-BCAD-66364F1E64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498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16CC87-566B-41EC-915A-F954240B02BD}" type="datetime1">
              <a:rPr lang="ru-RU" smtClean="0"/>
              <a:t>15.06.2018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17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87AC45-3033-49C5-A2D0-73F87C1F74A3}" type="datetime1">
              <a:rPr lang="ru-RU" smtClean="0"/>
              <a:t>15.06.2018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088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5BB929-5AFB-4A98-8867-BB6491147D0B}" type="datetime1">
              <a:rPr lang="ru-RU" smtClean="0"/>
              <a:t>15.06.2018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509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48A707-334F-4E64-8E90-2A0E142B741A}" type="datetime1">
              <a:rPr lang="ru-RU" smtClean="0"/>
              <a:t>15.06.2018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276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8744C7-0CDB-47CD-A976-3357D0A1F08E}" type="datetime1">
              <a:rPr lang="ru-RU" smtClean="0"/>
              <a:t>15.06.2018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600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E72A49-D14E-40D2-9AD0-339B168FE778}" type="datetime1">
              <a:rPr lang="ru-RU" smtClean="0"/>
              <a:t>15.06.2018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2755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2E444-E358-400B-BCA8-01895BDE96C2}" type="datetime1">
              <a:rPr lang="ru-RU" smtClean="0"/>
              <a:t>15.06.2018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v Съезд руководителей ОО Челябинской области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2293240-8C06-41A1-9192-04ACE0D24B57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04C845-B79B-4429-B854-415648AE4D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24AD632-0D76-45C5-AD18-9B6803A19D56}" type="datetime1">
              <a:rPr lang="ru-RU" smtClean="0"/>
              <a:t>15.06.2018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ru-RU" smtClean="0"/>
              <a:t>v Съезд руководителей ОО Челябинской области</a:t>
            </a: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10FD53C-A1A4-4C8F-B74E-62F855434F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fgos74.ru/ru-ru/%D0%B4%D0%BE%D0%BA%D1%83%D0%BC%D0%B5%D0%BD%D1%82%D1%8B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ikt.ipk74.ru/forum/forum7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37632" y="101593"/>
            <a:ext cx="74828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Государственное </a:t>
            </a:r>
            <a:r>
              <a:rPr lang="ru-RU" sz="1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бюджетное </a:t>
            </a:r>
            <a:r>
              <a:rPr lang="ru-RU" sz="1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учреждение </a:t>
            </a:r>
          </a:p>
          <a:p>
            <a:pPr algn="ctr"/>
            <a:r>
              <a:rPr lang="ru-RU" sz="1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дополнительного </a:t>
            </a:r>
            <a:r>
              <a:rPr lang="ru-RU" sz="1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профессионального образования </a:t>
            </a:r>
            <a:endParaRPr lang="ru-RU" sz="1200" b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«</a:t>
            </a:r>
            <a:r>
              <a:rPr lang="ru-RU" sz="1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Челябинский институт переподготовки и повышения квалификации </a:t>
            </a:r>
            <a:endParaRPr lang="ru-RU" sz="1200" b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работников </a:t>
            </a:r>
            <a:r>
              <a:rPr lang="ru-RU" sz="1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образования</a:t>
            </a:r>
            <a:r>
              <a:rPr lang="ru-RU" sz="1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»</a:t>
            </a:r>
            <a:endParaRPr lang="ru-RU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485800" y="1665101"/>
            <a:ext cx="8334673" cy="160511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О </a:t>
            </a:r>
            <a:r>
              <a:rPr lang="ru-RU" sz="30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реализации </a:t>
            </a:r>
            <a: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проекта </a:t>
            </a:r>
            <a:r>
              <a:rPr lang="ru-RU" sz="30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поддержки школ с низкими результатами обучения и школ, </a:t>
            </a:r>
            <a: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функционирующих </a:t>
            </a:r>
            <a:b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в сложных </a:t>
            </a:r>
            <a:r>
              <a:rPr lang="ru-RU" sz="30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социальных условиях, </a:t>
            </a:r>
            <a: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в </a:t>
            </a:r>
            <a:r>
              <a:rPr lang="ru-RU" sz="30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Челябинской </a:t>
            </a:r>
            <a: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области в 2018г.</a:t>
            </a:r>
            <a:endParaRPr lang="ru-RU" sz="30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pic>
        <p:nvPicPr>
          <p:cNvPr id="8" name="Picture 1031" descr="чиппкро  знак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7548"/>
            <a:ext cx="971600" cy="843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Объект 6"/>
          <p:cNvSpPr txBox="1">
            <a:spLocks/>
          </p:cNvSpPr>
          <p:nvPr/>
        </p:nvSpPr>
        <p:spPr>
          <a:xfrm>
            <a:off x="1619673" y="4038295"/>
            <a:ext cx="7471963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Солодкова Марина Ивановна</a:t>
            </a:r>
            <a:r>
              <a:rPr lang="ru-RU" sz="2000" b="1" kern="0" dirty="0" smtClean="0">
                <a:solidFill>
                  <a:srgbClr val="2D2D8A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,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3366"/>
                </a:solidFill>
                <a:latin typeface="Book Antiqua" panose="02040602050305030304" pitchFamily="18" charset="0"/>
              </a:rPr>
              <a:t>первый проректор </a:t>
            </a:r>
            <a:r>
              <a:rPr lang="ru-RU" sz="2000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ГБУ </a:t>
            </a:r>
            <a:r>
              <a:rPr lang="ru-RU" sz="2000" b="1" dirty="0">
                <a:solidFill>
                  <a:srgbClr val="003366"/>
                </a:solidFill>
                <a:latin typeface="Book Antiqua" panose="02040602050305030304" pitchFamily="18" charset="0"/>
              </a:rPr>
              <a:t>ДПО </a:t>
            </a:r>
            <a:r>
              <a:rPr lang="ru-RU" sz="2000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ЧИППКРО,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Отличник </a:t>
            </a:r>
            <a:r>
              <a:rPr lang="ru-RU" sz="2000" b="1" dirty="0">
                <a:solidFill>
                  <a:srgbClr val="003366"/>
                </a:solidFill>
                <a:latin typeface="Book Antiqua" panose="02040602050305030304" pitchFamily="18" charset="0"/>
              </a:rPr>
              <a:t>просвещения РФ</a:t>
            </a:r>
          </a:p>
        </p:txBody>
      </p:sp>
    </p:spTree>
    <p:extLst>
      <p:ext uri="{BB962C8B-B14F-4D97-AF65-F5344CB8AC3E}">
        <p14:creationId xmlns:p14="http://schemas.microsoft.com/office/powerpoint/2010/main" val="45884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0"/>
            <a:ext cx="467543" cy="94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138774"/>
            <a:ext cx="8892480" cy="739376"/>
          </a:xfrm>
        </p:spPr>
        <p:txBody>
          <a:bodyPr>
            <a:noAutofit/>
          </a:bodyPr>
          <a:lstStyle/>
          <a:p>
            <a:pPr>
              <a:lnSpc>
                <a:spcPct val="75000"/>
              </a:lnSpc>
            </a:pPr>
            <a:r>
              <a:rPr lang="ru-RU" sz="27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Адресные программы </a:t>
            </a:r>
            <a:r>
              <a:rPr lang="ru-RU" sz="27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27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7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по поддержке школ </a:t>
            </a:r>
            <a:br>
              <a:rPr lang="ru-RU" sz="27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7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с низкими результатами обучения</a:t>
            </a:r>
            <a:endParaRPr lang="ru-RU" sz="27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92889" y="975293"/>
            <a:ext cx="6876255" cy="1203275"/>
            <a:chOff x="494791" y="1196752"/>
            <a:chExt cx="8657618" cy="187029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94791" y="1196752"/>
              <a:ext cx="8657618" cy="965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94791" y="2107004"/>
              <a:ext cx="8657618" cy="960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20978" y="2171425"/>
            <a:ext cx="8471863" cy="2769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114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0"/>
            <a:ext cx="467543" cy="968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Заголовок 6"/>
          <p:cNvSpPr>
            <a:spLocks noGrp="1"/>
          </p:cNvSpPr>
          <p:nvPr>
            <p:ph type="title"/>
          </p:nvPr>
        </p:nvSpPr>
        <p:spPr>
          <a:xfrm>
            <a:off x="251520" y="131630"/>
            <a:ext cx="8892480" cy="739376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ru-RU" sz="27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Адресные программы </a:t>
            </a:r>
            <a:r>
              <a:rPr lang="ru-RU" sz="27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27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7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по поддержке школ </a:t>
            </a:r>
            <a:br>
              <a:rPr lang="ru-RU" sz="27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7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с низкими результатами обучения</a:t>
            </a:r>
            <a:endParaRPr lang="ru-RU" sz="27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37280" y="2164281"/>
            <a:ext cx="8311938" cy="2807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Группа 15"/>
          <p:cNvGrpSpPr/>
          <p:nvPr/>
        </p:nvGrpSpPr>
        <p:grpSpPr>
          <a:xfrm>
            <a:off x="128593" y="946717"/>
            <a:ext cx="6876255" cy="1203275"/>
            <a:chOff x="494791" y="1196752"/>
            <a:chExt cx="8657618" cy="1870298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94791" y="1196752"/>
              <a:ext cx="8657618" cy="965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2"/>
            <p:cNvPicPr>
              <a:picLocks noChangeAspect="1" noChangeArrowheads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94791" y="2107004"/>
              <a:ext cx="8657618" cy="9600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2267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272327"/>
            <a:ext cx="8892480" cy="73937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Аудит качества управления </a:t>
            </a:r>
            <a: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в </a:t>
            </a:r>
            <a:r>
              <a:rPr lang="ru-RU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школах с низкими результатами обучения </a:t>
            </a:r>
            <a: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и </a:t>
            </a:r>
            <a:r>
              <a:rPr lang="ru-RU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школах, функционирующих </a:t>
            </a:r>
            <a: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в </a:t>
            </a:r>
            <a:r>
              <a:rPr lang="ru-RU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неблагоприятных </a:t>
            </a:r>
            <a: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социальных </a:t>
            </a:r>
            <a:r>
              <a:rPr lang="ru-RU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условиях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37621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Цель аудита</a:t>
            </a:r>
            <a:r>
              <a:rPr lang="ru-RU" b="1" dirty="0">
                <a:solidFill>
                  <a:srgbClr val="003366"/>
                </a:solidFill>
                <a:latin typeface="Book Antiqua" panose="02040602050305030304" pitchFamily="18" charset="0"/>
              </a:rPr>
              <a:t> – выявление наиболее актуальных проблем в </a:t>
            </a:r>
            <a:r>
              <a:rPr lang="ru-RU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управлении </a:t>
            </a:r>
            <a:r>
              <a:rPr lang="ru-RU" b="1" dirty="0">
                <a:solidFill>
                  <a:srgbClr val="003366"/>
                </a:solidFill>
                <a:latin typeface="Book Antiqua" panose="02040602050305030304" pitchFamily="18" charset="0"/>
              </a:rPr>
              <a:t>качеством образования в школах – участниках проекта </a:t>
            </a:r>
            <a:r>
              <a:rPr lang="ru-RU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- и подготовка </a:t>
            </a:r>
            <a:r>
              <a:rPr lang="ru-RU" b="1" dirty="0">
                <a:solidFill>
                  <a:srgbClr val="003366"/>
                </a:solidFill>
                <a:latin typeface="Book Antiqua" panose="02040602050305030304" pitchFamily="18" charset="0"/>
              </a:rPr>
              <a:t>рекомендаций по совершенствованию системы управления в указанных </a:t>
            </a:r>
            <a:r>
              <a:rPr lang="ru-RU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школах</a:t>
            </a:r>
          </a:p>
          <a:p>
            <a:pPr algn="just"/>
            <a:endParaRPr lang="ru-RU" b="1" dirty="0" smtClean="0">
              <a:solidFill>
                <a:srgbClr val="003366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ru-RU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Результаты </a:t>
            </a:r>
            <a:r>
              <a:rPr lang="ru-RU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аудита </a:t>
            </a:r>
            <a:r>
              <a:rPr lang="ru-RU" b="1" dirty="0">
                <a:solidFill>
                  <a:srgbClr val="003366"/>
                </a:solidFill>
                <a:latin typeface="Book Antiqua" panose="02040602050305030304" pitchFamily="18" charset="0"/>
              </a:rPr>
              <a:t>отражены в информационных картах состояния качества управления в школах – участниках проекта, которые </a:t>
            </a:r>
            <a:r>
              <a:rPr lang="ru-RU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представляют </a:t>
            </a:r>
            <a:r>
              <a:rPr lang="ru-RU" b="1" dirty="0">
                <a:solidFill>
                  <a:srgbClr val="003366"/>
                </a:solidFill>
                <a:latin typeface="Book Antiqua" panose="02040602050305030304" pitchFamily="18" charset="0"/>
              </a:rPr>
              <a:t>табличную форму и содержат: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>
                <a:solidFill>
                  <a:srgbClr val="003366"/>
                </a:solidFill>
                <a:latin typeface="Book Antiqua" panose="02040602050305030304" pitchFamily="18" charset="0"/>
              </a:rPr>
              <a:t>сведения об объектах и предмете аудита;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>
                <a:solidFill>
                  <a:srgbClr val="003366"/>
                </a:solidFill>
                <a:latin typeface="Book Antiqua" panose="02040602050305030304" pitchFamily="18" charset="0"/>
              </a:rPr>
              <a:t>выводы по результатам аудита;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>
                <a:solidFill>
                  <a:srgbClr val="003366"/>
                </a:solidFill>
                <a:latin typeface="Book Antiqua" panose="02040602050305030304" pitchFamily="18" charset="0"/>
              </a:rPr>
              <a:t>рекомендации по совершенствованию качества управления в </a:t>
            </a:r>
            <a:r>
              <a:rPr lang="ru-RU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общеобразовательной </a:t>
            </a:r>
            <a:r>
              <a:rPr lang="ru-RU" b="1" dirty="0">
                <a:solidFill>
                  <a:srgbClr val="003366"/>
                </a:solidFill>
                <a:latin typeface="Book Antiqua" panose="02040602050305030304" pitchFamily="18" charset="0"/>
              </a:rPr>
              <a:t>организации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0"/>
            <a:ext cx="467543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506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272327"/>
            <a:ext cx="8892480" cy="73937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Профессионально-общественная экспертиза результатов и мероприятий проекта </a:t>
            </a:r>
            <a:endParaRPr lang="ru-RU" sz="24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0"/>
            <a:ext cx="467543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3568" y="1347612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Работа экспертного </a:t>
            </a:r>
            <a:r>
              <a:rPr lang="ru-RU" dirty="0"/>
              <a:t>совета с участием экспертов реализации проекта, </a:t>
            </a:r>
            <a:r>
              <a:rPr lang="ru-RU" dirty="0" err="1"/>
              <a:t>тьюторов</a:t>
            </a:r>
            <a:r>
              <a:rPr lang="ru-RU" dirty="0"/>
              <a:t> и лучших педагогов школ-лидеров в образовании, представителей муниципальных методических служб, сетевых консультантов системы образования Челябинской области для выработки оптимальных решений по со-провождению (в том числе персональному) реализации проектов (адресных программ) по повышению качества образования в школах с низкими результатами обучения и школах, функционирующих в неблагоприятных социальных </a:t>
            </a:r>
            <a:r>
              <a:rPr lang="ru-RU" dirty="0" smtClean="0"/>
              <a:t>условиях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82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272327"/>
            <a:ext cx="8892480" cy="73937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Особенности реализации проекта в 2018 году</a:t>
            </a:r>
            <a:endParaRPr lang="ru-RU" sz="24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0"/>
            <a:ext cx="467543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83568" y="915566"/>
            <a:ext cx="806489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2200" dirty="0" smtClean="0"/>
              <a:t>Адресные программы поддержки школ, функционирующих в неблагоприятных социальных условиях, в форме «адресного» консалтинга (реализация </a:t>
            </a:r>
            <a:r>
              <a:rPr lang="ru-RU" sz="2200" dirty="0" err="1" smtClean="0"/>
              <a:t>подпроекта</a:t>
            </a:r>
            <a:r>
              <a:rPr lang="ru-RU" sz="2200" dirty="0" smtClean="0"/>
              <a:t> для 10 школ из 10 муниципальных образований)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2200" dirty="0" smtClean="0"/>
              <a:t>«Адресные» программы повышения квалификации для педагогов, испытывающих затруднения при подготовке выпускников к процедурам ГИА и ВПР</a:t>
            </a:r>
          </a:p>
          <a:p>
            <a:pPr algn="just"/>
            <a:r>
              <a:rPr lang="ru-RU" sz="2200" b="1" dirty="0" smtClean="0"/>
              <a:t>100 чел </a:t>
            </a:r>
            <a:r>
              <a:rPr lang="ru-RU" sz="2200" dirty="0" smtClean="0"/>
              <a:t>– учителя математики</a:t>
            </a:r>
          </a:p>
          <a:p>
            <a:pPr algn="just"/>
            <a:r>
              <a:rPr lang="ru-RU" sz="2200" b="1" dirty="0" smtClean="0"/>
              <a:t>100 чел </a:t>
            </a:r>
            <a:r>
              <a:rPr lang="ru-RU" sz="2200" dirty="0" smtClean="0"/>
              <a:t>– учителя русского языка и литературы</a:t>
            </a:r>
          </a:p>
          <a:p>
            <a:pPr algn="just"/>
            <a:r>
              <a:rPr lang="ru-RU" sz="2200" b="1" dirty="0" smtClean="0"/>
              <a:t>50 чел</a:t>
            </a:r>
            <a:r>
              <a:rPr lang="ru-RU" sz="2200" dirty="0" smtClean="0"/>
              <a:t>-учителя физики</a:t>
            </a:r>
          </a:p>
          <a:p>
            <a:pPr algn="just"/>
            <a:r>
              <a:rPr lang="ru-RU" sz="2200" b="1" dirty="0" smtClean="0"/>
              <a:t>100 чел- </a:t>
            </a:r>
            <a:r>
              <a:rPr lang="ru-RU" sz="2200" dirty="0" smtClean="0"/>
              <a:t>учителя начальной школы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06311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1128405"/>
            <a:ext cx="9108503" cy="4072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85000"/>
              </a:lnSpc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3366"/>
                </a:solidFill>
                <a:latin typeface="Book Antiqua" panose="02040602050305030304" pitchFamily="18" charset="0"/>
              </a:rPr>
              <a:t>Идентификация общеобразовательных организаций, </a:t>
            </a:r>
            <a:r>
              <a:rPr lang="ru-RU" sz="1600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осуществляющих </a:t>
            </a:r>
            <a:r>
              <a:rPr lang="ru-RU" sz="1600" b="1" dirty="0">
                <a:solidFill>
                  <a:srgbClr val="003366"/>
                </a:solidFill>
                <a:latin typeface="Book Antiqua" panose="02040602050305030304" pitchFamily="18" charset="0"/>
              </a:rPr>
              <a:t>деятельность в неблагоприятных социальных условиях //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Казанский педагогический журнал [журнал включен в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перечень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ВАК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]</a:t>
            </a:r>
            <a:endParaRPr lang="ru-RU" sz="1600" b="1" dirty="0">
              <a:solidFill>
                <a:srgbClr val="003366"/>
              </a:solidFill>
              <a:latin typeface="Book Antiqua" panose="02040602050305030304" pitchFamily="18" charset="0"/>
            </a:endParaRPr>
          </a:p>
          <a:p>
            <a:pPr marL="285750" indent="-285750" algn="just">
              <a:lnSpc>
                <a:spcPct val="85000"/>
              </a:lnSpc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3366"/>
                </a:solidFill>
                <a:latin typeface="Book Antiqua" panose="02040602050305030304" pitchFamily="18" charset="0"/>
              </a:rPr>
              <a:t>Разработка адресных программ поддержки школ, </a:t>
            </a:r>
            <a:r>
              <a:rPr lang="ru-RU" sz="1600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демонстрирующих </a:t>
            </a:r>
            <a:r>
              <a:rPr lang="ru-RU" sz="1600" b="1" dirty="0">
                <a:solidFill>
                  <a:srgbClr val="003366"/>
                </a:solidFill>
                <a:latin typeface="Book Antiqua" panose="02040602050305030304" pitchFamily="18" charset="0"/>
              </a:rPr>
              <a:t>низкие образовательные результаты и находящихся в </a:t>
            </a:r>
            <a:r>
              <a:rPr lang="ru-RU" sz="1600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неблагоприятных </a:t>
            </a:r>
            <a:r>
              <a:rPr lang="ru-RU" sz="1600" b="1" dirty="0">
                <a:solidFill>
                  <a:srgbClr val="003366"/>
                </a:solidFill>
                <a:latin typeface="Book Antiqua" panose="02040602050305030304" pitchFamily="18" charset="0"/>
              </a:rPr>
              <a:t>социальных условиях // </a:t>
            </a:r>
            <a:r>
              <a:rPr lang="ru-RU" sz="1600" dirty="0" err="1">
                <a:solidFill>
                  <a:srgbClr val="003366"/>
                </a:solidFill>
                <a:latin typeface="Book Antiqua" panose="02040602050305030304" pitchFamily="18" charset="0"/>
              </a:rPr>
              <a:t>European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 </a:t>
            </a:r>
            <a:r>
              <a:rPr lang="ru-RU" sz="1600" dirty="0" err="1">
                <a:solidFill>
                  <a:srgbClr val="003366"/>
                </a:solidFill>
                <a:latin typeface="Book Antiqua" panose="02040602050305030304" pitchFamily="18" charset="0"/>
              </a:rPr>
              <a:t>Social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 </a:t>
            </a:r>
            <a:r>
              <a:rPr lang="ru-RU" sz="1600" dirty="0" err="1">
                <a:solidFill>
                  <a:srgbClr val="003366"/>
                </a:solidFill>
                <a:latin typeface="Book Antiqua" panose="02040602050305030304" pitchFamily="18" charset="0"/>
              </a:rPr>
              <a:t>Science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 </a:t>
            </a:r>
            <a:r>
              <a:rPr lang="ru-RU" sz="1600" dirty="0" err="1">
                <a:solidFill>
                  <a:srgbClr val="003366"/>
                </a:solidFill>
                <a:latin typeface="Book Antiqua" panose="02040602050305030304" pitchFamily="18" charset="0"/>
              </a:rPr>
              <a:t>Journal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 [журнал включен в перечень ВАК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]</a:t>
            </a:r>
            <a:endParaRPr lang="ru-RU" sz="1600" dirty="0">
              <a:solidFill>
                <a:srgbClr val="003366"/>
              </a:solidFill>
              <a:latin typeface="Book Antiqua" panose="02040602050305030304" pitchFamily="18" charset="0"/>
            </a:endParaRPr>
          </a:p>
          <a:p>
            <a:pPr marL="285750" indent="-285750" algn="just">
              <a:lnSpc>
                <a:spcPct val="85000"/>
              </a:lnSpc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3366"/>
                </a:solidFill>
                <a:latin typeface="Book Antiqua" panose="02040602050305030304" pitchFamily="18" charset="0"/>
              </a:rPr>
              <a:t>Особенности вовлечения школ с низкими образовательными </a:t>
            </a:r>
            <a:r>
              <a:rPr lang="ru-RU" sz="1600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результатами </a:t>
            </a:r>
            <a:r>
              <a:rPr lang="ru-RU" sz="1600" b="1" dirty="0">
                <a:solidFill>
                  <a:srgbClr val="003366"/>
                </a:solidFill>
                <a:latin typeface="Book Antiqua" panose="02040602050305030304" pitchFamily="18" charset="0"/>
              </a:rPr>
              <a:t>обучающихся в деятельность образовательных </a:t>
            </a:r>
            <a:r>
              <a:rPr lang="ru-RU" sz="1600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технопарков </a:t>
            </a:r>
            <a:r>
              <a:rPr lang="ru-RU" sz="1600" b="1" dirty="0">
                <a:solidFill>
                  <a:srgbClr val="003366"/>
                </a:solidFill>
                <a:latin typeface="Book Antiqua" panose="02040602050305030304" pitchFamily="18" charset="0"/>
              </a:rPr>
              <a:t>//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Современные наукоемкие технологии [журнал включен в перечень ВАК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]</a:t>
            </a:r>
            <a:endParaRPr lang="ru-RU" sz="1600" dirty="0">
              <a:solidFill>
                <a:srgbClr val="003366"/>
              </a:solidFill>
              <a:latin typeface="Book Antiqua" panose="02040602050305030304" pitchFamily="18" charset="0"/>
            </a:endParaRPr>
          </a:p>
          <a:p>
            <a:pPr marL="285750" indent="-285750" algn="just">
              <a:lnSpc>
                <a:spcPct val="85000"/>
              </a:lnSpc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3366"/>
                </a:solidFill>
                <a:latin typeface="Book Antiqua" panose="02040602050305030304" pitchFamily="18" charset="0"/>
              </a:rPr>
              <a:t>Проектирование модельных программ поддержки </a:t>
            </a:r>
            <a:r>
              <a:rPr lang="ru-RU" sz="1600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общеобразовательных </a:t>
            </a:r>
            <a:r>
              <a:rPr lang="ru-RU" sz="1600" b="1" dirty="0">
                <a:solidFill>
                  <a:srgbClr val="003366"/>
                </a:solidFill>
                <a:latin typeface="Book Antiqua" panose="02040602050305030304" pitchFamily="18" charset="0"/>
              </a:rPr>
              <a:t>организаций, реализующих очно-заочную форму обучения //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Современные проблемы науки и образования [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журнал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включен в перечень ВАК]</a:t>
            </a:r>
          </a:p>
          <a:p>
            <a:pPr marL="285750" indent="-285750" algn="just">
              <a:lnSpc>
                <a:spcPct val="85000"/>
              </a:lnSpc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3366"/>
                </a:solidFill>
                <a:latin typeface="Book Antiqua" panose="02040602050305030304" pitchFamily="18" charset="0"/>
              </a:rPr>
              <a:t>Повышение качества образования в школах с низкими </a:t>
            </a:r>
            <a:r>
              <a:rPr lang="ru-RU" sz="1600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результатами </a:t>
            </a:r>
            <a:r>
              <a:rPr lang="ru-RU" sz="1600" b="1" dirty="0">
                <a:solidFill>
                  <a:srgbClr val="003366"/>
                </a:solidFill>
                <a:latin typeface="Book Antiqua" panose="02040602050305030304" pitchFamily="18" charset="0"/>
              </a:rPr>
              <a:t>обучения на основе механизма сетевого взаимодействия //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Отечественная и зарубежная педагогика. – 2017. – № 6 [журнал включен в перечень ВАК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]</a:t>
            </a:r>
          </a:p>
          <a:p>
            <a:pPr marL="285750" indent="-285750" algn="just">
              <a:lnSpc>
                <a:spcPct val="85000"/>
              </a:lnSpc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rgbClr val="003366"/>
                </a:solidFill>
                <a:latin typeface="Book Antiqua" panose="02040602050305030304" pitchFamily="18" charset="0"/>
              </a:rPr>
              <a:t>Эффективные практики поддержки школ с низкими результатами обучения и школ, функционирующих в неблагоприятных социальных условиях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[Электронный ресурс] : сборник материалов / В. Н. Кеспиков, Е. А. </a:t>
            </a:r>
            <a:r>
              <a:rPr lang="ru-RU" sz="1600" dirty="0" err="1">
                <a:solidFill>
                  <a:srgbClr val="003366"/>
                </a:solidFill>
                <a:latin typeface="Book Antiqua" panose="02040602050305030304" pitchFamily="18" charset="0"/>
              </a:rPr>
              <a:t>Коузова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, Е. А. Тюрина и др. – Челябинск : ЧИППКРО, 2017. – 100 с.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0"/>
            <a:ext cx="467543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183798"/>
            <a:ext cx="8892480" cy="73937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Представление результатов и опыта работы по мероприятиям проекта </a:t>
            </a:r>
            <a:r>
              <a:rPr lang="ru-RU" sz="2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поддержки школ </a:t>
            </a:r>
            <a:r>
              <a:rPr lang="ru-RU" sz="2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с низкими результатами обучения </a:t>
            </a:r>
            <a:r>
              <a:rPr lang="ru-RU" sz="2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2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и </a:t>
            </a:r>
            <a:r>
              <a:rPr lang="ru-RU" sz="2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школ, функционирующих </a:t>
            </a:r>
            <a:r>
              <a:rPr lang="ru-RU" sz="2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в </a:t>
            </a:r>
            <a:r>
              <a:rPr lang="ru-RU" sz="2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неблагоприятных социальных </a:t>
            </a:r>
            <a:r>
              <a:rPr lang="ru-RU" sz="2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условиях в </a:t>
            </a:r>
            <a:r>
              <a:rPr lang="ru-RU" sz="2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научных </a:t>
            </a:r>
            <a:r>
              <a:rPr lang="ru-RU" sz="2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изданиях – 2017г.</a:t>
            </a:r>
            <a:endParaRPr lang="ru-RU" sz="22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119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0"/>
            <a:ext cx="467543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183798"/>
            <a:ext cx="8784976" cy="80377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1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Представление результатов и опыта работы по мероприятиям проекта </a:t>
            </a:r>
            <a:r>
              <a:rPr lang="ru-RU" sz="1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поддержки школ </a:t>
            </a:r>
            <a:r>
              <a:rPr lang="ru-RU" sz="1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с низкими результатами обучения </a:t>
            </a:r>
            <a:r>
              <a:rPr lang="ru-RU" sz="1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и </a:t>
            </a:r>
            <a:r>
              <a:rPr lang="ru-RU" sz="1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школ, функционирующих </a:t>
            </a:r>
            <a:r>
              <a:rPr lang="ru-RU" sz="1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в </a:t>
            </a:r>
            <a:r>
              <a:rPr lang="ru-RU" sz="1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неблагоприятных социальных </a:t>
            </a:r>
            <a:r>
              <a:rPr lang="ru-RU" sz="1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условиях в </a:t>
            </a:r>
            <a:r>
              <a:rPr lang="ru-RU" sz="1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научных </a:t>
            </a:r>
            <a:r>
              <a:rPr lang="ru-RU" sz="1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изданиях -2018г.</a:t>
            </a:r>
            <a:endParaRPr lang="ru-RU" sz="14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6322" y="915566"/>
            <a:ext cx="8498166" cy="4697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itchFamily="34" charset="0"/>
              <a:buChar char="•"/>
            </a:pPr>
            <a:r>
              <a:rPr lang="ru-RU" sz="1500" b="1" dirty="0">
                <a:latin typeface="Times New Roman"/>
                <a:ea typeface="Calibri"/>
              </a:rPr>
              <a:t>Технологии наставнической деятельности в осуществлении адресной поддержки школ, демонстрирующих низкие образовательные </a:t>
            </a:r>
            <a:r>
              <a:rPr lang="ru-RU" sz="1500" b="1" dirty="0" smtClean="0">
                <a:latin typeface="Times New Roman"/>
                <a:ea typeface="Calibri"/>
              </a:rPr>
              <a:t>результаты</a:t>
            </a:r>
            <a:endParaRPr lang="ru-RU" sz="1500" b="1" dirty="0" smtClean="0">
              <a:latin typeface="Times New Roman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buFont typeface="Arial" pitchFamily="34" charset="0"/>
              <a:buChar char="•"/>
            </a:pPr>
            <a:r>
              <a:rPr lang="ru-RU" sz="1500" b="1" dirty="0">
                <a:latin typeface="Times New Roman"/>
                <a:ea typeface="Calibri"/>
              </a:rPr>
              <a:t>Использование научно-методического потенциала сети региональных инновационных проектов для выравнивания возможностей общеобразовательных организаций на обеспечения современного качества общего </a:t>
            </a:r>
            <a:r>
              <a:rPr lang="ru-RU" sz="1500" b="1" dirty="0" smtClean="0">
                <a:latin typeface="Times New Roman"/>
                <a:ea typeface="Calibri"/>
              </a:rPr>
              <a:t>образования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1500" b="1" dirty="0">
                <a:latin typeface="Times New Roman"/>
                <a:ea typeface="Calibri"/>
                <a:cs typeface="Times New Roman"/>
              </a:rPr>
              <a:t>Принятие эффективных управленческих решений на основе результатов аудита школ с низкими результатами качества обучения и школ, функционирующих в неблагоприятных социальных </a:t>
            </a:r>
            <a:r>
              <a:rPr lang="ru-RU" sz="1500" b="1" dirty="0" smtClean="0">
                <a:latin typeface="Times New Roman"/>
                <a:ea typeface="Calibri"/>
                <a:cs typeface="Times New Roman"/>
              </a:rPr>
              <a:t>условиях</a:t>
            </a:r>
            <a:endParaRPr lang="ru-RU" sz="1500" b="1" dirty="0">
              <a:ea typeface="Calibri"/>
              <a:cs typeface="Times New Roman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1500" b="1" dirty="0">
                <a:latin typeface="Times New Roman"/>
                <a:ea typeface="Calibri"/>
                <a:cs typeface="Times New Roman"/>
              </a:rPr>
              <a:t>Подходы к разработке и проведению мониторинга реализации адресных программ поддержки школ с низкими результатами качества обучения и школ, функционирующих в неблагоприятных социальных </a:t>
            </a:r>
            <a:r>
              <a:rPr lang="ru-RU" sz="1500" b="1" dirty="0" smtClean="0">
                <a:latin typeface="Times New Roman"/>
                <a:ea typeface="Calibri"/>
                <a:cs typeface="Times New Roman"/>
              </a:rPr>
              <a:t>условиях</a:t>
            </a:r>
            <a:endParaRPr lang="ru-RU" sz="1500" b="1" dirty="0">
              <a:ea typeface="Calibri"/>
              <a:cs typeface="Times New Roman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ru-RU" sz="1500" b="1" dirty="0">
                <a:latin typeface="Times New Roman"/>
                <a:ea typeface="Calibri"/>
                <a:cs typeface="Times New Roman"/>
              </a:rPr>
              <a:t>Региональная практика привлечения профессиональных сообществ к реализации проекта поддержки школ с низкими результатами </a:t>
            </a:r>
            <a:r>
              <a:rPr lang="ru-RU" sz="1500" b="1" dirty="0" smtClean="0">
                <a:latin typeface="Times New Roman"/>
                <a:ea typeface="Calibri"/>
                <a:cs typeface="Times New Roman"/>
              </a:rPr>
              <a:t>обучения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1500" b="1" dirty="0">
                <a:latin typeface="Times New Roman"/>
                <a:ea typeface="Calibri"/>
                <a:cs typeface="Times New Roman"/>
              </a:rPr>
              <a:t>Стратегии методической поддержки педагогов общеобразовательных организаций, демонстрирующих низкие образовательные результаты</a:t>
            </a: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</a:pPr>
            <a:endParaRPr lang="ru-RU" sz="12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endParaRPr lang="ru-RU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925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37632" y="101593"/>
            <a:ext cx="74828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Государственное </a:t>
            </a:r>
            <a:r>
              <a:rPr lang="ru-RU" sz="1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бюджетное </a:t>
            </a:r>
            <a:r>
              <a:rPr lang="ru-RU" sz="1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учреждение </a:t>
            </a:r>
          </a:p>
          <a:p>
            <a:pPr algn="ctr"/>
            <a:r>
              <a:rPr lang="ru-RU" sz="1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дополнительного </a:t>
            </a:r>
            <a:r>
              <a:rPr lang="ru-RU" sz="1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профессионального образования </a:t>
            </a:r>
            <a:endParaRPr lang="ru-RU" sz="1200" b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«</a:t>
            </a:r>
            <a:r>
              <a:rPr lang="ru-RU" sz="1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Челябинский институт переподготовки и повышения квалификации </a:t>
            </a:r>
            <a:endParaRPr lang="ru-RU" sz="1200" b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работников </a:t>
            </a:r>
            <a:r>
              <a:rPr lang="ru-RU" sz="1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образования</a:t>
            </a:r>
            <a:r>
              <a:rPr lang="ru-RU" sz="1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»</a:t>
            </a:r>
            <a:endParaRPr lang="ru-RU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485800" y="1665101"/>
            <a:ext cx="8334673" cy="160511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0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О </a:t>
            </a:r>
            <a: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реализации проекта </a:t>
            </a:r>
            <a:r>
              <a:rPr lang="ru-RU" sz="30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поддержки школ с низкими результатами обучения и школ, </a:t>
            </a:r>
            <a: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функционирующих </a:t>
            </a:r>
            <a:b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в сложных </a:t>
            </a:r>
            <a:r>
              <a:rPr lang="ru-RU" sz="30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социальных условиях, </a:t>
            </a:r>
            <a: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в </a:t>
            </a:r>
            <a:r>
              <a:rPr lang="ru-RU" sz="30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Челябинской </a:t>
            </a:r>
            <a:r>
              <a:rPr lang="ru-RU" sz="30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области в 2018г.</a:t>
            </a:r>
            <a:endParaRPr lang="ru-RU" sz="30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pic>
        <p:nvPicPr>
          <p:cNvPr id="8" name="Picture 1031" descr="чиппкро  знак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7548"/>
            <a:ext cx="971600" cy="843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Объект 6"/>
          <p:cNvSpPr txBox="1">
            <a:spLocks/>
          </p:cNvSpPr>
          <p:nvPr/>
        </p:nvSpPr>
        <p:spPr>
          <a:xfrm>
            <a:off x="1619673" y="4038295"/>
            <a:ext cx="7471963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Солодкова Марина Ивановна</a:t>
            </a:r>
            <a:r>
              <a:rPr lang="ru-RU" sz="2000" b="1" kern="0" dirty="0" smtClean="0">
                <a:solidFill>
                  <a:srgbClr val="2D2D8A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,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3366"/>
                </a:solidFill>
                <a:latin typeface="Book Antiqua" panose="02040602050305030304" pitchFamily="18" charset="0"/>
              </a:rPr>
              <a:t>первый проректор </a:t>
            </a:r>
            <a:r>
              <a:rPr lang="ru-RU" sz="2000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ГБУ </a:t>
            </a:r>
            <a:r>
              <a:rPr lang="ru-RU" sz="2000" b="1" dirty="0">
                <a:solidFill>
                  <a:srgbClr val="003366"/>
                </a:solidFill>
                <a:latin typeface="Book Antiqua" panose="02040602050305030304" pitchFamily="18" charset="0"/>
              </a:rPr>
              <a:t>ДПО </a:t>
            </a:r>
            <a:r>
              <a:rPr lang="ru-RU" sz="2000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ЧИППКРО,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Отличник </a:t>
            </a:r>
            <a:r>
              <a:rPr lang="ru-RU" sz="2000" b="1" dirty="0">
                <a:solidFill>
                  <a:srgbClr val="003366"/>
                </a:solidFill>
                <a:latin typeface="Book Antiqua" panose="02040602050305030304" pitchFamily="18" charset="0"/>
              </a:rPr>
              <a:t>просвещения РФ</a:t>
            </a:r>
          </a:p>
        </p:txBody>
      </p:sp>
    </p:spTree>
    <p:extLst>
      <p:ext uri="{BB962C8B-B14F-4D97-AF65-F5344CB8AC3E}">
        <p14:creationId xmlns:p14="http://schemas.microsoft.com/office/powerpoint/2010/main" val="85375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2626" y="58105"/>
            <a:ext cx="8004175" cy="85000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2200" b="1" dirty="0" smtClean="0">
                <a:solidFill>
                  <a:srgbClr val="C00000"/>
                </a:solidFill>
              </a:rPr>
              <a:t/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0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Нормативно-правовые основания для проектирования моделей управления качеством образования в общеобразовательных организациях, отнесенных к категории школ с низкими результатами обучения</a:t>
            </a:r>
            <a:endParaRPr lang="ru-RU" sz="20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07504" y="1221600"/>
            <a:ext cx="8928992" cy="3870430"/>
          </a:xfrm>
        </p:spPr>
        <p:txBody>
          <a:bodyPr>
            <a:noAutofit/>
          </a:bodyPr>
          <a:lstStyle/>
          <a:p>
            <a:pPr algn="just" eaLnBrk="0" hangingPunct="0"/>
            <a:r>
              <a:rPr lang="ru-RU" sz="1800" b="1" dirty="0">
                <a:solidFill>
                  <a:srgbClr val="003366"/>
                </a:solidFill>
                <a:latin typeface="Book Antiqua" panose="02040602050305030304" pitchFamily="18" charset="0"/>
              </a:rPr>
              <a:t>Постановление Правительства РФ от 26 декабря 2017 г. N 1642  «Об утверждении государственной программы Российской Федерации </a:t>
            </a:r>
            <a:r>
              <a:rPr lang="ru-RU" sz="1800" dirty="0">
                <a:solidFill>
                  <a:srgbClr val="003366"/>
                </a:solidFill>
                <a:latin typeface="Book Antiqua" panose="02040602050305030304" pitchFamily="18" charset="0"/>
              </a:rPr>
              <a:t>"РАЗВИТИЕ ОБРАЗОВАНИЯ</a:t>
            </a:r>
            <a:r>
              <a:rPr lang="ru-RU" sz="18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» </a:t>
            </a:r>
            <a:r>
              <a:rPr lang="ru-RU" sz="20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("</a:t>
            </a:r>
            <a:r>
              <a:rPr lang="ru-RU" sz="2000" dirty="0">
                <a:solidFill>
                  <a:srgbClr val="003366"/>
                </a:solidFill>
                <a:latin typeface="Book Antiqua" panose="02040602050305030304" pitchFamily="18" charset="0"/>
              </a:rPr>
              <a:t>Повышение качества образования в школах с низкими результатами обучения и в школах, функционирующих в неблагоприятных социальных условиях, путем реализации региональных проектов и распространение их результатов</a:t>
            </a:r>
            <a:r>
              <a:rPr lang="ru-RU" sz="20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«)</a:t>
            </a:r>
            <a:endParaRPr lang="ru-RU" sz="2000" dirty="0">
              <a:solidFill>
                <a:srgbClr val="003366"/>
              </a:solidFill>
              <a:latin typeface="Book Antiqua" panose="02040602050305030304" pitchFamily="18" charset="0"/>
            </a:endParaRPr>
          </a:p>
          <a:p>
            <a:pPr lvl="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ru-RU" sz="1800" b="1" dirty="0">
                <a:solidFill>
                  <a:srgbClr val="003366"/>
                </a:solidFill>
                <a:latin typeface="Book Antiqua" panose="02040602050305030304" pitchFamily="18" charset="0"/>
              </a:rPr>
              <a:t>Постановление Правительство Челябинской области  от 28 декабря 2017 г. N 732-П О государственной программе Челябинской области "Развитие образования в Челябинской области" на 2018 - 2025 годы </a:t>
            </a:r>
            <a:r>
              <a:rPr lang="ru-RU" sz="2000" dirty="0">
                <a:solidFill>
                  <a:srgbClr val="003366"/>
                </a:solidFill>
                <a:latin typeface="Book Antiqua" panose="02040602050305030304" pitchFamily="18" charset="0"/>
              </a:rPr>
              <a:t>(раздел </a:t>
            </a:r>
            <a:r>
              <a:rPr lang="en-US" sz="2000" dirty="0">
                <a:solidFill>
                  <a:srgbClr val="003366"/>
                </a:solidFill>
                <a:latin typeface="Book Antiqua" panose="02040602050305030304" pitchFamily="18" charset="0"/>
              </a:rPr>
              <a:t>VIII</a:t>
            </a:r>
            <a:r>
              <a:rPr lang="ru-RU" sz="2000" dirty="0">
                <a:solidFill>
                  <a:srgbClr val="003366"/>
                </a:solidFill>
                <a:latin typeface="Book Antiqua" panose="02040602050305030304" pitchFamily="18" charset="0"/>
              </a:rPr>
              <a:t> «Формирование востребованной системы оценки качества образования и образовательных результатов»)</a:t>
            </a:r>
          </a:p>
          <a:p>
            <a:pPr lvl="0" algn="just"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ru-RU" sz="2000" dirty="0">
              <a:solidFill>
                <a:srgbClr val="003366"/>
              </a:solidFill>
              <a:latin typeface="Book Antiqua" panose="0204060205030503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0"/>
            <a:ext cx="467543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15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55576" y="58105"/>
            <a:ext cx="7931225" cy="64143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2200" b="1" dirty="0" smtClean="0">
                <a:solidFill>
                  <a:srgbClr val="C00000"/>
                </a:solidFill>
              </a:rPr>
              <a:t/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16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Нормативно-правовые основания для проектирования моделей управления качеством образования в общеобразовательных организациях, отнесенных к категории школ с низкими результатами обучения</a:t>
            </a:r>
            <a:endParaRPr lang="ru-RU" sz="16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463669"/>
              </p:ext>
            </p:extLst>
          </p:nvPr>
        </p:nvGraphicFramePr>
        <p:xfrm>
          <a:off x="179512" y="843558"/>
          <a:ext cx="8856984" cy="4331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811"/>
                <a:gridCol w="2071599"/>
                <a:gridCol w="5428574"/>
              </a:tblGrid>
              <a:tr h="4048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3366"/>
                          </a:solidFill>
                          <a:effectLst/>
                          <a:latin typeface="Book Antiqua" panose="02040602050305030304" pitchFamily="18" charset="0"/>
                        </a:rPr>
                        <a:t>Тип школы</a:t>
                      </a:r>
                      <a:endParaRPr lang="ru-RU" sz="1400" dirty="0">
                        <a:solidFill>
                          <a:srgbClr val="003366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8291" marR="48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3366"/>
                          </a:solidFill>
                          <a:effectLst/>
                          <a:latin typeface="Book Antiqua" panose="02040602050305030304" pitchFamily="18" charset="0"/>
                        </a:rPr>
                        <a:t>Критерии отнесения</a:t>
                      </a:r>
                      <a:endParaRPr lang="ru-RU" sz="1400" dirty="0">
                        <a:solidFill>
                          <a:srgbClr val="003366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8291" marR="482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3366"/>
                          </a:solidFill>
                          <a:effectLst/>
                          <a:latin typeface="Book Antiqua" panose="02040602050305030304" pitchFamily="18" charset="0"/>
                        </a:rPr>
                        <a:t>Показатели для расчёта</a:t>
                      </a:r>
                      <a:endParaRPr lang="ru-RU" sz="1400" dirty="0">
                        <a:solidFill>
                          <a:srgbClr val="003366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8291" marR="48291" marT="0" marB="0"/>
                </a:tc>
              </a:tr>
              <a:tr h="23314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effectLst/>
                          <a:latin typeface="Book Antiqua" panose="02040602050305030304" pitchFamily="18" charset="0"/>
                        </a:rPr>
                        <a:t>Школа с низкими результатами обучения</a:t>
                      </a:r>
                      <a:endParaRPr lang="ru-RU" sz="1200" b="1" dirty="0">
                        <a:solidFill>
                          <a:srgbClr val="003366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8291" marR="482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effectLst/>
                          <a:latin typeface="Book Antiqua" panose="02040602050305030304" pitchFamily="18" charset="0"/>
                        </a:rPr>
                        <a:t>Устойчивые низкие результаты обучения учащихся на всех ступенях образования, ведущие к </a:t>
                      </a:r>
                      <a:r>
                        <a:rPr lang="ru-RU" sz="1200" b="1" dirty="0" err="1">
                          <a:solidFill>
                            <a:srgbClr val="003366"/>
                          </a:solidFill>
                          <a:effectLst/>
                          <a:latin typeface="Book Antiqua" panose="02040602050305030304" pitchFamily="18" charset="0"/>
                        </a:rPr>
                        <a:t>дезадаптации</a:t>
                      </a:r>
                      <a:r>
                        <a:rPr lang="ru-RU" sz="1200" b="1" dirty="0">
                          <a:solidFill>
                            <a:srgbClr val="003366"/>
                          </a:solidFill>
                          <a:effectLst/>
                          <a:latin typeface="Book Antiqua" panose="02040602050305030304" pitchFamily="18" charset="0"/>
                        </a:rPr>
                        <a:t> учащихся и препятствующие продолжению их образовательной и профессиональной траектории</a:t>
                      </a:r>
                      <a:endParaRPr lang="ru-RU" sz="1200" b="1" dirty="0">
                        <a:solidFill>
                          <a:srgbClr val="003366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8291" marR="48291" marT="0" marB="0"/>
                </a:tc>
                <a:tc>
                  <a:txBody>
                    <a:bodyPr/>
                    <a:lstStyle/>
                    <a:p>
                      <a:pPr marL="0" indent="266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effectLst/>
                          <a:latin typeface="Book Antiqua" panose="02040602050305030304" pitchFamily="18" charset="0"/>
                        </a:rPr>
                        <a:t>25% школ с самыми низкими результатами ЕГЭ, ОГЭ и ВПР за последние 3 года.</a:t>
                      </a:r>
                    </a:p>
                    <a:p>
                      <a:pPr marL="0" indent="266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effectLst/>
                          <a:latin typeface="Book Antiqua" panose="02040602050305030304" pitchFamily="18" charset="0"/>
                        </a:rPr>
                        <a:t>Менее 60% учащихся, продолжающих обучение на уровне среднего общего образования.</a:t>
                      </a:r>
                    </a:p>
                    <a:p>
                      <a:pPr marL="0" indent="266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effectLst/>
                          <a:latin typeface="Book Antiqua" panose="02040602050305030304" pitchFamily="18" charset="0"/>
                        </a:rPr>
                        <a:t>Расхождение между средним баллом ЕГЭ, ОГЭ и ВПР по региону и средним балом школы составляет более 20 баллов.</a:t>
                      </a:r>
                    </a:p>
                    <a:p>
                      <a:pPr marL="0" indent="266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effectLst/>
                          <a:latin typeface="Book Antiqua" panose="02040602050305030304" pitchFamily="18" charset="0"/>
                        </a:rPr>
                        <a:t>Количество выпускников 11-х классов, набравших по результатам ЕГЭ по предметам по выбору балл ниже минимально установленного значения.</a:t>
                      </a:r>
                    </a:p>
                    <a:p>
                      <a:pPr marL="0" indent="266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effectLst/>
                          <a:latin typeface="Book Antiqua" panose="02040602050305030304" pitchFamily="18" charset="0"/>
                        </a:rPr>
                        <a:t>0,5% учащихся, за последние 3 года принимавших участие в региональных и всероссийских олимпиадах и конкурсах.</a:t>
                      </a:r>
                      <a:endParaRPr lang="ru-RU" sz="1200" b="1" dirty="0">
                        <a:solidFill>
                          <a:srgbClr val="003366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8291" marR="48291" marT="0" marB="0"/>
                </a:tc>
              </a:tr>
              <a:tr h="1595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effectLst/>
                          <a:latin typeface="Book Antiqua" panose="02040602050305030304" pitchFamily="18" charset="0"/>
                        </a:rPr>
                        <a:t>Школы, функционирующие в неблагоприятных социальных условиях</a:t>
                      </a:r>
                      <a:endParaRPr lang="ru-RU" sz="1200" b="1" dirty="0">
                        <a:solidFill>
                          <a:srgbClr val="003366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8291" marR="482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effectLst/>
                          <a:latin typeface="Book Antiqua" panose="02040602050305030304" pitchFamily="18" charset="0"/>
                        </a:rPr>
                        <a:t>Школы, обучающие наиболее сложные категории учащихся и работающие в сложных территориях, как правило, в условиях ресурсных дефицитов</a:t>
                      </a:r>
                      <a:endParaRPr lang="ru-RU" sz="1200" b="1" dirty="0">
                        <a:solidFill>
                          <a:srgbClr val="003366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8291" marR="48291" marT="0" marB="0"/>
                </a:tc>
                <a:tc>
                  <a:txBody>
                    <a:bodyPr/>
                    <a:lstStyle/>
                    <a:p>
                      <a:pPr marL="0" indent="266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effectLst/>
                          <a:latin typeface="Book Antiqua" panose="02040602050305030304" pitchFamily="18" charset="0"/>
                        </a:rPr>
                        <a:t>25% школ с самым низким Индексом социального неблагополучия, рассчитанного на основе: доли семей учащихся с низким социально-экономическим и культурным уровнем; доли учащихся с девиантным поведением, отсутствием учебной мотивации, слабым знанием русского языка; удалённость школ от других образовательных центров; труднодоступная местность (низкий уровень привлекательности территории для проживания и работы)</a:t>
                      </a:r>
                      <a:endParaRPr lang="ru-RU" sz="1200" b="1" dirty="0">
                        <a:solidFill>
                          <a:srgbClr val="003366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48291" marR="48291" marT="0" marB="0"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0"/>
            <a:ext cx="467543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49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2626" y="58105"/>
            <a:ext cx="8004175" cy="85000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2200" b="1" dirty="0" smtClean="0">
                <a:solidFill>
                  <a:srgbClr val="C00000"/>
                </a:solidFill>
              </a:rPr>
              <a:t/>
            </a:r>
            <a:br>
              <a:rPr lang="ru-RU" sz="2200" b="1" dirty="0" smtClean="0">
                <a:solidFill>
                  <a:srgbClr val="C00000"/>
                </a:solidFill>
              </a:rPr>
            </a:br>
            <a:r>
              <a:rPr lang="ru-RU" sz="2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Разработка и реализация адресных программ поддержки </a:t>
            </a:r>
            <a:r>
              <a:rPr lang="ru-RU" sz="2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школ </a:t>
            </a:r>
            <a:r>
              <a:rPr lang="ru-RU" sz="2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с низкими результатами обучения и </a:t>
            </a:r>
            <a:r>
              <a:rPr lang="ru-RU" sz="2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школ, функционирующих в </a:t>
            </a:r>
            <a:r>
              <a:rPr lang="ru-RU" sz="2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неблагоприятных социальных условиях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107504" y="1221600"/>
            <a:ext cx="8928992" cy="3870430"/>
          </a:xfrm>
        </p:spPr>
        <p:txBody>
          <a:bodyPr>
            <a:noAutofit/>
          </a:bodyPr>
          <a:lstStyle/>
          <a:p>
            <a:pPr algn="just">
              <a:lnSpc>
                <a:spcPct val="85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Формирование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группы поддержки – группы школ-лидеров в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образовании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Челябинской области </a:t>
            </a:r>
          </a:p>
          <a:p>
            <a:pPr algn="just">
              <a:lnSpc>
                <a:spcPct val="85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Разработка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содержания и формата адресных программ поддержки на основе региональных модельных программ «Интерактивная площадка «Сетевой навигатор качества образования» и «Образовательный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технопарк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: новые возможности повышения качества образования»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(</a:t>
            </a:r>
            <a:r>
              <a:rPr lang="en-US" sz="1600" dirty="0">
                <a:solidFill>
                  <a:srgbClr val="003366"/>
                </a:solidFill>
                <a:latin typeface="Book Antiqua" panose="02040602050305030304" pitchFamily="18" charset="0"/>
                <a:hlinkClick r:id="rId3"/>
              </a:rPr>
              <a:t>http://</a:t>
            </a:r>
            <a:r>
              <a:rPr lang="en-US" sz="1600" dirty="0" smtClean="0">
                <a:solidFill>
                  <a:srgbClr val="003366"/>
                </a:solidFill>
                <a:latin typeface="Book Antiqua" panose="02040602050305030304" pitchFamily="18" charset="0"/>
                <a:hlinkClick r:id="rId3"/>
              </a:rPr>
              <a:t>fgos74.ru/ru-ru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  <a:hlinkClick r:id="rId3"/>
              </a:rPr>
              <a:t>/документы.</a:t>
            </a:r>
            <a:r>
              <a:rPr lang="en-US" sz="1600" dirty="0" err="1" smtClean="0">
                <a:solidFill>
                  <a:srgbClr val="003366"/>
                </a:solidFill>
                <a:latin typeface="Book Antiqua" panose="02040602050305030304" pitchFamily="18" charset="0"/>
                <a:hlinkClick r:id="rId3"/>
              </a:rPr>
              <a:t>aspx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) Представление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программ на Экспертный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совет</a:t>
            </a:r>
            <a:endParaRPr lang="ru-RU" sz="1600" dirty="0">
              <a:solidFill>
                <a:srgbClr val="003366"/>
              </a:solidFill>
              <a:latin typeface="Book Antiqua" panose="02040602050305030304" pitchFamily="18" charset="0"/>
            </a:endParaRPr>
          </a:p>
          <a:p>
            <a:pPr algn="just">
              <a:lnSpc>
                <a:spcPct val="85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Заключение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договоров между участниками проекта по реализации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адресных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программ поддержки. Размещение адресных программ на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сетевой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площадке научно-прикладных проектов официального сайта ГБУ ДПО ЧИППКРО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(</a:t>
            </a:r>
            <a:r>
              <a:rPr lang="en-US" sz="1600" dirty="0">
                <a:solidFill>
                  <a:srgbClr val="003366"/>
                </a:solidFill>
                <a:latin typeface="Book Antiqua" panose="02040602050305030304" pitchFamily="18" charset="0"/>
                <a:hlinkClick r:id="rId4"/>
              </a:rPr>
              <a:t>http://ikt.ipk74.ru/forum/forum71</a:t>
            </a:r>
            <a:r>
              <a:rPr lang="en-US" sz="1600" dirty="0" smtClean="0">
                <a:solidFill>
                  <a:srgbClr val="003366"/>
                </a:solidFill>
                <a:latin typeface="Book Antiqua" panose="02040602050305030304" pitchFamily="18" charset="0"/>
                <a:hlinkClick r:id="rId4"/>
              </a:rPr>
              <a:t>/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) </a:t>
            </a:r>
            <a:endParaRPr lang="ru-RU" sz="1600" dirty="0">
              <a:solidFill>
                <a:srgbClr val="003366"/>
              </a:solidFill>
              <a:latin typeface="Book Antiqua" panose="02040602050305030304" pitchFamily="18" charset="0"/>
            </a:endParaRPr>
          </a:p>
          <a:p>
            <a:pPr algn="just">
              <a:lnSpc>
                <a:spcPct val="85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Разработка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и проведение мониторинга результативности адресных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программ </a:t>
            </a:r>
            <a:endParaRPr lang="ru-RU" sz="1600" dirty="0">
              <a:solidFill>
                <a:srgbClr val="003366"/>
              </a:solidFill>
              <a:latin typeface="Book Antiqua" panose="02040602050305030304" pitchFamily="18" charset="0"/>
            </a:endParaRPr>
          </a:p>
          <a:p>
            <a:pPr algn="just">
              <a:lnSpc>
                <a:spcPct val="85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Проведение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совещательных и дискуссионных мероприятий по вопросам результативности реализации адресных программ</a:t>
            </a:r>
          </a:p>
          <a:p>
            <a:pPr algn="just">
              <a:lnSpc>
                <a:spcPct val="85000"/>
              </a:lnSpc>
              <a:buClr>
                <a:srgbClr val="002060"/>
              </a:buClr>
              <a:buFont typeface="+mj-lt"/>
              <a:buAutoNum type="arabicPeriod"/>
            </a:pP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Принятие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решений о корректировке и (или) обновлению адресных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программ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, реализуемых школами – участниками проекта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0"/>
            <a:ext cx="467543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692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324022"/>
            <a:ext cx="8892480" cy="850008"/>
          </a:xfrm>
        </p:spPr>
        <p:txBody>
          <a:bodyPr>
            <a:noAutofit/>
          </a:bodyPr>
          <a:lstStyle/>
          <a:p>
            <a:pPr>
              <a:lnSpc>
                <a:spcPct val="75000"/>
              </a:lnSpc>
            </a:pPr>
            <a:r>
              <a:rPr lang="ru-RU" sz="1600" b="1" dirty="0" smtClean="0">
                <a:solidFill>
                  <a:srgbClr val="C00000"/>
                </a:solidFill>
              </a:rPr>
              <a:t/>
            </a:r>
            <a:br>
              <a:rPr lang="ru-RU" sz="1600" b="1" dirty="0" smtClean="0">
                <a:solidFill>
                  <a:srgbClr val="C00000"/>
                </a:solidFill>
              </a:rPr>
            </a:br>
            <a:r>
              <a:rPr lang="ru-RU" sz="1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Школы - </a:t>
            </a:r>
            <a:r>
              <a:rPr lang="ru-RU" sz="16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лидеры - общеобразовательные организации Челябинской </a:t>
            </a:r>
            <a:r>
              <a:rPr lang="ru-RU" sz="1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области</a:t>
            </a:r>
            <a:r>
              <a:rPr lang="ru-RU" sz="16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, получившие статус федеральных </a:t>
            </a:r>
            <a:r>
              <a:rPr lang="ru-RU" sz="1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 и региональных инновационных </a:t>
            </a:r>
            <a:r>
              <a:rPr lang="ru-RU" sz="16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площадок </a:t>
            </a:r>
            <a:r>
              <a:rPr lang="ru-RU" sz="1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1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1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по </a:t>
            </a:r>
            <a:r>
              <a:rPr lang="ru-RU" sz="16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тематике повышения качества общего образования, </a:t>
            </a:r>
            <a:r>
              <a:rPr lang="ru-RU" sz="1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школы </a:t>
            </a:r>
            <a:r>
              <a:rPr lang="ru-RU" sz="16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– победители региональных конкурсов </a:t>
            </a:r>
            <a:r>
              <a:rPr lang="ru-RU" sz="1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«</a:t>
            </a:r>
            <a:r>
              <a:rPr lang="ru-RU" sz="16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Новой школе – новые стандарты» </a:t>
            </a:r>
            <a:r>
              <a:rPr lang="ru-RU" sz="1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и </a:t>
            </a:r>
            <a:r>
              <a:rPr lang="ru-RU" sz="16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«Современные образовательные технологии»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546" y="1342459"/>
            <a:ext cx="9001000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1.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ГБОУ «Челябинский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областной многопрофильный лицей-интернат для одаренных детей»</a:t>
            </a:r>
          </a:p>
          <a:p>
            <a:pPr algn="just"/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2. МОУ «Средняя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общеобразовательная школа № 5 с углубленным изучением математики» города Магнитогорска</a:t>
            </a:r>
          </a:p>
          <a:p>
            <a:pPr algn="just"/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3. МАОУ «Гимназия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№ 53» города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Магнитогорска</a:t>
            </a:r>
          </a:p>
          <a:p>
            <a:pPr algn="just"/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4.МАОУ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«Средняя общеобразовательная школа №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56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с углубленным изучением математики» города Магнитогорска</a:t>
            </a:r>
          </a:p>
          <a:p>
            <a:pPr algn="just"/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5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. МАОУ «Лицей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№ 6» Миасского городского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округа</a:t>
            </a:r>
          </a:p>
          <a:p>
            <a:pPr algn="just"/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6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. МБОУ «Средняя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общеобразовательная школа № 125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с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углубленным изучением математики» </a:t>
            </a:r>
            <a:r>
              <a:rPr lang="ru-RU" sz="1600" dirty="0" err="1">
                <a:solidFill>
                  <a:srgbClr val="003366"/>
                </a:solidFill>
                <a:latin typeface="Book Antiqua" panose="02040602050305030304" pitchFamily="18" charset="0"/>
              </a:rPr>
              <a:t>Снежинского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городского округа</a:t>
            </a:r>
            <a:endParaRPr lang="ru-RU" sz="1600" dirty="0">
              <a:solidFill>
                <a:srgbClr val="003366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7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. МБОУ «Гимназия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№ 127» </a:t>
            </a:r>
            <a:r>
              <a:rPr lang="ru-RU" sz="1600" dirty="0" err="1">
                <a:solidFill>
                  <a:srgbClr val="003366"/>
                </a:solidFill>
                <a:latin typeface="Book Antiqua" panose="02040602050305030304" pitchFamily="18" charset="0"/>
              </a:rPr>
              <a:t>Снежинского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 городского 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округа</a:t>
            </a:r>
          </a:p>
          <a:p>
            <a:pPr algn="just"/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8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. МБОУ «Гимназия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№ 10 г. Челябинска»</a:t>
            </a:r>
          </a:p>
          <a:p>
            <a:pPr algn="just"/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9</a:t>
            </a:r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. МАОУ «Гимназия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№ 26 г. Челябинска»</a:t>
            </a:r>
          </a:p>
          <a:p>
            <a:pPr algn="just"/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10. МАОУ «Гимназия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№ 76 г. Челябинска»</a:t>
            </a:r>
          </a:p>
          <a:p>
            <a:pPr algn="just"/>
            <a:r>
              <a:rPr lang="ru-RU" sz="1600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11. МАОУ «Лицей </a:t>
            </a:r>
            <a:r>
              <a:rPr lang="ru-RU" sz="1600" dirty="0">
                <a:solidFill>
                  <a:srgbClr val="003366"/>
                </a:solidFill>
                <a:latin typeface="Book Antiqua" panose="02040602050305030304" pitchFamily="18" charset="0"/>
              </a:rPr>
              <a:t>№ 142 г. Челябинска»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0"/>
            <a:ext cx="467543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391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365240"/>
            <a:ext cx="8892480" cy="850008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Формат адресных программ </a:t>
            </a:r>
            <a: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Технология </a:t>
            </a:r>
            <a: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формирования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endParaRPr lang="ru-RU" sz="24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399764"/>
            <a:ext cx="87849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Формат адресных программ </a:t>
            </a:r>
            <a:r>
              <a:rPr lang="ru-RU" sz="2000" b="1" dirty="0">
                <a:solidFill>
                  <a:srgbClr val="003366"/>
                </a:solidFill>
                <a:latin typeface="Book Antiqua" panose="02040602050305030304" pitchFamily="18" charset="0"/>
              </a:rPr>
              <a:t>– соглашения между сторонами – </a:t>
            </a:r>
            <a:r>
              <a:rPr lang="ru-RU" sz="2000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участниками </a:t>
            </a:r>
            <a:r>
              <a:rPr lang="ru-RU" sz="2000" b="1" dirty="0">
                <a:solidFill>
                  <a:srgbClr val="003366"/>
                </a:solidFill>
                <a:latin typeface="Book Antiqua" panose="02040602050305030304" pitchFamily="18" charset="0"/>
              </a:rPr>
              <a:t>проекта, неотъемлемой частью которых являются </a:t>
            </a:r>
            <a:r>
              <a:rPr lang="ru-RU" sz="2000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календарные </a:t>
            </a:r>
            <a:r>
              <a:rPr lang="ru-RU" sz="2000" b="1" dirty="0">
                <a:solidFill>
                  <a:srgbClr val="003366"/>
                </a:solidFill>
                <a:latin typeface="Book Antiqua" panose="02040602050305030304" pitchFamily="18" charset="0"/>
              </a:rPr>
              <a:t>графики работ (мероприятий) </a:t>
            </a:r>
            <a:endParaRPr lang="ru-RU" sz="2000" b="1" dirty="0" smtClean="0">
              <a:solidFill>
                <a:srgbClr val="003366"/>
              </a:solidFill>
              <a:latin typeface="Book Antiqua" panose="02040602050305030304" pitchFamily="18" charset="0"/>
            </a:endParaRPr>
          </a:p>
          <a:p>
            <a:pPr algn="just"/>
            <a:endParaRPr lang="ru-RU" sz="2000" b="1" dirty="0" smtClean="0">
              <a:solidFill>
                <a:srgbClr val="003366"/>
              </a:solidFill>
              <a:latin typeface="Book Antiqua" panose="02040602050305030304" pitchFamily="18" charset="0"/>
            </a:endParaRPr>
          </a:p>
          <a:p>
            <a:pPr algn="just"/>
            <a:endParaRPr lang="ru-RU" sz="2000" b="1" dirty="0" smtClean="0">
              <a:solidFill>
                <a:srgbClr val="003366"/>
              </a:solidFill>
              <a:latin typeface="Book Antiqua" panose="02040602050305030304" pitchFamily="18" charset="0"/>
            </a:endParaRPr>
          </a:p>
          <a:p>
            <a:pPr algn="just"/>
            <a:endParaRPr lang="ru-RU" sz="2000" b="1" dirty="0">
              <a:solidFill>
                <a:srgbClr val="003366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ru-RU" sz="20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Технология формирования: </a:t>
            </a:r>
            <a:r>
              <a:rPr lang="ru-RU" sz="2000" b="1" dirty="0">
                <a:solidFill>
                  <a:srgbClr val="003366"/>
                </a:solidFill>
                <a:latin typeface="Book Antiqua" panose="02040602050305030304" pitchFamily="18" charset="0"/>
              </a:rPr>
              <a:t>проектная работа по результатам </a:t>
            </a:r>
            <a:r>
              <a:rPr lang="ru-RU" sz="2000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курсов </a:t>
            </a:r>
            <a:r>
              <a:rPr lang="ru-RU" sz="2000" b="1" dirty="0">
                <a:solidFill>
                  <a:srgbClr val="003366"/>
                </a:solidFill>
                <a:latin typeface="Book Antiqua" panose="02040602050305030304" pitchFamily="18" charset="0"/>
              </a:rPr>
              <a:t>повышения квалификации для школьных команд по вопросам использования потенциала региональных модельных программ для разработки адресных программ поддержки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0"/>
            <a:ext cx="467543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815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323528" y="216918"/>
            <a:ext cx="8568952" cy="697967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</a:pPr>
            <a:r>
              <a:rPr lang="ru-RU" sz="2200" b="1" dirty="0">
                <a:solidFill>
                  <a:srgbClr val="003366"/>
                </a:solidFill>
                <a:latin typeface="Book Antiqua" panose="02040602050305030304" pitchFamily="18" charset="0"/>
                <a:ea typeface="+mn-ea"/>
                <a:cs typeface="+mn-cs"/>
              </a:rPr>
              <a:t>Модельная региональная программа </a:t>
            </a:r>
            <a:r>
              <a:rPr lang="ru-RU" sz="2200" b="1" dirty="0" smtClean="0">
                <a:solidFill>
                  <a:srgbClr val="003366"/>
                </a:solidFill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2200" b="1" dirty="0" smtClean="0">
                <a:solidFill>
                  <a:srgbClr val="003366"/>
                </a:solidFill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200" b="1" dirty="0" smtClean="0">
                <a:solidFill>
                  <a:srgbClr val="003366"/>
                </a:solidFill>
                <a:latin typeface="Book Antiqua" panose="02040602050305030304" pitchFamily="18" charset="0"/>
                <a:ea typeface="+mn-ea"/>
                <a:cs typeface="+mn-cs"/>
              </a:rPr>
              <a:t>поддержки </a:t>
            </a:r>
            <a:r>
              <a:rPr lang="ru-RU" sz="2200" b="1" dirty="0">
                <a:solidFill>
                  <a:srgbClr val="003366"/>
                </a:solidFill>
                <a:latin typeface="Book Antiqua" panose="02040602050305030304" pitchFamily="18" charset="0"/>
                <a:ea typeface="+mn-ea"/>
                <a:cs typeface="+mn-cs"/>
              </a:rPr>
              <a:t>школ с низкими результатами </a:t>
            </a:r>
            <a:r>
              <a:rPr lang="ru-RU" sz="2200" b="1" dirty="0" smtClean="0">
                <a:solidFill>
                  <a:srgbClr val="003366"/>
                </a:solidFill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2200" b="1" dirty="0" smtClean="0">
                <a:solidFill>
                  <a:srgbClr val="003366"/>
                </a:solidFill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«</a:t>
            </a:r>
            <a:r>
              <a:rPr lang="ru-RU" sz="2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Интерактивная площадка «Сетевой </a:t>
            </a:r>
            <a:br>
              <a:rPr lang="ru-RU" sz="2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навигатор качества образования»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4294967295"/>
          </p:nvPr>
        </p:nvSpPr>
        <p:spPr>
          <a:xfrm>
            <a:off x="6804250" y="1653648"/>
            <a:ext cx="2088231" cy="2915971"/>
          </a:xfrm>
          <a:solidFill>
            <a:schemeClr val="bg1">
              <a:lumMod val="95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</a:rPr>
              <a:t>интеграция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</a:rPr>
              <a:t>усилий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</a:rPr>
              <a:t>(намерений)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</a:rPr>
              <a:t>школ с низкими результатами и ресурсов образовательных организаций с более высоким уровнем качества обучения для обеспечения положительной динамики качества общего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</a:rPr>
              <a:t>образования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4294967295"/>
          </p:nvPr>
        </p:nvSpPr>
        <p:spPr>
          <a:xfrm>
            <a:off x="6944072" y="1275606"/>
            <a:ext cx="1837630" cy="3774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Цель: 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4294967295"/>
          </p:nvPr>
        </p:nvSpPr>
        <p:spPr>
          <a:xfrm>
            <a:off x="107504" y="1070726"/>
            <a:ext cx="6552728" cy="3780420"/>
          </a:xfrm>
        </p:spPr>
        <p:txBody>
          <a:bodyPr>
            <a:noAutofit/>
          </a:bodyPr>
          <a:lstStyle/>
          <a:p>
            <a:pPr marL="0" indent="0" algn="just">
              <a:lnSpc>
                <a:spcPct val="85000"/>
              </a:lnSpc>
              <a:spcBef>
                <a:spcPts val="0"/>
              </a:spcBef>
              <a:buClr>
                <a:srgbClr val="C00000"/>
              </a:buClr>
              <a:buNone/>
            </a:pPr>
            <a:r>
              <a:rPr lang="ru-RU" sz="15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Основные направления </a:t>
            </a:r>
            <a:r>
              <a:rPr lang="ru-RU" sz="15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:</a:t>
            </a:r>
          </a:p>
          <a:p>
            <a:pPr marL="266700" indent="-266700" algn="just">
              <a:lnSpc>
                <a:spcPct val="85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+mj-lt"/>
              <a:buAutoNum type="arabicParenR"/>
            </a:pPr>
            <a:r>
              <a:rPr lang="ru-RU" sz="1500" b="1" kern="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выявление </a:t>
            </a:r>
            <a:r>
              <a:rPr lang="ru-RU" sz="1500" b="1" kern="100" dirty="0">
                <a:solidFill>
                  <a:srgbClr val="002060"/>
                </a:solidFill>
                <a:latin typeface="Book Antiqua" panose="02040602050305030304" pitchFamily="18" charset="0"/>
              </a:rPr>
              <a:t>профессиональных дефицитов руководящих и педагогических работников школ </a:t>
            </a:r>
            <a:r>
              <a:rPr lang="ru-RU" sz="1500" kern="100" dirty="0">
                <a:solidFill>
                  <a:srgbClr val="002060"/>
                </a:solidFill>
                <a:latin typeface="Book Antiqua" panose="02040602050305030304" pitchFamily="18" charset="0"/>
              </a:rPr>
              <a:t>в обеспечении достижения положительной динамики качества общего образования, исходя из выделенных </a:t>
            </a:r>
            <a:r>
              <a:rPr lang="ru-RU" sz="1500" kern="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критериев;</a:t>
            </a:r>
          </a:p>
          <a:p>
            <a:pPr marL="266700" indent="-266700" algn="just">
              <a:lnSpc>
                <a:spcPct val="85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+mj-lt"/>
              <a:buAutoNum type="arabicParenR"/>
            </a:pPr>
            <a:r>
              <a:rPr lang="ru-RU" sz="1500" b="1" kern="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определение носителей позитивного </a:t>
            </a:r>
            <a:r>
              <a:rPr lang="ru-RU" sz="1500" b="1" kern="100" dirty="0">
                <a:solidFill>
                  <a:srgbClr val="002060"/>
                </a:solidFill>
                <a:latin typeface="Book Antiqua" panose="02040602050305030304" pitchFamily="18" charset="0"/>
              </a:rPr>
              <a:t>педагогического и управленческого опыта, </a:t>
            </a:r>
            <a:r>
              <a:rPr lang="ru-RU" sz="1500" kern="100" dirty="0">
                <a:solidFill>
                  <a:srgbClr val="002060"/>
                </a:solidFill>
                <a:latin typeface="Book Antiqua" panose="02040602050305030304" pitchFamily="18" charset="0"/>
              </a:rPr>
              <a:t>позволяющего обеспечить решение выявленных профессиональных </a:t>
            </a:r>
            <a:r>
              <a:rPr lang="ru-RU" sz="1500" kern="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дефицитов;</a:t>
            </a:r>
            <a:endParaRPr lang="ru-RU" sz="1500" dirty="0">
              <a:solidFill>
                <a:srgbClr val="002060"/>
              </a:solidFill>
              <a:latin typeface="Book Antiqua" panose="02040602050305030304" pitchFamily="18" charset="0"/>
              <a:ea typeface="Calibri"/>
              <a:cs typeface="Times New Roman"/>
            </a:endParaRPr>
          </a:p>
          <a:p>
            <a:pPr marL="266700" indent="-266700" algn="just">
              <a:lnSpc>
                <a:spcPct val="85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+mj-lt"/>
              <a:buAutoNum type="arabicParenR"/>
            </a:pPr>
            <a:r>
              <a:rPr lang="ru-RU" sz="1500" b="1" kern="100" dirty="0">
                <a:solidFill>
                  <a:srgbClr val="002060"/>
                </a:solidFill>
                <a:latin typeface="Book Antiqua" panose="02040602050305030304" pitchFamily="18" charset="0"/>
              </a:rPr>
              <a:t>отбор эффективных технологий обмена знаниями и практиками, обеспечивающих адресность оказания консультационной помощи и (или) </a:t>
            </a:r>
            <a:r>
              <a:rPr lang="ru-RU" sz="1500" b="1" kern="100" dirty="0" err="1">
                <a:solidFill>
                  <a:srgbClr val="002060"/>
                </a:solidFill>
                <a:latin typeface="Book Antiqua" panose="02040602050305030304" pitchFamily="18" charset="0"/>
              </a:rPr>
              <a:t>тьюторского</a:t>
            </a:r>
            <a:r>
              <a:rPr lang="ru-RU" sz="1500" b="1" kern="100" dirty="0">
                <a:solidFill>
                  <a:srgbClr val="002060"/>
                </a:solidFill>
                <a:latin typeface="Book Antiqua" panose="02040602050305030304" pitchFamily="18" charset="0"/>
              </a:rPr>
              <a:t> сопровождения </a:t>
            </a:r>
            <a:r>
              <a:rPr lang="ru-RU" sz="1500" kern="100" dirty="0">
                <a:solidFill>
                  <a:srgbClr val="002060"/>
                </a:solidFill>
                <a:latin typeface="Book Antiqua" panose="02040602050305030304" pitchFamily="18" charset="0"/>
              </a:rPr>
              <a:t>руководящим и педагогическим работникам школ с низкими </a:t>
            </a:r>
            <a:r>
              <a:rPr lang="ru-RU" sz="1500" kern="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результатами; </a:t>
            </a:r>
          </a:p>
          <a:p>
            <a:pPr marL="266700" indent="-266700" algn="just">
              <a:lnSpc>
                <a:spcPct val="85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+mj-lt"/>
              <a:buAutoNum type="arabicParenR"/>
            </a:pPr>
            <a:r>
              <a:rPr lang="ru-RU" sz="1500" b="1" kern="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оказание </a:t>
            </a:r>
            <a:r>
              <a:rPr lang="ru-RU" sz="1500" b="1" kern="100" dirty="0">
                <a:solidFill>
                  <a:srgbClr val="002060"/>
                </a:solidFill>
                <a:latin typeface="Book Antiqua" panose="02040602050305030304" pitchFamily="18" charset="0"/>
              </a:rPr>
              <a:t>адресной оперативной помощи </a:t>
            </a:r>
            <a:r>
              <a:rPr lang="ru-RU" sz="1500" kern="100" dirty="0">
                <a:solidFill>
                  <a:srgbClr val="002060"/>
                </a:solidFill>
                <a:latin typeface="Book Antiqua" panose="02040602050305030304" pitchFamily="18" charset="0"/>
              </a:rPr>
              <a:t>руководящим и педагогическим работникам школ с низкими результатами </a:t>
            </a:r>
            <a:r>
              <a:rPr lang="ru-RU" sz="1500" kern="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на </a:t>
            </a:r>
            <a:r>
              <a:rPr lang="ru-RU" sz="1500" kern="100" dirty="0">
                <a:solidFill>
                  <a:srgbClr val="002060"/>
                </a:solidFill>
                <a:latin typeface="Book Antiqua" panose="02040602050305030304" pitchFamily="18" charset="0"/>
              </a:rPr>
              <a:t>основе отобранных эффективных технологий обмена знаниями и </a:t>
            </a:r>
            <a:r>
              <a:rPr lang="ru-RU" sz="1500" kern="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практиками;</a:t>
            </a:r>
            <a:endParaRPr lang="ru-RU" sz="1500" dirty="0">
              <a:solidFill>
                <a:srgbClr val="002060"/>
              </a:solidFill>
              <a:latin typeface="Book Antiqua" panose="02040602050305030304" pitchFamily="18" charset="0"/>
              <a:ea typeface="Calibri"/>
              <a:cs typeface="Times New Roman"/>
            </a:endParaRPr>
          </a:p>
          <a:p>
            <a:pPr marL="266700" indent="-266700" algn="just">
              <a:lnSpc>
                <a:spcPct val="85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+mj-lt"/>
              <a:buAutoNum type="arabicParenR"/>
            </a:pPr>
            <a:r>
              <a:rPr lang="ru-RU" sz="1500" b="1" kern="100" dirty="0">
                <a:solidFill>
                  <a:srgbClr val="002060"/>
                </a:solidFill>
                <a:latin typeface="Book Antiqua" panose="02040602050305030304" pitchFamily="18" charset="0"/>
              </a:rPr>
              <a:t>осуществление мониторинга влияния ресурсных возможностей интерактивной площадки на положительную динамику качества общего </a:t>
            </a:r>
            <a:r>
              <a:rPr lang="ru-RU" sz="1500" b="1" kern="1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образования</a:t>
            </a:r>
            <a:endParaRPr lang="ru-RU" sz="1500" b="1" dirty="0">
              <a:latin typeface="Book Antiqua" panose="02040602050305030304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0"/>
            <a:ext cx="467543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588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323528" y="195486"/>
            <a:ext cx="8568952" cy="697967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</a:pPr>
            <a:r>
              <a:rPr lang="ru-RU" sz="2200" b="1" dirty="0">
                <a:solidFill>
                  <a:srgbClr val="003366"/>
                </a:solidFill>
                <a:latin typeface="Book Antiqua" panose="02040602050305030304" pitchFamily="18" charset="0"/>
                <a:ea typeface="+mn-ea"/>
                <a:cs typeface="+mn-cs"/>
              </a:rPr>
              <a:t>Модельная региональная программа поддержки </a:t>
            </a:r>
            <a:r>
              <a:rPr lang="ru-RU" sz="2200" b="1" dirty="0" smtClean="0">
                <a:solidFill>
                  <a:srgbClr val="003366"/>
                </a:solidFill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2200" b="1" dirty="0" smtClean="0">
                <a:solidFill>
                  <a:srgbClr val="003366"/>
                </a:solidFill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200" b="1" dirty="0" smtClean="0">
                <a:solidFill>
                  <a:srgbClr val="003366"/>
                </a:solidFill>
                <a:latin typeface="Book Antiqua" panose="02040602050305030304" pitchFamily="18" charset="0"/>
                <a:ea typeface="+mn-ea"/>
                <a:cs typeface="+mn-cs"/>
              </a:rPr>
              <a:t>школ </a:t>
            </a:r>
            <a:r>
              <a:rPr lang="ru-RU" sz="2200" b="1" dirty="0">
                <a:solidFill>
                  <a:srgbClr val="003366"/>
                </a:solidFill>
                <a:latin typeface="Book Antiqua" panose="02040602050305030304" pitchFamily="18" charset="0"/>
                <a:ea typeface="+mn-ea"/>
                <a:cs typeface="+mn-cs"/>
              </a:rPr>
              <a:t>с низкими результатами </a:t>
            </a:r>
            <a:r>
              <a:rPr lang="ru-RU" sz="2200" b="1" dirty="0" smtClean="0">
                <a:solidFill>
                  <a:srgbClr val="003366"/>
                </a:solidFill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2200" b="1" dirty="0" smtClean="0">
                <a:solidFill>
                  <a:srgbClr val="003366"/>
                </a:solidFill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2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«</a:t>
            </a:r>
            <a:r>
              <a:rPr lang="ru-RU" sz="22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Образовательный технопарк: новые возможности повышения качества образования» 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4294967295"/>
          </p:nvPr>
        </p:nvSpPr>
        <p:spPr>
          <a:xfrm>
            <a:off x="6804250" y="1653648"/>
            <a:ext cx="2088231" cy="3006334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</a:rPr>
              <a:t>создание комплекса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</a:rPr>
              <a:t>условия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</a:rPr>
              <a:t>использования ресурсных возможностей образовательного технопарка для достижения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</a:rPr>
              <a:t>положительной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</a:rPr>
              <a:t>динамики качества общего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Book Antiqua" panose="02040602050305030304" pitchFamily="18" charset="0"/>
              </a:rPr>
              <a:t>образования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4294967295"/>
          </p:nvPr>
        </p:nvSpPr>
        <p:spPr>
          <a:xfrm>
            <a:off x="6905971" y="1275606"/>
            <a:ext cx="1837630" cy="3774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Цель: 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quarter" idx="4294967295"/>
          </p:nvPr>
        </p:nvSpPr>
        <p:spPr>
          <a:xfrm>
            <a:off x="107504" y="1065014"/>
            <a:ext cx="6696744" cy="3996444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15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Основные направления </a:t>
            </a:r>
            <a:r>
              <a:rPr lang="ru-RU" sz="15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:</a:t>
            </a:r>
            <a:endParaRPr lang="ru-RU" sz="15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+mj-lt"/>
              <a:buAutoNum type="arabicParenR"/>
            </a:pPr>
            <a:r>
              <a:rPr lang="ru-RU" sz="15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[</a:t>
            </a:r>
            <a:r>
              <a:rPr lang="ru-RU" sz="1500" b="1" dirty="0">
                <a:solidFill>
                  <a:srgbClr val="002060"/>
                </a:solidFill>
                <a:latin typeface="Book Antiqua" panose="02040602050305030304" pitchFamily="18" charset="0"/>
              </a:rPr>
              <a:t>организационно-управленческое направление] </a:t>
            </a:r>
            <a:r>
              <a:rPr lang="ru-RU" sz="1500" dirty="0">
                <a:solidFill>
                  <a:srgbClr val="002060"/>
                </a:solidFill>
                <a:latin typeface="Book Antiqua" panose="02040602050305030304" pitchFamily="18" charset="0"/>
              </a:rPr>
              <a:t>приведение в соответствие концептуальных документов общеобразовательной </a:t>
            </a:r>
            <a:r>
              <a:rPr lang="ru-RU" sz="15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со </a:t>
            </a:r>
            <a:r>
              <a:rPr lang="ru-RU" sz="1500" dirty="0">
                <a:solidFill>
                  <a:srgbClr val="002060"/>
                </a:solidFill>
                <a:latin typeface="Book Antiqua" panose="02040602050305030304" pitchFamily="18" charset="0"/>
              </a:rPr>
              <a:t>стратегическими замыслами и целевыми установками образовательного технопарка (в состав которого школа войдет в качестве полноценного резидента);</a:t>
            </a: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+mj-lt"/>
              <a:buAutoNum type="arabicParenR"/>
            </a:pPr>
            <a:r>
              <a:rPr lang="ru-RU" sz="15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[научно-методическое </a:t>
            </a:r>
            <a:r>
              <a:rPr lang="ru-RU" sz="1500" b="1" dirty="0">
                <a:solidFill>
                  <a:srgbClr val="002060"/>
                </a:solidFill>
                <a:latin typeface="Book Antiqua" panose="02040602050305030304" pitchFamily="18" charset="0"/>
              </a:rPr>
              <a:t>направление] </a:t>
            </a:r>
            <a:r>
              <a:rPr lang="ru-RU" sz="1500" dirty="0">
                <a:solidFill>
                  <a:srgbClr val="002060"/>
                </a:solidFill>
                <a:latin typeface="Book Antiqua" panose="02040602050305030304" pitchFamily="18" charset="0"/>
              </a:rPr>
              <a:t>совершенствование системы методической работы в общеобразовательной организации </a:t>
            </a:r>
            <a:r>
              <a:rPr lang="ru-RU" sz="15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и </a:t>
            </a:r>
            <a:r>
              <a:rPr lang="ru-RU" sz="1500" dirty="0">
                <a:solidFill>
                  <a:srgbClr val="002060"/>
                </a:solidFill>
                <a:latin typeface="Book Antiqua" panose="02040602050305030304" pitchFamily="18" charset="0"/>
              </a:rPr>
              <a:t>обеспечение ее направленности на формирование у педагогов компетенций, необходимых для участия в мероприятиях в рамках образовательного технопарка;</a:t>
            </a: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+mj-lt"/>
              <a:buAutoNum type="arabicParenR"/>
            </a:pPr>
            <a:r>
              <a:rPr lang="ru-RU" sz="15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[социально-педагогическое </a:t>
            </a:r>
            <a:r>
              <a:rPr lang="ru-RU" sz="1500" b="1" dirty="0">
                <a:solidFill>
                  <a:srgbClr val="002060"/>
                </a:solidFill>
                <a:latin typeface="Book Antiqua" panose="02040602050305030304" pitchFamily="18" charset="0"/>
              </a:rPr>
              <a:t>направление</a:t>
            </a:r>
            <a:r>
              <a:rPr lang="ru-RU" sz="1500" dirty="0">
                <a:solidFill>
                  <a:srgbClr val="002060"/>
                </a:solidFill>
                <a:latin typeface="Book Antiqua" panose="02040602050305030304" pitchFamily="18" charset="0"/>
              </a:rPr>
              <a:t>] формирование пространства учебно-исследовательской, учебно-профессиональной, проектной, трудовой активности обучающихся общеобразовательной организации в соответствии с направленностью образовательных программ, реализуемых образовательным технопарком;</a:t>
            </a:r>
          </a:p>
          <a:p>
            <a:pPr marL="342900" indent="-342900">
              <a:lnSpc>
                <a:spcPct val="80000"/>
              </a:lnSpc>
              <a:spcBef>
                <a:spcPts val="0"/>
              </a:spcBef>
              <a:buClr>
                <a:schemeClr val="tx2">
                  <a:lumMod val="50000"/>
                </a:schemeClr>
              </a:buClr>
              <a:buFont typeface="+mj-lt"/>
              <a:buAutoNum type="arabicParenR"/>
            </a:pPr>
            <a:r>
              <a:rPr lang="ru-RU" sz="15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[</a:t>
            </a:r>
            <a:r>
              <a:rPr lang="ru-RU" sz="15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имиджевое</a:t>
            </a:r>
            <a:r>
              <a:rPr lang="ru-RU" sz="15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1500" b="1" dirty="0">
                <a:solidFill>
                  <a:srgbClr val="002060"/>
                </a:solidFill>
                <a:latin typeface="Book Antiqua" panose="02040602050305030304" pitchFamily="18" charset="0"/>
              </a:rPr>
              <a:t>направление] </a:t>
            </a:r>
            <a:r>
              <a:rPr lang="ru-RU" sz="1500" dirty="0">
                <a:solidFill>
                  <a:srgbClr val="002060"/>
                </a:solidFill>
                <a:latin typeface="Book Antiqua" panose="02040602050305030304" pitchFamily="18" charset="0"/>
              </a:rPr>
              <a:t>формирования имиджа общеобразовательной организации средствами продуктивного взаимодействия с социальными партнерами, родителями обучающихся, средствами массовой информации, представителями промышленного и бизнес-сообщества.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0"/>
            <a:ext cx="467543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205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153059"/>
            <a:ext cx="8892480" cy="739376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Адресные программы </a:t>
            </a:r>
            <a: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</a:br>
            <a: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содержат </a:t>
            </a:r>
            <a:r>
              <a:rPr lang="ru-RU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два </a:t>
            </a:r>
            <a:r>
              <a:rPr lang="ru-RU" sz="24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  <a:ea typeface="+mn-ea"/>
                <a:cs typeface="+mn-cs"/>
              </a:rPr>
              <a:t>раздела:</a:t>
            </a:r>
            <a:endParaRPr lang="ru-RU" sz="2400" b="1" dirty="0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622" y="1198554"/>
            <a:ext cx="9001000" cy="3548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4000"/>
              </a:lnSpc>
              <a:buFont typeface="+mj-lt"/>
              <a:buAutoNum type="arabicPeriod"/>
            </a:pPr>
            <a:r>
              <a:rPr lang="ru-RU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Инвариантный</a:t>
            </a:r>
            <a:r>
              <a:rPr lang="ru-RU" b="1" dirty="0">
                <a:solidFill>
                  <a:srgbClr val="003366"/>
                </a:solidFill>
                <a:latin typeface="Book Antiqua" panose="02040602050305030304" pitchFamily="18" charset="0"/>
              </a:rPr>
              <a:t>, регламентирующий  участие всех субъектов </a:t>
            </a:r>
            <a:r>
              <a:rPr lang="ru-RU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проекта </a:t>
            </a:r>
            <a:r>
              <a:rPr lang="ru-RU" b="1" dirty="0">
                <a:solidFill>
                  <a:srgbClr val="003366"/>
                </a:solidFill>
                <a:latin typeface="Book Antiqua" panose="02040602050305030304" pitchFamily="18" charset="0"/>
              </a:rPr>
              <a:t>в общих </a:t>
            </a:r>
            <a:r>
              <a:rPr lang="ru-RU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мероприятиях</a:t>
            </a:r>
          </a:p>
          <a:p>
            <a:pPr marL="342900" indent="-342900" algn="just">
              <a:lnSpc>
                <a:spcPct val="114000"/>
              </a:lnSpc>
              <a:buFont typeface="+mj-lt"/>
              <a:buAutoNum type="arabicPeriod"/>
            </a:pPr>
            <a:endParaRPr lang="ru-RU" b="1" dirty="0">
              <a:solidFill>
                <a:srgbClr val="003366"/>
              </a:solidFill>
              <a:latin typeface="Book Antiqua" panose="02040602050305030304" pitchFamily="18" charset="0"/>
            </a:endParaRPr>
          </a:p>
          <a:p>
            <a:pPr marL="342900" indent="-342900" algn="just">
              <a:lnSpc>
                <a:spcPct val="114000"/>
              </a:lnSpc>
              <a:buFont typeface="+mj-lt"/>
              <a:buAutoNum type="arabicPeriod"/>
            </a:pPr>
            <a:r>
              <a:rPr lang="ru-RU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Вариативный</a:t>
            </a:r>
            <a:r>
              <a:rPr lang="ru-RU" b="1" dirty="0">
                <a:solidFill>
                  <a:srgbClr val="003366"/>
                </a:solidFill>
                <a:latin typeface="Book Antiqua" panose="02040602050305030304" pitchFamily="18" charset="0"/>
              </a:rPr>
              <a:t> – мероприятия, направленные на повышения качества образования в школах, которым оказывается поддержка, по </a:t>
            </a:r>
            <a:r>
              <a:rPr lang="ru-RU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согласованию </a:t>
            </a:r>
            <a:r>
              <a:rPr lang="ru-RU" b="1" dirty="0">
                <a:solidFill>
                  <a:srgbClr val="003366"/>
                </a:solidFill>
                <a:latin typeface="Book Antiqua" panose="02040602050305030304" pitchFamily="18" charset="0"/>
              </a:rPr>
              <a:t>с участниками реализации программ (консультирование и </a:t>
            </a:r>
            <a:r>
              <a:rPr lang="ru-RU" b="1" dirty="0" err="1">
                <a:solidFill>
                  <a:srgbClr val="003366"/>
                </a:solidFill>
                <a:latin typeface="Book Antiqua" panose="02040602050305030304" pitchFamily="18" charset="0"/>
              </a:rPr>
              <a:t>тьюторское</a:t>
            </a:r>
            <a:r>
              <a:rPr lang="ru-RU" b="1" dirty="0">
                <a:solidFill>
                  <a:srgbClr val="003366"/>
                </a:solidFill>
                <a:latin typeface="Book Antiqua" panose="02040602050305030304" pitchFamily="18" charset="0"/>
              </a:rPr>
              <a:t> сопровождение профессиональной деятельности </a:t>
            </a:r>
            <a:r>
              <a:rPr lang="ru-RU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руководителей </a:t>
            </a:r>
            <a:r>
              <a:rPr lang="ru-RU" b="1" dirty="0">
                <a:solidFill>
                  <a:srgbClr val="003366"/>
                </a:solidFill>
                <a:latin typeface="Book Antiqua" panose="02040602050305030304" pitchFamily="18" charset="0"/>
              </a:rPr>
              <a:t>и педагогов, в том числе с использованием интерактивной площадки http://ipk74.ru/set-npp; проведение на базе школ </a:t>
            </a:r>
            <a:r>
              <a:rPr lang="ru-RU" b="1" dirty="0" smtClean="0">
                <a:solidFill>
                  <a:srgbClr val="003366"/>
                </a:solidFill>
                <a:latin typeface="Book Antiqua" panose="02040602050305030304" pitchFamily="18" charset="0"/>
              </a:rPr>
              <a:t>краткосрочных </a:t>
            </a:r>
            <a:r>
              <a:rPr lang="ru-RU" b="1" dirty="0">
                <a:solidFill>
                  <a:srgbClr val="003366"/>
                </a:solidFill>
                <a:latin typeface="Book Antiqua" panose="02040602050305030304" pitchFamily="18" charset="0"/>
              </a:rPr>
              <a:t>мероприятий по повышению качества преподавания для педагогических коллективов и отдельных педагогов и др.)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0"/>
            <a:ext cx="467543" cy="1045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085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ЧИППКР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ЧИППКР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ЧИППКРО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ЧИППКРО</Template>
  <TotalTime>2731</TotalTime>
  <Words>1519</Words>
  <Application>Microsoft Office PowerPoint</Application>
  <PresentationFormat>Экран (16:9)</PresentationFormat>
  <Paragraphs>130</Paragraphs>
  <Slides>17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ЧИППКРО</vt:lpstr>
      <vt:lpstr>1_ЧИППКРО</vt:lpstr>
      <vt:lpstr>2_ЧИППКРО</vt:lpstr>
      <vt:lpstr>О реализации проекта поддержки школ с низкими результатами обучения и школ, функционирующих  в сложных социальных условиях,  в Челябинской области в 2018г.</vt:lpstr>
      <vt:lpstr> Нормативно-правовые основания для проектирования моделей управления качеством образования в общеобразовательных организациях, отнесенных к категории школ с низкими результатами обучения</vt:lpstr>
      <vt:lpstr> Нормативно-правовые основания для проектирования моделей управления качеством образования в общеобразовательных организациях, отнесенных к категории школ с низкими результатами обучения</vt:lpstr>
      <vt:lpstr> Разработка и реализация адресных программ поддержки школ с низкими результатами обучения и школ, функционирующих в неблагоприятных социальных условиях</vt:lpstr>
      <vt:lpstr> Школы - лидеры - общеобразовательные организации Челябинской области, получившие статус федеральных  и региональных инновационных площадок  по тематике повышения качества общего образования, школы – победители региональных конкурсов «Новой школе – новые стандарты» и «Современные образовательные технологии»</vt:lpstr>
      <vt:lpstr>Формат адресных программ  Технология формирования </vt:lpstr>
      <vt:lpstr>Модельная региональная программа  поддержки школ с низкими результатами  «Интерактивная площадка «Сетевой  навигатор качества образования» </vt:lpstr>
      <vt:lpstr>Модельная региональная программа поддержки  школ с низкими результатами  «Образовательный технопарк: новые возможности повышения качества образования» </vt:lpstr>
      <vt:lpstr>Адресные программы  содержат два раздела:</vt:lpstr>
      <vt:lpstr>Адресные программы  по поддержке школ  с низкими результатами обучения</vt:lpstr>
      <vt:lpstr>Адресные программы  по поддержке школ  с низкими результатами обучения</vt:lpstr>
      <vt:lpstr>Аудит качества управления  в школах с низкими результатами обучения  и школах, функционирующих  в неблагоприятных социальных условиях</vt:lpstr>
      <vt:lpstr>Профессионально-общественная экспертиза результатов и мероприятий проекта </vt:lpstr>
      <vt:lpstr>Особенности реализации проекта в 2018 году</vt:lpstr>
      <vt:lpstr>Представление результатов и опыта работы по мероприятиям проекта поддержки школ с низкими результатами обучения  и школ, функционирующих в неблагоприятных социальных условиях в научных изданиях – 2017г.</vt:lpstr>
      <vt:lpstr>Представление результатов и опыта работы по мероприятиям проекта поддержки школ с низкими результатами обучения и школ, функционирующих в неблагоприятных социальных условиях в научных изданиях -2018г.</vt:lpstr>
      <vt:lpstr>О реализации проекта поддержки школ с низкими результатами обучения и школ, функционирующих  в сложных социальных условиях,  в Челябинской области в 2018г.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 И. Солодкова</dc:creator>
  <cp:lastModifiedBy>Павел А.Сафронов</cp:lastModifiedBy>
  <cp:revision>220</cp:revision>
  <cp:lastPrinted>2017-05-11T06:35:46Z</cp:lastPrinted>
  <dcterms:modified xsi:type="dcterms:W3CDTF">2018-06-15T05:28:16Z</dcterms:modified>
</cp:coreProperties>
</file>