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83" r:id="rId3"/>
    <p:sldId id="484" r:id="rId4"/>
    <p:sldId id="495" r:id="rId5"/>
    <p:sldId id="523" r:id="rId6"/>
    <p:sldId id="486" r:id="rId7"/>
    <p:sldId id="498" r:id="rId8"/>
    <p:sldId id="487" r:id="rId9"/>
    <p:sldId id="502" r:id="rId10"/>
    <p:sldId id="504" r:id="rId11"/>
    <p:sldId id="505" r:id="rId12"/>
    <p:sldId id="507" r:id="rId13"/>
    <p:sldId id="499" r:id="rId14"/>
    <p:sldId id="509" r:id="rId15"/>
    <p:sldId id="520" r:id="rId16"/>
    <p:sldId id="513" r:id="rId17"/>
    <p:sldId id="514" r:id="rId18"/>
    <p:sldId id="529" r:id="rId19"/>
    <p:sldId id="526" r:id="rId20"/>
    <p:sldId id="527" r:id="rId21"/>
    <p:sldId id="518" r:id="rId22"/>
    <p:sldId id="517" r:id="rId23"/>
    <p:sldId id="522" r:id="rId24"/>
    <p:sldId id="52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0E2F1"/>
    <a:srgbClr val="CC66FF"/>
    <a:srgbClr val="FF99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3D5B2-EBCB-48D0-B84B-CEBAFD75640F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9447E-1FEB-4AE7-A997-01A1C4E6C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7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8B4E3B-C288-4D27-B64C-12380A70B0C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76152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94654-B145-4FA6-977E-FA0D79D3E2A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1606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27EE5-C2AF-44F1-9532-0857463849B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279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F5E684-F145-4F21-A3F0-A8AF18A1F54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9472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631A3-413F-4F2C-936B-FF56155D9F0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4116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 descr="http://makeup-shop.com.ua/_sh/12/126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91303" y="160639"/>
            <a:ext cx="1379991" cy="122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7;&#1045;&#1052;&#1048;&#1053;&#1040;&#1056;%20&#1042;%20&#1063;&#1048;&#1055;&#1055;&#1050;&#1056;&#1054;%2017.11.17\&#1050;&#1054;&#1063;&#1059;&#1056;&#1054;&#1042;&#1040;%20&#1054;.&#1051;.%2017.11.17\veselaya-muzyka-bez-slov-fonovaya-muzyk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1923" y="1592350"/>
            <a:ext cx="6912077" cy="110168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«ВСЁ В ОДНОМ»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2" descr="http://makeup-shop.com.ua/_sh/12/12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860" y="3872581"/>
            <a:ext cx="3028641" cy="2684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04690" y="3069040"/>
            <a:ext cx="54393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Кочурова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Ольга Леонидовна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 начальных классов,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МБОУ СКОШ №128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город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Снежинск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884" y="570271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Мастер-класс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veselaya-muzyka-bez-slov-fonovaya-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34400" y="629689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27" y="131807"/>
            <a:ext cx="7773338" cy="100066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«кейсов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»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по форме предъявления: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6363" y="1148590"/>
            <a:ext cx="8856617" cy="5709410"/>
          </a:xfrm>
          <a:prstGeom prst="rect">
            <a:avLst/>
          </a:prstGeom>
        </p:spPr>
        <p:txBody>
          <a:bodyPr/>
          <a:lstStyle/>
          <a:p>
            <a:pPr lvl="0" algn="ctr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   Бумажные </a:t>
            </a:r>
            <a:r>
              <a:rPr lang="ru-RU" sz="2800" b="1" dirty="0" smtClean="0">
                <a:latin typeface="Book Antiqua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«Видео кейсы»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/>
          <a:srcRect b="11978"/>
          <a:stretch>
            <a:fillRect/>
          </a:stretch>
        </p:blipFill>
        <p:spPr>
          <a:xfrm>
            <a:off x="464630" y="2377716"/>
            <a:ext cx="3356462" cy="37336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tsifrovaya_videokamera_sony_handycam_hdr-cx190e_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8852" y="2910162"/>
            <a:ext cx="2839960" cy="2039820"/>
          </a:xfrm>
          <a:prstGeom prst="rect">
            <a:avLst/>
          </a:prstGeom>
        </p:spPr>
      </p:pic>
      <p:pic>
        <p:nvPicPr>
          <p:cNvPr id="6" name="Рисунок 5" descr="picorig_122240_144376948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060" y="3875169"/>
            <a:ext cx="2109761" cy="2813015"/>
          </a:xfrm>
          <a:prstGeom prst="rect">
            <a:avLst/>
          </a:prstGeom>
        </p:spPr>
      </p:pic>
      <p:pic>
        <p:nvPicPr>
          <p:cNvPr id="7" name="Рисунок 6" descr="50-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4933" y="3675163"/>
            <a:ext cx="1251587" cy="1151588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2791112">
            <a:off x="3878004" y="1271449"/>
            <a:ext cx="106359" cy="101170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328630">
            <a:off x="6444576" y="1400245"/>
            <a:ext cx="143771" cy="278441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669" y="277538"/>
            <a:ext cx="7773338" cy="15337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Классификация «кейсов»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размеру: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C:\Users\школа\Desktop\showp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053" y="2633975"/>
            <a:ext cx="3160634" cy="3628173"/>
          </a:xfrm>
          <a:prstGeom prst="roundRect">
            <a:avLst/>
          </a:prstGeom>
          <a:noFill/>
        </p:spPr>
      </p:pic>
      <p:pic>
        <p:nvPicPr>
          <p:cNvPr id="5" name="Picture 2" descr="C:\Users\школа\Desktop\showp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750" y="3120105"/>
            <a:ext cx="1819410" cy="2235902"/>
          </a:xfrm>
          <a:prstGeom prst="roundRect">
            <a:avLst/>
          </a:prstGeom>
          <a:noFill/>
        </p:spPr>
      </p:pic>
      <p:pic>
        <p:nvPicPr>
          <p:cNvPr id="6" name="Picture 2" descr="C:\Users\школа\Desktop\showp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1284" y="3258783"/>
            <a:ext cx="985152" cy="1210669"/>
          </a:xfrm>
          <a:prstGeom prst="round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9145" y="1925398"/>
            <a:ext cx="201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Полные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8433" y="2632898"/>
            <a:ext cx="184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Сжатые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3837" y="2661785"/>
            <a:ext cx="243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 -кейсы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9595601">
            <a:off x="4862766" y="1666328"/>
            <a:ext cx="89356" cy="9390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8145262">
            <a:off x="6228302" y="1246948"/>
            <a:ext cx="121414" cy="175530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70994">
            <a:off x="3282211" y="1419364"/>
            <a:ext cx="148693" cy="147460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Содержимое 3" descr="IMG_8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6626" y="4552438"/>
            <a:ext cx="2001660" cy="17702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356889"/>
            <a:ext cx="5590918" cy="7387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Классификация «кейсов»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1112816" y="2063833"/>
            <a:ext cx="7454700" cy="3386137"/>
            <a:chOff x="1828800" y="2024063"/>
            <a:chExt cx="5563676" cy="3386137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828800" y="4745038"/>
              <a:ext cx="762000" cy="665162"/>
              <a:chOff x="3174" y="2656"/>
              <a:chExt cx="1549" cy="1351"/>
            </a:xfrm>
          </p:grpSpPr>
          <p:sp>
            <p:nvSpPr>
              <p:cNvPr id="122913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2914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5560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Группа 33"/>
            <p:cNvGrpSpPr>
              <a:grpSpLocks/>
            </p:cNvGrpSpPr>
            <p:nvPr/>
          </p:nvGrpSpPr>
          <p:grpSpPr bwMode="auto">
            <a:xfrm>
              <a:off x="1828800" y="2024063"/>
              <a:ext cx="5563676" cy="2471737"/>
              <a:chOff x="1828800" y="2024063"/>
              <a:chExt cx="5563676" cy="2471737"/>
            </a:xfrm>
          </p:grpSpPr>
          <p:grpSp>
            <p:nvGrpSpPr>
              <p:cNvPr id="5" name="Группа 32"/>
              <p:cNvGrpSpPr>
                <a:grpSpLocks/>
              </p:cNvGrpSpPr>
              <p:nvPr/>
            </p:nvGrpSpPr>
            <p:grpSpPr bwMode="auto">
              <a:xfrm>
                <a:off x="1828800" y="2024063"/>
                <a:ext cx="5563676" cy="1579562"/>
                <a:chOff x="1828800" y="2024063"/>
                <a:chExt cx="5563676" cy="1579562"/>
              </a:xfrm>
            </p:grpSpPr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1828800" y="2938463"/>
                  <a:ext cx="762000" cy="665162"/>
                  <a:chOff x="3174" y="2656"/>
                  <a:chExt cx="1549" cy="1351"/>
                </a:xfrm>
              </p:grpSpPr>
              <p:sp>
                <p:nvSpPr>
                  <p:cNvPr id="122910" name="AutoShape 8"/>
                  <p:cNvSpPr>
                    <a:spLocks noChangeArrowheads="1"/>
                  </p:cNvSpPr>
                  <p:nvPr/>
                </p:nvSpPr>
                <p:spPr bwMode="gray">
                  <a:xfrm>
                    <a:off x="3187" y="2679"/>
                    <a:ext cx="1536" cy="1328"/>
                  </a:xfrm>
                  <a:prstGeom prst="hexagon">
                    <a:avLst>
                      <a:gd name="adj" fmla="val 28916"/>
                      <a:gd name="vf" fmla="val 115470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22911" name="AutoShape 9"/>
                  <p:cNvSpPr>
                    <a:spLocks noChangeArrowheads="1"/>
                  </p:cNvSpPr>
                  <p:nvPr/>
                </p:nvSpPr>
                <p:spPr bwMode="gray">
                  <a:xfrm>
                    <a:off x="3174" y="2656"/>
                    <a:ext cx="1536" cy="1328"/>
                  </a:xfrm>
                  <a:prstGeom prst="hexagon">
                    <a:avLst>
                      <a:gd name="adj" fmla="val 28916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6E6E6"/>
                      </a:gs>
                      <a:gs pos="7500">
                        <a:srgbClr val="7D8496"/>
                      </a:gs>
                      <a:gs pos="26500">
                        <a:srgbClr val="E6E6E6"/>
                      </a:gs>
                      <a:gs pos="34000">
                        <a:srgbClr val="7D8496"/>
                      </a:gs>
                      <a:gs pos="46500">
                        <a:srgbClr val="E6E6E6"/>
                      </a:gs>
                      <a:gs pos="50000">
                        <a:srgbClr val="FFFFFF"/>
                      </a:gs>
                      <a:gs pos="53500">
                        <a:srgbClr val="E6E6E6"/>
                      </a:gs>
                      <a:gs pos="66000">
                        <a:srgbClr val="7D8496"/>
                      </a:gs>
                      <a:gs pos="73500">
                        <a:srgbClr val="E6E6E6"/>
                      </a:gs>
                      <a:gs pos="92500">
                        <a:srgbClr val="7D8496"/>
                      </a:gs>
                      <a:gs pos="100000">
                        <a:srgbClr val="E6E6E6"/>
                      </a:gs>
                    </a:gsLst>
                    <a:lin ang="2700000" scaled="1"/>
                  </a:gradFill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5546" name="AutoShape 10"/>
                  <p:cNvSpPr>
                    <a:spLocks noChangeArrowheads="1"/>
                  </p:cNvSpPr>
                  <p:nvPr/>
                </p:nvSpPr>
                <p:spPr bwMode="gray">
                  <a:xfrm>
                    <a:off x="3264" y="2737"/>
                    <a:ext cx="1349" cy="1167"/>
                  </a:xfrm>
                  <a:prstGeom prst="hexagon">
                    <a:avLst>
                      <a:gd name="adj" fmla="val 28896"/>
                      <a:gd name="vf" fmla="val 115470"/>
                    </a:avLst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7" name="Группа 31"/>
                <p:cNvGrpSpPr>
                  <a:grpSpLocks/>
                </p:cNvGrpSpPr>
                <p:nvPr/>
              </p:nvGrpSpPr>
              <p:grpSpPr bwMode="auto">
                <a:xfrm>
                  <a:off x="1828800" y="2024063"/>
                  <a:ext cx="5410200" cy="665162"/>
                  <a:chOff x="1828800" y="2024063"/>
                  <a:chExt cx="5410200" cy="665162"/>
                </a:xfrm>
              </p:grpSpPr>
              <p:grpSp>
                <p:nvGrpSpPr>
                  <p:cNvPr id="8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1828800" y="2024063"/>
                    <a:ext cx="762000" cy="665162"/>
                    <a:chOff x="1110" y="2656"/>
                    <a:chExt cx="1549" cy="1351"/>
                  </a:xfrm>
                </p:grpSpPr>
                <p:sp>
                  <p:nvSpPr>
                    <p:cNvPr id="122907" name="AutoShape 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123" y="2679"/>
                      <a:ext cx="1536" cy="1328"/>
                    </a:xfrm>
                    <a:prstGeom prst="hexagon">
                      <a:avLst>
                        <a:gd name="adj" fmla="val 28916"/>
                        <a:gd name="vf" fmla="val 115470"/>
                      </a:avLst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2908" name="AutoShape 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110" y="2656"/>
                      <a:ext cx="1536" cy="1328"/>
                    </a:xfrm>
                    <a:prstGeom prst="hexagon">
                      <a:avLst>
                        <a:gd name="adj" fmla="val 28916"/>
                        <a:gd name="vf" fmla="val 115470"/>
                      </a:avLst>
                    </a:prstGeom>
                    <a:gradFill rotWithShape="1">
                      <a:gsLst>
                        <a:gs pos="0">
                          <a:srgbClr val="E6E6E6"/>
                        </a:gs>
                        <a:gs pos="7500">
                          <a:srgbClr val="7D8496"/>
                        </a:gs>
                        <a:gs pos="26500">
                          <a:srgbClr val="E6E6E6"/>
                        </a:gs>
                        <a:gs pos="34000">
                          <a:srgbClr val="7D8496"/>
                        </a:gs>
                        <a:gs pos="46500">
                          <a:srgbClr val="E6E6E6"/>
                        </a:gs>
                        <a:gs pos="50000">
                          <a:srgbClr val="FFFFFF"/>
                        </a:gs>
                        <a:gs pos="53500">
                          <a:srgbClr val="E6E6E6"/>
                        </a:gs>
                        <a:gs pos="66000">
                          <a:srgbClr val="7D8496"/>
                        </a:gs>
                        <a:gs pos="73500">
                          <a:srgbClr val="E6E6E6"/>
                        </a:gs>
                        <a:gs pos="925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2700000" scaled="1"/>
                    </a:gradFill>
                    <a:ln w="9525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5542" name="AutoShape 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200" y="2737"/>
                      <a:ext cx="1349" cy="1167"/>
                    </a:xfrm>
                    <a:prstGeom prst="hexagon">
                      <a:avLst>
                        <a:gd name="adj" fmla="val 28896"/>
                        <a:gd name="vf" fmla="val 115470"/>
                      </a:avLst>
                    </a:prstGeom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sp>
                <p:nvSpPr>
                  <p:cNvPr id="12290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438400" y="2633663"/>
                    <a:ext cx="480060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prstDash val="sysDot"/>
                    <a:round/>
                    <a:headEnd/>
                    <a:tailEnd type="oval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290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6979" y="2100263"/>
                    <a:ext cx="4256929" cy="46166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 b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rPr>
                      <a:t>иллюстративные учебные ситуации</a:t>
                    </a:r>
                    <a:endParaRPr lang="ru-RU" sz="24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2906" name="Text Box 13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025650" y="2122488"/>
                    <a:ext cx="184731" cy="46166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400" b="1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22900" name="Line 14"/>
                <p:cNvSpPr>
                  <a:spLocks noChangeShapeType="1"/>
                </p:cNvSpPr>
                <p:nvPr/>
              </p:nvSpPr>
              <p:spPr bwMode="auto">
                <a:xfrm>
                  <a:off x="2463114" y="3506874"/>
                  <a:ext cx="4800600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prstDash val="sysDot"/>
                  <a:round/>
                  <a:headEnd/>
                  <a:tailEnd type="oval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90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602482" y="2714211"/>
                  <a:ext cx="4789994" cy="8309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  <a:cs typeface="Times New Roman" pitchFamily="18" charset="0"/>
                    </a:rPr>
                    <a:t>учебные ситуации – «кейсы» с формированием проблемы</a:t>
                  </a:r>
                  <a:endPara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2902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025650" y="3036888"/>
                  <a:ext cx="184731" cy="4616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4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1828800" y="3830638"/>
                <a:ext cx="762000" cy="665162"/>
                <a:chOff x="1110" y="2656"/>
                <a:chExt cx="1549" cy="1351"/>
              </a:xfrm>
            </p:grpSpPr>
            <p:sp>
              <p:nvSpPr>
                <p:cNvPr id="122895" name="AutoShape 18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2896" name="AutoShape 19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5556" name="AutoShape 20"/>
                <p:cNvSpPr>
                  <a:spLocks noChangeArrowheads="1"/>
                </p:cNvSpPr>
                <p:nvPr/>
              </p:nvSpPr>
              <p:spPr bwMode="gray">
                <a:xfrm>
                  <a:off x="1200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22892" name="Line 25"/>
              <p:cNvSpPr>
                <a:spLocks noChangeShapeType="1"/>
              </p:cNvSpPr>
              <p:nvPr/>
            </p:nvSpPr>
            <p:spPr bwMode="auto">
              <a:xfrm>
                <a:off x="2438400" y="4440238"/>
                <a:ext cx="480060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893" name="Text Box 26"/>
              <p:cNvSpPr txBox="1">
                <a:spLocks noChangeArrowheads="1"/>
              </p:cNvSpPr>
              <p:nvPr/>
            </p:nvSpPr>
            <p:spPr bwMode="auto">
              <a:xfrm>
                <a:off x="2602119" y="3568774"/>
                <a:ext cx="4426894" cy="8309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  <a:cs typeface="Times New Roman" pitchFamily="18" charset="0"/>
                  </a:rPr>
                  <a:t>учебные ситуации – «кейсы» без формирования проблемы</a:t>
                </a:r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894" name="Text Box 27"/>
              <p:cNvSpPr txBox="1">
                <a:spLocks noChangeArrowheads="1"/>
              </p:cNvSpPr>
              <p:nvPr/>
            </p:nvSpPr>
            <p:spPr bwMode="gray">
              <a:xfrm>
                <a:off x="2025650" y="3929063"/>
                <a:ext cx="184731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22887" name="Line 28"/>
            <p:cNvSpPr>
              <a:spLocks noChangeShapeType="1"/>
            </p:cNvSpPr>
            <p:nvPr/>
          </p:nvSpPr>
          <p:spPr bwMode="auto">
            <a:xfrm>
              <a:off x="2438400" y="5354638"/>
              <a:ext cx="48006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88" name="Text Box 29"/>
            <p:cNvSpPr txBox="1">
              <a:spLocks noChangeArrowheads="1"/>
            </p:cNvSpPr>
            <p:nvPr/>
          </p:nvSpPr>
          <p:spPr bwMode="auto">
            <a:xfrm>
              <a:off x="2564510" y="4753781"/>
              <a:ext cx="306295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Times New Roman" pitchFamily="18" charset="0"/>
                </a:rPr>
                <a:t>прикладные упражнения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endParaRPr>
            </a:p>
          </p:txBody>
        </p:sp>
        <p:sp>
          <p:nvSpPr>
            <p:cNvPr id="122889" name="Text Box 30"/>
            <p:cNvSpPr txBox="1">
              <a:spLocks noChangeArrowheads="1"/>
            </p:cNvSpPr>
            <p:nvPr/>
          </p:nvSpPr>
          <p:spPr bwMode="gray">
            <a:xfrm>
              <a:off x="2025650" y="4843463"/>
              <a:ext cx="18473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22884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8541" y="910979"/>
            <a:ext cx="590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по типам и способам их предъявления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31751" y="4419989"/>
            <a:ext cx="66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496" y="349361"/>
            <a:ext cx="731860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 Antiqua" pitchFamily="18" charset="0"/>
              </a:rPr>
              <a:t>АЛГОРИТМ СОЗДАНИЯ «КЕЙСА»</a:t>
            </a:r>
            <a:endParaRPr lang="en-US" sz="32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gray">
          <a:xfrm>
            <a:off x="5053181" y="2774222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gray">
          <a:xfrm>
            <a:off x="5034352" y="4062893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gray">
          <a:xfrm>
            <a:off x="5031764" y="5219630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7172" y="1976228"/>
            <a:ext cx="6731875" cy="914400"/>
            <a:chOff x="2728" y="1008"/>
            <a:chExt cx="2552" cy="576"/>
          </a:xfrm>
        </p:grpSpPr>
        <p:sp>
          <p:nvSpPr>
            <p:cNvPr id="10248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60" name="Text Box 11"/>
          <p:cNvSpPr txBox="1">
            <a:spLocks noChangeArrowheads="1"/>
          </p:cNvSpPr>
          <p:nvPr/>
        </p:nvSpPr>
        <p:spPr bwMode="gray">
          <a:xfrm>
            <a:off x="2928561" y="2475123"/>
            <a:ext cx="52172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(ОПРЕДЕЛЕНИЕ ЦЕЛЕВЫХ ОРИЕНТИРОВ)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15939" y="3130550"/>
            <a:ext cx="6691577" cy="914400"/>
            <a:chOff x="2736" y="1803"/>
            <a:chExt cx="2552" cy="576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23562" name="Text Box 16"/>
          <p:cNvSpPr txBox="1">
            <a:spLocks noChangeArrowheads="1"/>
          </p:cNvSpPr>
          <p:nvPr/>
        </p:nvSpPr>
        <p:spPr bwMode="gray">
          <a:xfrm>
            <a:off x="2039767" y="3675154"/>
            <a:ext cx="68302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(МЕТОД «КЕЙСА» ПОДХОДИТ НЕ ДЛЯ КАЖДОГО УРОКА)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38703" y="4347265"/>
            <a:ext cx="6668813" cy="914400"/>
            <a:chOff x="2728" y="2612"/>
            <a:chExt cx="2552" cy="576"/>
          </a:xfrm>
        </p:grpSpPr>
        <p:sp>
          <p:nvSpPr>
            <p:cNvPr id="10258" name="Rectangle 18"/>
            <p:cNvSpPr>
              <a:spLocks noChangeArrowheads="1"/>
            </p:cNvSpPr>
            <p:nvPr/>
          </p:nvSpPr>
          <p:spPr bwMode="ltGray">
            <a:xfrm>
              <a:off x="2728" y="2612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ltGray">
            <a:xfrm>
              <a:off x="2735" y="2618"/>
              <a:ext cx="2536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ltGray">
            <a:xfrm>
              <a:off x="2736" y="2868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254469" y="5571227"/>
            <a:ext cx="6653048" cy="914400"/>
            <a:chOff x="2728" y="3421"/>
            <a:chExt cx="2552" cy="576"/>
          </a:xfrm>
        </p:grpSpPr>
        <p:sp>
          <p:nvSpPr>
            <p:cNvPr id="10263" name="Rectangle 23"/>
            <p:cNvSpPr>
              <a:spLocks noChangeArrowheads="1"/>
            </p:cNvSpPr>
            <p:nvPr/>
          </p:nvSpPr>
          <p:spPr bwMode="ltGray">
            <a:xfrm>
              <a:off x="2728" y="3421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ltGray">
            <a:xfrm>
              <a:off x="2735" y="3427"/>
              <a:ext cx="2536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ltGray">
            <a:xfrm>
              <a:off x="2736" y="3677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67" name="Text Box 27"/>
          <p:cNvSpPr txBox="1">
            <a:spLocks noChangeArrowheads="1"/>
          </p:cNvSpPr>
          <p:nvPr/>
        </p:nvSpPr>
        <p:spPr bwMode="black">
          <a:xfrm>
            <a:off x="3022890" y="2010046"/>
            <a:ext cx="49469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ПОСТАНОВКА ЗАДАЧ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3568" name="Text Box 28"/>
          <p:cNvSpPr txBox="1">
            <a:spLocks noChangeArrowheads="1"/>
          </p:cNvSpPr>
          <p:nvPr/>
        </p:nvSpPr>
        <p:spPr bwMode="black">
          <a:xfrm>
            <a:off x="2218022" y="3115962"/>
            <a:ext cx="64568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ВЫБОР УРОКА В ТЕМЕ ПРЕДМЕТА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3569" name="Text Box 29"/>
          <p:cNvSpPr txBox="1">
            <a:spLocks noChangeArrowheads="1"/>
          </p:cNvSpPr>
          <p:nvPr/>
        </p:nvSpPr>
        <p:spPr bwMode="black">
          <a:xfrm>
            <a:off x="2259732" y="4571010"/>
            <a:ext cx="64674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ПОДБОР ТЕКСТА ДЛЯ «КЕЙСА»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3570" name="Text Box 30"/>
          <p:cNvSpPr txBox="1">
            <a:spLocks noChangeArrowheads="1"/>
          </p:cNvSpPr>
          <p:nvPr/>
        </p:nvSpPr>
        <p:spPr bwMode="black">
          <a:xfrm>
            <a:off x="2276986" y="5782749"/>
            <a:ext cx="64674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СОСТАВЛЕНИЕ ЗАДАНИЙ «КЕЙСА»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-551793" y="2344947"/>
            <a:ext cx="2837793" cy="2376488"/>
            <a:chOff x="357" y="1193"/>
            <a:chExt cx="1784" cy="1497"/>
          </a:xfrm>
        </p:grpSpPr>
        <p:sp>
          <p:nvSpPr>
            <p:cNvPr id="23572" name="Freeform 32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2587 h 173"/>
                <a:gd name="T2" fmla="*/ 921 w 335"/>
                <a:gd name="T3" fmla="*/ 2694 h 173"/>
                <a:gd name="T4" fmla="*/ 4702 w 335"/>
                <a:gd name="T5" fmla="*/ 499 h 173"/>
                <a:gd name="T6" fmla="*/ 4577 w 335"/>
                <a:gd name="T7" fmla="*/ 125 h 173"/>
                <a:gd name="T8" fmla="*/ 3530 w 335"/>
                <a:gd name="T9" fmla="*/ 405 h 173"/>
                <a:gd name="T10" fmla="*/ 0 w 335"/>
                <a:gd name="T11" fmla="*/ 2587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Freeform 33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356 h 425"/>
                <a:gd name="T2" fmla="*/ 719 w 882"/>
                <a:gd name="T3" fmla="*/ 404 h 425"/>
                <a:gd name="T4" fmla="*/ 88 w 882"/>
                <a:gd name="T5" fmla="*/ 89 h 425"/>
                <a:gd name="T6" fmla="*/ 188 w 882"/>
                <a:gd name="T7" fmla="*/ 3 h 425"/>
                <a:gd name="T8" fmla="*/ 343 w 882"/>
                <a:gd name="T9" fmla="*/ 70 h 425"/>
                <a:gd name="T10" fmla="*/ 882 w 882"/>
                <a:gd name="T11" fmla="*/ 356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2"/>
                <a:gd name="T19" fmla="*/ 0 h 425"/>
                <a:gd name="T20" fmla="*/ 882 w 882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Freeform 34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354"/>
                <a:gd name="T17" fmla="*/ 748 w 74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23576" name="Freeform 36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744 w 224"/>
                  <a:gd name="T1" fmla="*/ 725 h 569"/>
                  <a:gd name="T2" fmla="*/ 534 w 224"/>
                  <a:gd name="T3" fmla="*/ 357 h 569"/>
                  <a:gd name="T4" fmla="*/ 874 w 224"/>
                  <a:gd name="T5" fmla="*/ 8 h 569"/>
                  <a:gd name="T6" fmla="*/ 1237 w 224"/>
                  <a:gd name="T7" fmla="*/ 372 h 569"/>
                  <a:gd name="T8" fmla="*/ 976 w 224"/>
                  <a:gd name="T9" fmla="*/ 725 h 569"/>
                  <a:gd name="T10" fmla="*/ 968 w 224"/>
                  <a:gd name="T11" fmla="*/ 889 h 569"/>
                  <a:gd name="T12" fmla="*/ 1510 w 224"/>
                  <a:gd name="T13" fmla="*/ 1041 h 569"/>
                  <a:gd name="T14" fmla="*/ 1595 w 224"/>
                  <a:gd name="T15" fmla="*/ 1461 h 569"/>
                  <a:gd name="T16" fmla="*/ 1573 w 224"/>
                  <a:gd name="T17" fmla="*/ 2300 h 569"/>
                  <a:gd name="T18" fmla="*/ 1510 w 224"/>
                  <a:gd name="T19" fmla="*/ 2616 h 569"/>
                  <a:gd name="T20" fmla="*/ 1417 w 224"/>
                  <a:gd name="T21" fmla="*/ 2207 h 569"/>
                  <a:gd name="T22" fmla="*/ 1349 w 224"/>
                  <a:gd name="T23" fmla="*/ 1446 h 569"/>
                  <a:gd name="T24" fmla="*/ 1229 w 224"/>
                  <a:gd name="T25" fmla="*/ 2300 h 569"/>
                  <a:gd name="T26" fmla="*/ 1038 w 224"/>
                  <a:gd name="T27" fmla="*/ 4078 h 569"/>
                  <a:gd name="T28" fmla="*/ 564 w 224"/>
                  <a:gd name="T29" fmla="*/ 4049 h 569"/>
                  <a:gd name="T30" fmla="*/ 363 w 224"/>
                  <a:gd name="T31" fmla="*/ 2331 h 569"/>
                  <a:gd name="T32" fmla="*/ 240 w 224"/>
                  <a:gd name="T33" fmla="*/ 1490 h 569"/>
                  <a:gd name="T34" fmla="*/ 180 w 224"/>
                  <a:gd name="T35" fmla="*/ 2223 h 569"/>
                  <a:gd name="T36" fmla="*/ 85 w 224"/>
                  <a:gd name="T37" fmla="*/ 2616 h 569"/>
                  <a:gd name="T38" fmla="*/ 8 w 224"/>
                  <a:gd name="T39" fmla="*/ 2186 h 569"/>
                  <a:gd name="T40" fmla="*/ 52 w 224"/>
                  <a:gd name="T41" fmla="*/ 1319 h 569"/>
                  <a:gd name="T42" fmla="*/ 164 w 224"/>
                  <a:gd name="T43" fmla="*/ 1004 h 569"/>
                  <a:gd name="T44" fmla="*/ 736 w 224"/>
                  <a:gd name="T45" fmla="*/ 889 h 569"/>
                  <a:gd name="T46" fmla="*/ 744 w 224"/>
                  <a:gd name="T47" fmla="*/ 725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1C1C1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20099993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3577" name="Freeform 37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1487 w 224"/>
                  <a:gd name="T1" fmla="*/ 1441 h 569"/>
                  <a:gd name="T2" fmla="*/ 1066 w 224"/>
                  <a:gd name="T3" fmla="*/ 711 h 569"/>
                  <a:gd name="T4" fmla="*/ 1740 w 224"/>
                  <a:gd name="T5" fmla="*/ 12 h 569"/>
                  <a:gd name="T6" fmla="*/ 2462 w 224"/>
                  <a:gd name="T7" fmla="*/ 742 h 569"/>
                  <a:gd name="T8" fmla="*/ 1942 w 224"/>
                  <a:gd name="T9" fmla="*/ 1441 h 569"/>
                  <a:gd name="T10" fmla="*/ 1929 w 224"/>
                  <a:gd name="T11" fmla="*/ 1770 h 569"/>
                  <a:gd name="T12" fmla="*/ 3012 w 224"/>
                  <a:gd name="T13" fmla="*/ 2071 h 569"/>
                  <a:gd name="T14" fmla="*/ 3185 w 224"/>
                  <a:gd name="T15" fmla="*/ 2913 h 569"/>
                  <a:gd name="T16" fmla="*/ 3139 w 224"/>
                  <a:gd name="T17" fmla="*/ 4581 h 569"/>
                  <a:gd name="T18" fmla="*/ 3012 w 224"/>
                  <a:gd name="T19" fmla="*/ 5205 h 569"/>
                  <a:gd name="T20" fmla="*/ 2825 w 224"/>
                  <a:gd name="T21" fmla="*/ 4395 h 569"/>
                  <a:gd name="T22" fmla="*/ 2693 w 224"/>
                  <a:gd name="T23" fmla="*/ 2881 h 569"/>
                  <a:gd name="T24" fmla="*/ 2450 w 224"/>
                  <a:gd name="T25" fmla="*/ 4581 h 569"/>
                  <a:gd name="T26" fmla="*/ 2073 w 224"/>
                  <a:gd name="T27" fmla="*/ 8118 h 569"/>
                  <a:gd name="T28" fmla="*/ 1124 w 224"/>
                  <a:gd name="T29" fmla="*/ 8059 h 569"/>
                  <a:gd name="T30" fmla="*/ 723 w 224"/>
                  <a:gd name="T31" fmla="*/ 4635 h 569"/>
                  <a:gd name="T32" fmla="*/ 474 w 224"/>
                  <a:gd name="T33" fmla="*/ 2964 h 569"/>
                  <a:gd name="T34" fmla="*/ 360 w 224"/>
                  <a:gd name="T35" fmla="*/ 4424 h 569"/>
                  <a:gd name="T36" fmla="*/ 173 w 224"/>
                  <a:gd name="T37" fmla="*/ 5205 h 569"/>
                  <a:gd name="T38" fmla="*/ 12 w 224"/>
                  <a:gd name="T39" fmla="*/ 4353 h 569"/>
                  <a:gd name="T40" fmla="*/ 100 w 224"/>
                  <a:gd name="T41" fmla="*/ 2624 h 569"/>
                  <a:gd name="T42" fmla="*/ 331 w 224"/>
                  <a:gd name="T43" fmla="*/ 2001 h 569"/>
                  <a:gd name="T44" fmla="*/ 1467 w 224"/>
                  <a:gd name="T45" fmla="*/ 1770 h 569"/>
                  <a:gd name="T46" fmla="*/ 1487 w 224"/>
                  <a:gd name="T47" fmla="*/ 144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1C1C1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19799993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3578" name="Freeform 38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744 w 224"/>
                  <a:gd name="T1" fmla="*/ 725 h 569"/>
                  <a:gd name="T2" fmla="*/ 534 w 224"/>
                  <a:gd name="T3" fmla="*/ 357 h 569"/>
                  <a:gd name="T4" fmla="*/ 874 w 224"/>
                  <a:gd name="T5" fmla="*/ 8 h 569"/>
                  <a:gd name="T6" fmla="*/ 1237 w 224"/>
                  <a:gd name="T7" fmla="*/ 372 h 569"/>
                  <a:gd name="T8" fmla="*/ 976 w 224"/>
                  <a:gd name="T9" fmla="*/ 725 h 569"/>
                  <a:gd name="T10" fmla="*/ 968 w 224"/>
                  <a:gd name="T11" fmla="*/ 889 h 569"/>
                  <a:gd name="T12" fmla="*/ 1510 w 224"/>
                  <a:gd name="T13" fmla="*/ 1041 h 569"/>
                  <a:gd name="T14" fmla="*/ 1595 w 224"/>
                  <a:gd name="T15" fmla="*/ 1461 h 569"/>
                  <a:gd name="T16" fmla="*/ 1573 w 224"/>
                  <a:gd name="T17" fmla="*/ 2300 h 569"/>
                  <a:gd name="T18" fmla="*/ 1510 w 224"/>
                  <a:gd name="T19" fmla="*/ 2616 h 569"/>
                  <a:gd name="T20" fmla="*/ 1417 w 224"/>
                  <a:gd name="T21" fmla="*/ 2207 h 569"/>
                  <a:gd name="T22" fmla="*/ 1349 w 224"/>
                  <a:gd name="T23" fmla="*/ 1446 h 569"/>
                  <a:gd name="T24" fmla="*/ 1229 w 224"/>
                  <a:gd name="T25" fmla="*/ 2300 h 569"/>
                  <a:gd name="T26" fmla="*/ 1038 w 224"/>
                  <a:gd name="T27" fmla="*/ 4078 h 569"/>
                  <a:gd name="T28" fmla="*/ 564 w 224"/>
                  <a:gd name="T29" fmla="*/ 4049 h 569"/>
                  <a:gd name="T30" fmla="*/ 363 w 224"/>
                  <a:gd name="T31" fmla="*/ 2331 h 569"/>
                  <a:gd name="T32" fmla="*/ 240 w 224"/>
                  <a:gd name="T33" fmla="*/ 1490 h 569"/>
                  <a:gd name="T34" fmla="*/ 180 w 224"/>
                  <a:gd name="T35" fmla="*/ 2223 h 569"/>
                  <a:gd name="T36" fmla="*/ 85 w 224"/>
                  <a:gd name="T37" fmla="*/ 2616 h 569"/>
                  <a:gd name="T38" fmla="*/ 8 w 224"/>
                  <a:gd name="T39" fmla="*/ 2186 h 569"/>
                  <a:gd name="T40" fmla="*/ 52 w 224"/>
                  <a:gd name="T41" fmla="*/ 1319 h 569"/>
                  <a:gd name="T42" fmla="*/ 164 w 224"/>
                  <a:gd name="T43" fmla="*/ 1004 h 569"/>
                  <a:gd name="T44" fmla="*/ 736 w 224"/>
                  <a:gd name="T45" fmla="*/ 889 h 569"/>
                  <a:gd name="T46" fmla="*/ 744 w 224"/>
                  <a:gd name="T47" fmla="*/ 725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9C9C9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20099993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23560" grpId="0"/>
      <p:bldP spid="23562" grpId="0"/>
      <p:bldP spid="23567" grpId="0"/>
      <p:bldP spid="23568" grpId="0"/>
      <p:bldP spid="23569" grpId="0"/>
      <p:bldP spid="235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gray">
          <a:xfrm>
            <a:off x="400183" y="2347643"/>
            <a:ext cx="2052000" cy="396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gray">
          <a:xfrm>
            <a:off x="2559870" y="2292106"/>
            <a:ext cx="2052000" cy="396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gray">
          <a:xfrm>
            <a:off x="4701985" y="2279553"/>
            <a:ext cx="2052000" cy="396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gray">
          <a:xfrm>
            <a:off x="6821516" y="2286372"/>
            <a:ext cx="2052000" cy="396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gray">
          <a:xfrm>
            <a:off x="353683" y="2709751"/>
            <a:ext cx="213935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ОЗНАКОМЛЕНИЕ УЧАЩИХСЯ С ТЕКСТОМ «КЕЙСА»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gray">
          <a:xfrm>
            <a:off x="2572159" y="2644572"/>
            <a:ext cx="202720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ВЫПОЛНЕНИЕ ЗАДАНИЙ, СВЯЗАННЫХ С ТЕКСТОМ КЕЙСА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gray">
          <a:xfrm>
            <a:off x="4738070" y="2729162"/>
            <a:ext cx="209256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ОРГАНИЗАЦИЯ ДЕЯТЕЛЬНОСТИ УЧАЩИХСЯ - ГРУППОВАЯ ФОРМА РАБОТЫ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gray">
          <a:xfrm>
            <a:off x="6839090" y="2934884"/>
            <a:ext cx="20003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ЗАЩИТА КЕЙСА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РЕФЛЕКСИЯ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5319" name="Rectangle 26"/>
          <p:cNvSpPr>
            <a:spLocks noGrp="1" noChangeArrowheads="1"/>
          </p:cNvSpPr>
          <p:nvPr>
            <p:ph type="title"/>
          </p:nvPr>
        </p:nvSpPr>
        <p:spPr>
          <a:xfrm>
            <a:off x="581354" y="27735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ПОСЛЕДОВАТЕЛЬНОСТЬ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РАБОТЫ С «КЕЙСОМ»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4" name="Рисунок 23" descr="C:\Users\школа\Desktop\DSC_0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97" y="4324062"/>
            <a:ext cx="2070340" cy="140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C:\Users\школа\Desktop\DSC_02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430" y="4444213"/>
            <a:ext cx="2001328" cy="148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3" y="4383827"/>
            <a:ext cx="2027208" cy="1502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22" y="4401459"/>
            <a:ext cx="2044460" cy="152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 animBg="1"/>
      <p:bldP spid="18437" grpId="0" animBg="1"/>
      <p:bldP spid="18438" grpId="0" animBg="1"/>
      <p:bldP spid="55305" grpId="0"/>
      <p:bldP spid="55306" grpId="0"/>
      <p:bldP spid="55307" grpId="0"/>
      <p:bldP spid="553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1330036" y="1025237"/>
            <a:ext cx="763385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Здравствуй, Настя!</a:t>
            </a:r>
          </a:p>
          <a:p>
            <a:pPr algn="just"/>
            <a:r>
              <a:rPr lang="ru-RU" sz="2000" b="1" i="1" dirty="0" smtClean="0">
                <a:latin typeface="Book Antiqua" pitchFamily="18" charset="0"/>
              </a:rPr>
              <a:t>   Я </a:t>
            </a:r>
            <a:r>
              <a:rPr lang="ru-RU" sz="2000" b="1" i="1" dirty="0">
                <a:latin typeface="Book Antiqua" pitchFamily="18" charset="0"/>
              </a:rPr>
              <a:t>живу в городе </a:t>
            </a:r>
            <a:r>
              <a:rPr lang="ru-RU" sz="2000" b="1" i="1" dirty="0" err="1" smtClean="0">
                <a:latin typeface="Book Antiqua" pitchFamily="18" charset="0"/>
              </a:rPr>
              <a:t>Снежинск</a:t>
            </a:r>
            <a:r>
              <a:rPr lang="ru-RU" sz="2000" b="1" i="1" dirty="0" smtClean="0">
                <a:latin typeface="Book Antiqua" pitchFamily="18" charset="0"/>
              </a:rPr>
              <a:t>. </a:t>
            </a:r>
            <a:r>
              <a:rPr lang="ru-RU" sz="2000" b="1" i="1" dirty="0">
                <a:latin typeface="Book Antiqua" pitchFamily="18" charset="0"/>
              </a:rPr>
              <a:t>Прекрасен наш город осенью. Деревья в желтых одеждах стоят на улицах Мира и </a:t>
            </a:r>
            <a:r>
              <a:rPr lang="ru-RU" sz="2000" b="1" i="1" dirty="0" err="1">
                <a:latin typeface="Book Antiqua" pitchFamily="18" charset="0"/>
              </a:rPr>
              <a:t>Забабахина</a:t>
            </a:r>
            <a:r>
              <a:rPr lang="ru-RU" sz="2000" b="1" i="1" dirty="0">
                <a:latin typeface="Book Antiqua" pitchFamily="18" charset="0"/>
              </a:rPr>
              <a:t>. Зелёные лапы сосен виднеются во дворах по улицам </a:t>
            </a:r>
            <a:r>
              <a:rPr lang="ru-RU" sz="2000" b="1" i="1" dirty="0" err="1">
                <a:latin typeface="Book Antiqua" pitchFamily="18" charset="0"/>
              </a:rPr>
              <a:t>Ломинского</a:t>
            </a:r>
            <a:r>
              <a:rPr lang="ru-RU" sz="2000" b="1" i="1" dirty="0">
                <a:latin typeface="Book Antiqua" pitchFamily="18" charset="0"/>
              </a:rPr>
              <a:t> и Победы. Мой дедушка Михаил Евгеньевич покатает нас на лодке по нашему озеру </a:t>
            </a:r>
            <a:r>
              <a:rPr lang="ru-RU" sz="2000" b="1" i="1" dirty="0" err="1">
                <a:latin typeface="Book Antiqua" pitchFamily="18" charset="0"/>
              </a:rPr>
              <a:t>Синара</a:t>
            </a:r>
            <a:r>
              <a:rPr lang="ru-RU" sz="2000" b="1" i="1" dirty="0">
                <a:latin typeface="Book Antiqua" pitchFamily="18" charset="0"/>
              </a:rPr>
              <a:t>. Отвезёт нас на рыбалку на озеро </a:t>
            </a:r>
            <a:r>
              <a:rPr lang="ru-RU" sz="2000" b="1" i="1" dirty="0" err="1">
                <a:latin typeface="Book Antiqua" pitchFamily="18" charset="0"/>
              </a:rPr>
              <a:t>Сунгуль</a:t>
            </a:r>
            <a:r>
              <a:rPr lang="ru-RU" sz="2000" b="1" i="1" dirty="0">
                <a:latin typeface="Book Antiqua" pitchFamily="18" charset="0"/>
              </a:rPr>
              <a:t>. </a:t>
            </a:r>
          </a:p>
          <a:p>
            <a:pPr algn="just"/>
            <a:r>
              <a:rPr lang="ru-RU" sz="2000" b="1" i="1" dirty="0" smtClean="0">
                <a:latin typeface="Book Antiqua" pitchFamily="18" charset="0"/>
              </a:rPr>
              <a:t>   Этим </a:t>
            </a:r>
            <a:r>
              <a:rPr lang="ru-RU" sz="2000" b="1" i="1" dirty="0">
                <a:latin typeface="Book Antiqua" pitchFamily="18" charset="0"/>
              </a:rPr>
              <a:t>летом у </a:t>
            </a:r>
            <a:r>
              <a:rPr lang="ru-RU" sz="2000" b="1" i="1" dirty="0" err="1">
                <a:latin typeface="Book Antiqua" pitchFamily="18" charset="0"/>
              </a:rPr>
              <a:t>Снежинска</a:t>
            </a:r>
            <a:r>
              <a:rPr lang="ru-RU" sz="2000" b="1" i="1" dirty="0">
                <a:latin typeface="Book Antiqua" pitchFamily="18" charset="0"/>
              </a:rPr>
              <a:t> был юбилей! Весь город готовился к этому празднику. Мои подруги Даша и Наташа готовили танцевальное поздравление. Они выступали на стадионе «Комсомолец». </a:t>
            </a:r>
          </a:p>
          <a:p>
            <a:pPr algn="just"/>
            <a:r>
              <a:rPr lang="ru-RU" sz="2000" b="1" i="1" dirty="0" smtClean="0">
                <a:latin typeface="Book Antiqua" pitchFamily="18" charset="0"/>
              </a:rPr>
              <a:t>   У </a:t>
            </a:r>
            <a:r>
              <a:rPr lang="ru-RU" sz="2000" b="1" i="1" dirty="0">
                <a:latin typeface="Book Antiqua" pitchFamily="18" charset="0"/>
              </a:rPr>
              <a:t>меня есть домашние животные: собака, кошка и морская свинка </a:t>
            </a:r>
            <a:r>
              <a:rPr lang="ru-RU" sz="2000" b="1" i="1" dirty="0" err="1">
                <a:latin typeface="Book Antiqua" pitchFamily="18" charset="0"/>
              </a:rPr>
              <a:t>Ушастик</a:t>
            </a:r>
            <a:r>
              <a:rPr lang="ru-RU" sz="2000" b="1" i="1" dirty="0">
                <a:latin typeface="Book Antiqua" pitchFamily="18" charset="0"/>
              </a:rPr>
              <a:t>. Я люблю играть с ними. Надеюсь, они тебе понравятся. </a:t>
            </a:r>
          </a:p>
          <a:p>
            <a:pPr algn="just"/>
            <a:r>
              <a:rPr lang="ru-RU" sz="2000" b="1" i="1" dirty="0" smtClean="0">
                <a:latin typeface="Book Antiqua" pitchFamily="18" charset="0"/>
              </a:rPr>
              <a:t>   Приезжай ко мне в гости.</a:t>
            </a:r>
          </a:p>
          <a:p>
            <a:pPr algn="r"/>
            <a:r>
              <a:rPr lang="ru-RU" sz="2000" b="1" i="1" dirty="0" smtClean="0">
                <a:latin typeface="Book Antiqua" pitchFamily="18" charset="0"/>
              </a:rPr>
              <a:t>Твоя подруга Света Сорокина.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162" y="447889"/>
            <a:ext cx="7417896" cy="13546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имена девочек,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встречаются 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тексте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650" y="1959504"/>
            <a:ext cx="711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Настя, Даша, Наташа, Света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428" y="3051744"/>
            <a:ext cx="691154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Подчеркните названия улиц, которые встречаются 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тексте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5286" y="4695567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Мира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6583" y="4673849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Забабахина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7992" y="5437349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Ломинского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0003" y="5438125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Победы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95106" y="5147525"/>
            <a:ext cx="1095445" cy="112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431957" y="5140412"/>
            <a:ext cx="2232454" cy="823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637794" y="5906530"/>
            <a:ext cx="2271957" cy="1011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68839" y="5895717"/>
            <a:ext cx="1427766" cy="374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7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823" y="1337249"/>
            <a:ext cx="7773338" cy="11942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и подчеркните название города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, в который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приедет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Настя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81122" y="2883692"/>
            <a:ext cx="7772870" cy="21125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Челябинск </a:t>
            </a:r>
            <a:endParaRPr lang="ru-RU" sz="32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Снежинск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Москва</a:t>
            </a:r>
          </a:p>
          <a:p>
            <a:pPr marL="0" indent="0" algn="ctr">
              <a:buNone/>
            </a:pPr>
            <a:endParaRPr lang="ru-RU" sz="32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10000" y="3920836"/>
            <a:ext cx="2258291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9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1330036" y="1025236"/>
            <a:ext cx="763385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Здравствуй, Настя!</a:t>
            </a:r>
          </a:p>
          <a:p>
            <a:pPr algn="just"/>
            <a:r>
              <a:rPr lang="ru-RU" sz="2000" b="1" i="1" dirty="0" smtClean="0">
                <a:latin typeface="Book Antiqua" pitchFamily="18" charset="0"/>
              </a:rPr>
              <a:t>   Я </a:t>
            </a:r>
            <a:r>
              <a:rPr lang="ru-RU" sz="2000" b="1" i="1" dirty="0">
                <a:latin typeface="Book Antiqua" pitchFamily="18" charset="0"/>
              </a:rPr>
              <a:t>живу в городе </a:t>
            </a:r>
            <a:r>
              <a:rPr lang="ru-RU" sz="2000" b="1" i="1" dirty="0" err="1" smtClean="0">
                <a:latin typeface="Book Antiqua" pitchFamily="18" charset="0"/>
              </a:rPr>
              <a:t>Снежинск</a:t>
            </a:r>
            <a:r>
              <a:rPr lang="ru-RU" sz="2000" b="1" i="1" dirty="0" smtClean="0">
                <a:latin typeface="Book Antiqua" pitchFamily="18" charset="0"/>
              </a:rPr>
              <a:t>. </a:t>
            </a:r>
            <a:r>
              <a:rPr lang="ru-RU" sz="2000" b="1" i="1" dirty="0">
                <a:latin typeface="Book Antiqua" pitchFamily="18" charset="0"/>
              </a:rPr>
              <a:t>Прекрасен наш город осенью. Деревья в желтых одеждах стоят на улицах Мира и </a:t>
            </a:r>
            <a:r>
              <a:rPr lang="ru-RU" sz="2000" b="1" i="1" dirty="0" err="1">
                <a:latin typeface="Book Antiqua" pitchFamily="18" charset="0"/>
              </a:rPr>
              <a:t>Забабахина</a:t>
            </a:r>
            <a:r>
              <a:rPr lang="ru-RU" sz="2000" b="1" i="1" dirty="0">
                <a:latin typeface="Book Antiqua" pitchFamily="18" charset="0"/>
              </a:rPr>
              <a:t>. Зелёные лапы сосен виднеются во дворах по улицам </a:t>
            </a:r>
            <a:r>
              <a:rPr lang="ru-RU" sz="2000" b="1" i="1" dirty="0" err="1">
                <a:latin typeface="Book Antiqua" pitchFamily="18" charset="0"/>
              </a:rPr>
              <a:t>Ломинского</a:t>
            </a:r>
            <a:r>
              <a:rPr lang="ru-RU" sz="2000" b="1" i="1" dirty="0">
                <a:latin typeface="Book Antiqua" pitchFamily="18" charset="0"/>
              </a:rPr>
              <a:t> и Победы. Мой дедушка Михаил Евгеньевич покатает нас на лодке по нашему озеру </a:t>
            </a:r>
            <a:r>
              <a:rPr lang="ru-RU" sz="2000" b="1" i="1" dirty="0" err="1">
                <a:latin typeface="Book Antiqua" pitchFamily="18" charset="0"/>
              </a:rPr>
              <a:t>Синара</a:t>
            </a:r>
            <a:r>
              <a:rPr lang="ru-RU" sz="2000" b="1" i="1" dirty="0">
                <a:latin typeface="Book Antiqua" pitchFamily="18" charset="0"/>
              </a:rPr>
              <a:t>. Отвезёт нас на рыбалку на озеро </a:t>
            </a:r>
            <a:r>
              <a:rPr lang="ru-RU" sz="2000" b="1" i="1" dirty="0" err="1">
                <a:latin typeface="Book Antiqua" pitchFamily="18" charset="0"/>
              </a:rPr>
              <a:t>Сунгуль</a:t>
            </a:r>
            <a:r>
              <a:rPr lang="ru-RU" sz="2000" b="1" i="1" dirty="0">
                <a:latin typeface="Book Antiqua" pitchFamily="18" charset="0"/>
              </a:rPr>
              <a:t>. </a:t>
            </a:r>
          </a:p>
          <a:p>
            <a:pPr algn="just"/>
            <a:r>
              <a:rPr lang="ru-RU" sz="2000" b="1" i="1" dirty="0">
                <a:latin typeface="Book Antiqua" pitchFamily="18" charset="0"/>
              </a:rPr>
              <a:t>   Этим летом у </a:t>
            </a:r>
            <a:r>
              <a:rPr lang="ru-RU" sz="2000" b="1" i="1" dirty="0" err="1">
                <a:latin typeface="Book Antiqua" pitchFamily="18" charset="0"/>
              </a:rPr>
              <a:t>Снежинска</a:t>
            </a:r>
            <a:r>
              <a:rPr lang="ru-RU" sz="2000" b="1" i="1" dirty="0">
                <a:latin typeface="Book Antiqua" pitchFamily="18" charset="0"/>
              </a:rPr>
              <a:t> был юбилей! Весь город готовился к этому празднику. Мои подруги Даша и Наташа готовили танцевальное поздравление. Они выступали на стадионе «Комсомолец». </a:t>
            </a:r>
          </a:p>
          <a:p>
            <a:pPr algn="just"/>
            <a:r>
              <a:rPr lang="ru-RU" sz="2000" b="1" i="1" dirty="0">
                <a:latin typeface="Book Antiqua" pitchFamily="18" charset="0"/>
              </a:rPr>
              <a:t>   У меня есть домашние животные: собака, кошка и морская свинка </a:t>
            </a:r>
            <a:r>
              <a:rPr lang="ru-RU" sz="2000" b="1" i="1" dirty="0" err="1">
                <a:latin typeface="Book Antiqua" pitchFamily="18" charset="0"/>
              </a:rPr>
              <a:t>Ушастик</a:t>
            </a:r>
            <a:r>
              <a:rPr lang="ru-RU" sz="2000" b="1" i="1" dirty="0">
                <a:latin typeface="Book Antiqua" pitchFamily="18" charset="0"/>
              </a:rPr>
              <a:t>. Я люблю играть с ними. Надеюсь, они тебе понравятся. </a:t>
            </a:r>
          </a:p>
          <a:p>
            <a:pPr algn="just"/>
            <a:r>
              <a:rPr lang="ru-RU" sz="2000" b="1" i="1" dirty="0" smtClean="0">
                <a:latin typeface="Book Antiqua" pitchFamily="18" charset="0"/>
              </a:rPr>
              <a:t>Приезжай ко мне в гости.</a:t>
            </a:r>
          </a:p>
          <a:p>
            <a:pPr algn="r"/>
            <a:r>
              <a:rPr lang="ru-RU" sz="2000" b="1" i="1" dirty="0" smtClean="0">
                <a:latin typeface="Book Antiqua" pitchFamily="18" charset="0"/>
              </a:rPr>
              <a:t>Твоя подруга Света Сорокина.</a:t>
            </a:r>
            <a:endParaRPr lang="ru-RU" sz="20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9926" y="1565565"/>
          <a:ext cx="7135092" cy="49460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7546"/>
                <a:gridCol w="3567546"/>
              </a:tblGrid>
              <a:tr h="824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Имена девочек</a:t>
                      </a:r>
                      <a:endParaRPr lang="ru-RU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Имена мальчиков</a:t>
                      </a:r>
                      <a:endParaRPr lang="ru-RU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2434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Маша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Коля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2434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Рита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Андрей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2434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Юля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Максим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2434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Ира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Вова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2434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Оля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ea typeface="+mn-ea"/>
                          <a:cs typeface="+mn-cs"/>
                        </a:rPr>
                        <a:t>Дима</a:t>
                      </a:r>
                      <a:endParaRPr lang="ru-RU" sz="4000" b="1" i="1" u="non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9709" y="279507"/>
            <a:ext cx="7453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Запишите в первый столбик имена девочек, а во второй столбик имена мальчиков.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1310091122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4826" y="1946483"/>
            <a:ext cx="2730633" cy="2730137"/>
          </a:xfrm>
          <a:prstGeom prst="rect">
            <a:avLst/>
          </a:prstGeom>
          <a:noFill/>
        </p:spPr>
      </p:pic>
      <p:pic>
        <p:nvPicPr>
          <p:cNvPr id="2051" name="Picture 3" descr="C:\Users\школа\Desktop\image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0052" y="1820820"/>
            <a:ext cx="2223952" cy="25667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15762" y="387178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CASE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222" y="4448433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«портфель»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7240" y="4504722"/>
            <a:ext cx="1606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«кейс»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4490" y="5682733"/>
            <a:ext cx="4653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«запутанный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случай»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9199" y="1717965"/>
          <a:ext cx="7135092" cy="43641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7546"/>
                <a:gridCol w="3567546"/>
              </a:tblGrid>
              <a:tr h="824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Домашнее</a:t>
                      </a:r>
                      <a:r>
                        <a:rPr lang="ru-RU" sz="3200" b="1" i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животное</a:t>
                      </a:r>
                      <a:endParaRPr lang="ru-RU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Кличка животного</a:t>
                      </a:r>
                      <a:endParaRPr lang="ru-RU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243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щенок</a:t>
                      </a:r>
                      <a:endParaRPr lang="ru-RU" sz="40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43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кролик</a:t>
                      </a:r>
                      <a:endParaRPr lang="ru-RU" sz="40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43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жеребёнок</a:t>
                      </a:r>
                      <a:endParaRPr lang="ru-RU" sz="40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43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поросёнок</a:t>
                      </a:r>
                      <a:endParaRPr lang="ru-RU" sz="40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22743" y="528843"/>
            <a:ext cx="5657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Подберите </a:t>
            </a: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животным </a:t>
            </a: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клички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9527" y="2840181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Шарик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09309" y="3629890"/>
            <a:ext cx="2696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Пушистик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389419" y="4433453"/>
            <a:ext cx="2367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Звёздочка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472547" y="5292436"/>
            <a:ext cx="221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Грязнуля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79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17" y="286299"/>
            <a:ext cx="8639503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РЕФЛЕКСИЯ «ДУЭТ»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(НА ОСНОВЕ ОБРАЗА - АССОЦИАЦИИ)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gray">
          <a:xfrm rot="5400000">
            <a:off x="-704193" y="2832537"/>
            <a:ext cx="4498428" cy="249095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gray">
          <a:xfrm>
            <a:off x="283779" y="4612114"/>
            <a:ext cx="250671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ПЕРВЫЕ АССОЦИАЦИИ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gray">
          <a:xfrm rot="5400000">
            <a:off x="2322787" y="2674885"/>
            <a:ext cx="4466894" cy="268013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6570" name="Text Box 6"/>
          <p:cNvSpPr txBox="1">
            <a:spLocks noChangeArrowheads="1"/>
          </p:cNvSpPr>
          <p:nvPr/>
        </p:nvSpPr>
        <p:spPr bwMode="gray">
          <a:xfrm>
            <a:off x="3574735" y="4654058"/>
            <a:ext cx="195421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ПЕРВЫЕ МЫСЛИ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gray">
          <a:xfrm rot="5400000">
            <a:off x="5388688" y="2808399"/>
            <a:ext cx="4435363" cy="253923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6574" name="Text Box 8"/>
          <p:cNvSpPr txBox="1">
            <a:spLocks noChangeArrowheads="1"/>
          </p:cNvSpPr>
          <p:nvPr/>
        </p:nvSpPr>
        <p:spPr bwMode="gray">
          <a:xfrm>
            <a:off x="6211613" y="4459658"/>
            <a:ext cx="2727435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ОБЪЕДИНЕНИЕ ВО ФРАЗУ –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ОТНОШЕНИЕ К ПРОИСХОДЯЩИМ СОБЫТИЯМ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66575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6207" y="1939160"/>
            <a:ext cx="2569779" cy="13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780" y="1955745"/>
            <a:ext cx="245942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39159"/>
            <a:ext cx="2695903" cy="148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8" name="Text Box 12"/>
          <p:cNvSpPr txBox="1">
            <a:spLocks noChangeArrowheads="1"/>
          </p:cNvSpPr>
          <p:nvPr/>
        </p:nvSpPr>
        <p:spPr bwMode="auto">
          <a:xfrm>
            <a:off x="599089" y="2466488"/>
            <a:ext cx="17815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ОБРАЗ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6579" name="Text Box 13"/>
          <p:cNvSpPr txBox="1">
            <a:spLocks noChangeArrowheads="1"/>
          </p:cNvSpPr>
          <p:nvPr/>
        </p:nvSpPr>
        <p:spPr bwMode="auto">
          <a:xfrm>
            <a:off x="6337738" y="2259589"/>
            <a:ext cx="24751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ОБРАЗ +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ВПЕЧАТЛЕНИЯ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6580" name="Text Box 14"/>
          <p:cNvSpPr txBox="1">
            <a:spLocks noChangeArrowheads="1"/>
          </p:cNvSpPr>
          <p:nvPr/>
        </p:nvSpPr>
        <p:spPr bwMode="auto">
          <a:xfrm>
            <a:off x="3421117" y="2383111"/>
            <a:ext cx="217564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ВПЕЧАТЛЕНИЯ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ОТ РАБОТЫ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66581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3043" y="3897472"/>
            <a:ext cx="412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2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8837" y="3839501"/>
            <a:ext cx="412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3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2220" y="3896766"/>
            <a:ext cx="412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70659" grpId="0" animBg="1"/>
      <p:bldP spid="66566" grpId="0"/>
      <p:bldP spid="70661" grpId="0" animBg="1"/>
      <p:bldP spid="66570" grpId="0"/>
      <p:bldP spid="70663" grpId="0" animBg="1"/>
      <p:bldP spid="66574" grpId="0"/>
      <p:bldP spid="66578" grpId="0"/>
      <p:bldP spid="66579" grpId="0"/>
      <p:bldP spid="665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Картинки по запросу картинки щ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картинки щ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школа\Desktop\depositphotos_33381611-Smiling-su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90" y="4487966"/>
            <a:ext cx="2968846" cy="2133601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школа\Desktop\g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7663" y="160338"/>
            <a:ext cx="2994912" cy="2110928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Users\школа\Desktop\romashk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0582" y="4487965"/>
            <a:ext cx="2871993" cy="2133601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C:\Users\школа\Desktop\0004-001-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883" y="213224"/>
            <a:ext cx="3034954" cy="2110928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школа\Desktop\narisovat-zaj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9772" y="2528908"/>
            <a:ext cx="2382009" cy="2642418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Рисунок 9" descr="C:\Users\школа\Desktop\0004-001-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973" y="213224"/>
            <a:ext cx="3034954" cy="2110928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8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015" y="300273"/>
            <a:ext cx="7591647" cy="9745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БАЗОВЫЕ УЧЕБНЫЕ ДЕЙСТВИЯ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invGray">
          <a:xfrm>
            <a:off x="283779" y="1417309"/>
            <a:ext cx="4102484" cy="2340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4694" name="Rectangle 5"/>
          <p:cNvSpPr>
            <a:spLocks noChangeArrowheads="1"/>
          </p:cNvSpPr>
          <p:nvPr/>
        </p:nvSpPr>
        <p:spPr bwMode="gray">
          <a:xfrm>
            <a:off x="614856" y="3309459"/>
            <a:ext cx="2931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ПОЗНАВАТЕЛЬНЫЕ</a:t>
            </a:r>
            <a:endParaRPr 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invGray">
          <a:xfrm>
            <a:off x="4625102" y="1411070"/>
            <a:ext cx="4203588" cy="23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4696" name="Rectangle 7"/>
          <p:cNvSpPr>
            <a:spLocks noChangeArrowheads="1"/>
          </p:cNvSpPr>
          <p:nvPr/>
        </p:nvSpPr>
        <p:spPr bwMode="gray">
          <a:xfrm>
            <a:off x="5540750" y="3176960"/>
            <a:ext cx="245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РЕГУЛЯТИВНЫЕ</a:t>
            </a:r>
            <a:endParaRPr 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invGray">
          <a:xfrm>
            <a:off x="252249" y="4199046"/>
            <a:ext cx="4196247" cy="2340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4698" name="Rectangle 9"/>
          <p:cNvSpPr>
            <a:spLocks noChangeArrowheads="1"/>
          </p:cNvSpPr>
          <p:nvPr/>
        </p:nvSpPr>
        <p:spPr bwMode="gray">
          <a:xfrm>
            <a:off x="976064" y="4278828"/>
            <a:ext cx="2234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ЛИЧНОСТНЫЕ</a:t>
            </a:r>
            <a:endParaRPr 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invGray">
          <a:xfrm>
            <a:off x="4667359" y="4216398"/>
            <a:ext cx="4192861" cy="2340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4700" name="Rectangle 11"/>
          <p:cNvSpPr>
            <a:spLocks noChangeArrowheads="1"/>
          </p:cNvSpPr>
          <p:nvPr/>
        </p:nvSpPr>
        <p:spPr bwMode="gray">
          <a:xfrm>
            <a:off x="5155174" y="4258817"/>
            <a:ext cx="3594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КОММУНИКАТИВНЫЕ</a:t>
            </a:r>
            <a:endParaRPr 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01" name="Text Box 12"/>
          <p:cNvSpPr txBox="1">
            <a:spLocks noChangeArrowheads="1"/>
          </p:cNvSpPr>
          <p:nvPr/>
        </p:nvSpPr>
        <p:spPr bwMode="gray">
          <a:xfrm>
            <a:off x="378372" y="4909076"/>
            <a:ext cx="3957144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РАБОТА ПРОХОДИТ В СИТУАЦИИ УСПЕХА, СПОСОБСТВУЕТ ПОВЫШЕНИЮ ИНТЕРЕСА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 ПРЕДМЕТУ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02" name="Text Box 13"/>
          <p:cNvSpPr txBox="1">
            <a:spLocks noChangeArrowheads="1"/>
          </p:cNvSpPr>
          <p:nvPr/>
        </p:nvSpPr>
        <p:spPr bwMode="gray">
          <a:xfrm>
            <a:off x="236482" y="1610980"/>
            <a:ext cx="408326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УМЕНИЕ НАБЛЮДАТЬ, РАБОТАТЬ С ИНФОРМАЦИЕЙ, РАЗВИВАЮТ ПРАКТИЧЕСКИЕ И ТВОРЧЕСКИЕ УМЕНИЯ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4703" name="Text Box 14"/>
          <p:cNvSpPr txBox="1">
            <a:spLocks noChangeArrowheads="1"/>
          </p:cNvSpPr>
          <p:nvPr/>
        </p:nvSpPr>
        <p:spPr bwMode="gray">
          <a:xfrm>
            <a:off x="4871545" y="1687996"/>
            <a:ext cx="365005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ОСУЩЕСТВЛЯЮТСЯ В ПРОЦЕССЕ САМОКОНТРОЛЯ ПРИ ВЫПОЛНЕНИИ ЗАДАНИЯ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04" name="Text Box 15"/>
          <p:cNvSpPr txBox="1">
            <a:spLocks noChangeArrowheads="1"/>
          </p:cNvSpPr>
          <p:nvPr/>
        </p:nvSpPr>
        <p:spPr bwMode="gray">
          <a:xfrm>
            <a:off x="4572002" y="4994214"/>
            <a:ext cx="433551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РАЗВИВАЮТСЯ ПРИ РАБОТЕ В ГРУППАХ, ФОРМИРУЕТСЯ УМЕНИЕ СЛУШАТЬ ОДНОКЛАССНИКА, ВЕСТИ ДИАЛОГ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23138" y="4155496"/>
            <a:ext cx="742950" cy="744538"/>
            <a:chOff x="2430" y="1692"/>
            <a:chExt cx="339" cy="339"/>
          </a:xfrm>
        </p:grpSpPr>
        <p:sp>
          <p:nvSpPr>
            <p:cNvPr id="53265" name="Freeform 17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266" name="Freeform 18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47139" y="2957577"/>
            <a:ext cx="763587" cy="750887"/>
            <a:chOff x="866" y="2169"/>
            <a:chExt cx="406" cy="405"/>
          </a:xfrm>
        </p:grpSpPr>
        <p:sp>
          <p:nvSpPr>
            <p:cNvPr id="53268" name="Freeform 20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269" name="Freeform 21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271" name="Freeform 23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626874" y="2909825"/>
            <a:ext cx="741362" cy="741362"/>
            <a:chOff x="3349" y="3250"/>
            <a:chExt cx="380" cy="380"/>
          </a:xfrm>
        </p:grpSpPr>
        <p:sp>
          <p:nvSpPr>
            <p:cNvPr id="53278" name="Freeform 30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gray">
            <a:xfrm>
              <a:off x="3396" y="3313"/>
              <a:ext cx="143" cy="25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280" name="Freeform 32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027" name="Picture 3" descr="C:\Documents and Settings\User\Рабочий стол\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835" y="4280136"/>
            <a:ext cx="709879" cy="581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33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53252" grpId="0" animBg="1"/>
      <p:bldP spid="114694" grpId="0"/>
      <p:bldP spid="53254" grpId="0" animBg="1"/>
      <p:bldP spid="114696" grpId="0"/>
      <p:bldP spid="53256" grpId="0" animBg="1"/>
      <p:bldP spid="114698" grpId="0"/>
      <p:bldP spid="53258" grpId="0" animBg="1"/>
      <p:bldP spid="114700" grpId="0"/>
      <p:bldP spid="114701" grpId="0"/>
      <p:bldP spid="114702" grpId="0"/>
      <p:bldP spid="114703" grpId="0"/>
      <p:bldP spid="1147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2515" y="1331369"/>
            <a:ext cx="8621485" cy="2387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412" y="1030409"/>
            <a:ext cx="7773338" cy="51232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ФЕДЕРАЛЬНЫЙ ГОСУДАРСТВЕННЫЙ СТАНДАРТ ОБРАЗОВАНИЯ ДЛЯ ДЕТЕЙ С УМСТВЕННОЙ ОТСТАЛОСТЬЮ (ИНТЕЛЛЕКТУАЛЬНЫМИ НАРУШЕНИЯМИ)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552" y="974727"/>
            <a:ext cx="7886700" cy="83759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ПОДХОДЫ: 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3187" name="Picture 3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825" y="1970766"/>
            <a:ext cx="3916393" cy="309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4341419" y="3251668"/>
            <a:ext cx="7309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709" y="1978538"/>
            <a:ext cx="381165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gray">
          <a:xfrm>
            <a:off x="966158" y="3181835"/>
            <a:ext cx="27777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ЗНАНИЕВЫЙ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gray">
          <a:xfrm>
            <a:off x="5555412" y="3091820"/>
            <a:ext cx="298474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ДЕЯТЕЛЬНОСТНЫЙ</a:t>
            </a: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(через формирование действий)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412125" y="3002508"/>
            <a:ext cx="433551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gray">
          <a:xfrm>
            <a:off x="356287" y="3987111"/>
            <a:ext cx="3780000" cy="27000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6039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gray">
          <a:xfrm>
            <a:off x="531640" y="4625546"/>
            <a:ext cx="3420000" cy="19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Text Box 18"/>
          <p:cNvSpPr txBox="1">
            <a:spLocks noChangeArrowheads="1"/>
          </p:cNvSpPr>
          <p:nvPr/>
        </p:nvSpPr>
        <p:spPr bwMode="white">
          <a:xfrm>
            <a:off x="881448" y="4027403"/>
            <a:ext cx="261963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действия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gray">
          <a:xfrm>
            <a:off x="593125" y="4652319"/>
            <a:ext cx="3336324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обеспечивают готовность ребенка к принятию новой роли ученика;</a:t>
            </a:r>
          </a:p>
          <a:p>
            <a:pPr>
              <a:spcAft>
                <a:spcPts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ребенком на доступном уровне ролевых функций и включение в процесс обучения на основе интереса к его содержанию и организации</a:t>
            </a:r>
            <a:endParaRPr lang="ru-RU" sz="1500" b="1" dirty="0">
              <a:solidFill>
                <a:srgbClr val="C00000"/>
              </a:solidFill>
              <a:latin typeface="Book Antiqu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>
            <a:off x="397474" y="222421"/>
            <a:ext cx="3780000" cy="2745066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gray">
          <a:xfrm>
            <a:off x="560171" y="840260"/>
            <a:ext cx="3420000" cy="19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Text Box 18"/>
          <p:cNvSpPr txBox="1">
            <a:spLocks noChangeArrowheads="1"/>
          </p:cNvSpPr>
          <p:nvPr/>
        </p:nvSpPr>
        <p:spPr bwMode="white">
          <a:xfrm>
            <a:off x="517585" y="228710"/>
            <a:ext cx="34419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</a:p>
          <a:p>
            <a:pPr algn="ctr">
              <a:spcAft>
                <a:spcPts val="0"/>
              </a:spcAft>
            </a:pP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действия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gray">
          <a:xfrm>
            <a:off x="681486" y="760600"/>
            <a:ext cx="3303917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представлены комплексом начальных логических операций, которые необходимы для усвоения и использования знаний и умений в различных условиях, составляют основу для дальнейшего формирования логического мышления школьников</a:t>
            </a:r>
            <a:endParaRPr lang="ru-RU" sz="1500" b="1" dirty="0">
              <a:solidFill>
                <a:srgbClr val="C00000"/>
              </a:solidFill>
              <a:latin typeface="Book Antiqu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gray">
          <a:xfrm>
            <a:off x="5099223" y="3978877"/>
            <a:ext cx="3780000" cy="27000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60392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gray">
          <a:xfrm>
            <a:off x="5288993" y="4609070"/>
            <a:ext cx="3420000" cy="19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33" name="Text Box 18"/>
          <p:cNvSpPr txBox="1">
            <a:spLocks noChangeArrowheads="1"/>
          </p:cNvSpPr>
          <p:nvPr/>
        </p:nvSpPr>
        <p:spPr bwMode="white">
          <a:xfrm>
            <a:off x="5339751" y="3996471"/>
            <a:ext cx="3200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действия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334" name="Text Box 9"/>
          <p:cNvSpPr txBox="1">
            <a:spLocks noChangeArrowheads="1"/>
          </p:cNvSpPr>
          <p:nvPr/>
        </p:nvSpPr>
        <p:spPr bwMode="gray">
          <a:xfrm>
            <a:off x="5643915" y="4922379"/>
            <a:ext cx="2687337" cy="124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обеспечивают способность вступать в коммуникацию со взрослыми и сверстниками в процессе обучения</a:t>
            </a:r>
            <a:endParaRPr lang="ru-RU" sz="1500" b="1" dirty="0">
              <a:solidFill>
                <a:srgbClr val="C00000"/>
              </a:solidFill>
              <a:latin typeface="Book Antiqu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gray">
          <a:xfrm>
            <a:off x="5079906" y="280086"/>
            <a:ext cx="3780000" cy="27000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60392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gray">
          <a:xfrm>
            <a:off x="5223089" y="912341"/>
            <a:ext cx="3420000" cy="19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37" name="Text Box 18"/>
          <p:cNvSpPr txBox="1">
            <a:spLocks noChangeArrowheads="1"/>
          </p:cNvSpPr>
          <p:nvPr/>
        </p:nvSpPr>
        <p:spPr bwMode="white">
          <a:xfrm>
            <a:off x="5201727" y="286763"/>
            <a:ext cx="34246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Регулятивные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действия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8" name="Text Box 9"/>
          <p:cNvSpPr txBox="1">
            <a:spLocks noChangeArrowheads="1"/>
          </p:cNvSpPr>
          <p:nvPr/>
        </p:nvSpPr>
        <p:spPr bwMode="gray">
          <a:xfrm>
            <a:off x="5443267" y="1034858"/>
            <a:ext cx="3019245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обеспечивают успешную работу на любом уроке и любом этапе обучения; благодаря им создаются условия для формирования и реализации начальных логических операции</a:t>
            </a:r>
            <a:endParaRPr lang="ru-RU" sz="1500" b="1" dirty="0">
              <a:solidFill>
                <a:srgbClr val="C00000"/>
              </a:solidFill>
              <a:latin typeface="Book Antiqu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gray">
          <a:xfrm>
            <a:off x="2396359" y="3287820"/>
            <a:ext cx="43670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БАЗОВЫЕ УЧЕБНЫЕ ДЕЙСТВИЯ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49644" y="1062448"/>
            <a:ext cx="8394356" cy="48023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«ИСПОЛЬЗОВАНИЕ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МЕТОДА КЕЙСА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ПРИ ФОРМИРОВАНИИ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БАЗОВЫХ УЧЕБНЫХ ДЕЙСТВИЙ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У УЧАЩИХСЯ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С УМСТВЕННОЙ ОТСТАЛОСТЬЮ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(ИНТЕЛЛЕКТУАЛЬНЫМИ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НАРУШЕНИЯМИ)»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школа\Desktop\showp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621519" y="2175637"/>
            <a:ext cx="2317531" cy="2699710"/>
          </a:xfrm>
          <a:prstGeom prst="roundRect">
            <a:avLst/>
          </a:prstGeom>
          <a:noFill/>
        </p:spPr>
      </p:pic>
      <p:sp>
        <p:nvSpPr>
          <p:cNvPr id="72707" name="AutoShape 3"/>
          <p:cNvSpPr>
            <a:spLocks noChangeArrowheads="1"/>
          </p:cNvSpPr>
          <p:nvPr/>
        </p:nvSpPr>
        <p:spPr bwMode="ltGray">
          <a:xfrm>
            <a:off x="854535" y="695959"/>
            <a:ext cx="5880100" cy="5824152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926755" y="4693509"/>
            <a:ext cx="4362929" cy="109840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>
                  <a:gamma/>
                  <a:shade val="5764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7647"/>
                  <a:invGamma/>
                </a:schemeClr>
              </a:gs>
            </a:gsLst>
            <a:lin ang="2700000" scaled="1"/>
          </a:gradFill>
          <a:ln w="254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Технология сотрудничества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6423797" y="285647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Метод «кейса»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906161" y="3626709"/>
            <a:ext cx="4362929" cy="1098401"/>
          </a:xfrm>
          <a:prstGeom prst="roundRect">
            <a:avLst>
              <a:gd name="adj" fmla="val 9106"/>
            </a:avLst>
          </a:prstGeom>
          <a:solidFill>
            <a:srgbClr val="CC66FF"/>
          </a:solidFill>
          <a:ln w="254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 проектов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918518" y="2543432"/>
            <a:ext cx="4362929" cy="1098401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Информационно-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коммуникативные технологии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897923" y="1460157"/>
            <a:ext cx="4362929" cy="1098401"/>
          </a:xfrm>
          <a:prstGeom prst="roundRect">
            <a:avLst>
              <a:gd name="adj" fmla="val 9106"/>
            </a:avLst>
          </a:prstGeom>
          <a:solidFill>
            <a:srgbClr val="FF9933"/>
          </a:solidFill>
          <a:ln w="254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 проблемного обучения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737" y="593123"/>
            <a:ext cx="6432331" cy="7661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 Antiqua" pitchFamily="18" charset="0"/>
              </a:rPr>
              <a:t>ГАРВАРДСКИЙ УНИВЕРСИТЕТ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4577" name="Picture 1" descr="E:\РАБОТА школа 128\РАБОТА\О.Л. Кочурова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659" y="1676614"/>
            <a:ext cx="6341107" cy="42299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092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9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 Antiqua" pitchFamily="18" charset="0"/>
              </a:rPr>
              <a:t>Кейс </a:t>
            </a:r>
            <a:br>
              <a:rPr lang="ru-RU" sz="29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 Antiqua" pitchFamily="18" charset="0"/>
              </a:rPr>
            </a:br>
            <a:r>
              <a:rPr lang="ru-RU" sz="29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 Antiqua" pitchFamily="18" charset="0"/>
              </a:rPr>
              <a:t>«КАК УБЕРЕЧЬ СЕБЯ ОТ БЕДЫ?» </a:t>
            </a:r>
            <a:br>
              <a:rPr lang="ru-RU" sz="29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 Antiqua" pitchFamily="18" charset="0"/>
              </a:rPr>
            </a:br>
            <a:r>
              <a:rPr lang="ru-RU" sz="29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 Antiqua" pitchFamily="18" charset="0"/>
              </a:rPr>
              <a:t>(на основе содержания сказки «Колобок»)</a:t>
            </a:r>
            <a:endParaRPr lang="en-US" sz="29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ltGray">
          <a:xfrm>
            <a:off x="3152775" y="2316163"/>
            <a:ext cx="4991100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gray">
          <a:xfrm>
            <a:off x="3162300" y="3689350"/>
            <a:ext cx="49911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2390775" y="1793875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1790700" y="3175000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gray">
          <a:xfrm>
            <a:off x="2481263" y="5084763"/>
            <a:ext cx="5670550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1209675" y="4586288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725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4282" name="WordArt 10"/>
          <p:cNvSpPr>
            <a:spLocks noChangeArrowheads="1" noChangeShapeType="1" noTextEdit="1"/>
          </p:cNvSpPr>
          <p:nvPr/>
        </p:nvSpPr>
        <p:spPr bwMode="gray">
          <a:xfrm>
            <a:off x="2158314" y="5296930"/>
            <a:ext cx="444844" cy="782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1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gray">
          <a:xfrm>
            <a:off x="3137338" y="5356562"/>
            <a:ext cx="498190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Поиск и воспроизведение информации - Почему у сказки трагический конец?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gray">
          <a:xfrm>
            <a:off x="4240926" y="2342439"/>
            <a:ext cx="38625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Создание нового продукта –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Создание памятки безопасного поведения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(по мнению детей)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gray">
          <a:xfrm>
            <a:off x="3531475" y="3600929"/>
            <a:ext cx="4650827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Активизация уже освоенных знаний и умений учащихся –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Придумайте свой конец для сказки и сделайте вывод, чему научит ваша сказка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gray">
          <a:xfrm>
            <a:off x="3340444" y="2228336"/>
            <a:ext cx="444844" cy="782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3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gray">
          <a:xfrm>
            <a:off x="2702011" y="3748217"/>
            <a:ext cx="444844" cy="782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2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17413" grpId="0" animBg="1"/>
      <p:bldP spid="17414" grpId="0" animBg="1"/>
      <p:bldP spid="54279" grpId="0" animBg="1"/>
      <p:bldP spid="17416" grpId="0" animBg="1"/>
      <p:bldP spid="54282" grpId="0"/>
      <p:bldP spid="54287" grpId="0"/>
      <p:bldP spid="54288" grpId="0"/>
      <p:bldP spid="54289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786</Words>
  <Application>Microsoft Office PowerPoint</Application>
  <PresentationFormat>Экран (4:3)</PresentationFormat>
  <Paragraphs>156</Paragraphs>
  <Slides>24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«ВСЁ В ОДНОМ»</vt:lpstr>
      <vt:lpstr>Презентация PowerPoint</vt:lpstr>
      <vt:lpstr>ФЕДЕРАЛЬНЫЙ ГОСУДАРСТВЕННЫЙ СТАНДАРТ ОБРАЗОВАНИЯ ДЛЯ ДЕТЕЙ С УМСТВЕННОЙ ОТСТАЛОСТЬЮ (ИНТЕЛЛЕКТУАЛЬНЫМИ НАРУШЕНИЯМИ) </vt:lpstr>
      <vt:lpstr>ПОДХОДЫ: </vt:lpstr>
      <vt:lpstr>Презентация PowerPoint</vt:lpstr>
      <vt:lpstr>Презентация PowerPoint</vt:lpstr>
      <vt:lpstr>Презентация PowerPoint</vt:lpstr>
      <vt:lpstr>ГАРВАРДСКИЙ УНИВЕРСИТЕТ</vt:lpstr>
      <vt:lpstr>Кейс  «КАК УБЕРЕЧЬ СЕБЯ ОТ БЕДЫ?»  (на основе содержания сказки «Колобок»)</vt:lpstr>
      <vt:lpstr>Классификация «кейсов»  по форме предъявления:</vt:lpstr>
      <vt:lpstr> Классификация «кейсов» по размеру:   </vt:lpstr>
      <vt:lpstr>Классификация «кейсов»</vt:lpstr>
      <vt:lpstr>АЛГОРИТМ СОЗДАНИЯ «КЕЙСА»</vt:lpstr>
      <vt:lpstr>ПОСЛЕДОВАТЕЛЬНОСТЬ  РАБОТЫ С «КЕЙСОМ»</vt:lpstr>
      <vt:lpstr>Презентация PowerPoint</vt:lpstr>
      <vt:lpstr>Назовите имена девочек, которые встречаются в тексте</vt:lpstr>
      <vt:lpstr>Выберите и подчеркните название города, в который приедет Настя</vt:lpstr>
      <vt:lpstr>Презентация PowerPoint</vt:lpstr>
      <vt:lpstr>Презентация PowerPoint</vt:lpstr>
      <vt:lpstr>Презентация PowerPoint</vt:lpstr>
      <vt:lpstr>РЕФЛЕКСИЯ «ДУЭТ» (НА ОСНОВЕ ОБРАЗА - АССОЦИАЦИИ)</vt:lpstr>
      <vt:lpstr>Презентация PowerPoint</vt:lpstr>
      <vt:lpstr>БАЗОВЫЕ УЧЕБНЫЕ ДЕЙСТВИЯ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учитель</cp:lastModifiedBy>
  <cp:revision>161</cp:revision>
  <dcterms:created xsi:type="dcterms:W3CDTF">2014-11-21T11:00:06Z</dcterms:created>
  <dcterms:modified xsi:type="dcterms:W3CDTF">2017-11-17T05:53:45Z</dcterms:modified>
</cp:coreProperties>
</file>