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0" r:id="rId3"/>
    <p:sldId id="455" r:id="rId4"/>
    <p:sldId id="456" r:id="rId5"/>
    <p:sldId id="457" r:id="rId6"/>
    <p:sldId id="447" r:id="rId7"/>
    <p:sldId id="458" r:id="rId8"/>
    <p:sldId id="448" r:id="rId9"/>
    <p:sldId id="459" r:id="rId10"/>
    <p:sldId id="460" r:id="rId11"/>
    <p:sldId id="461" r:id="rId12"/>
    <p:sldId id="431" r:id="rId13"/>
    <p:sldId id="462" r:id="rId14"/>
    <p:sldId id="463" r:id="rId15"/>
    <p:sldId id="466" r:id="rId16"/>
    <p:sldId id="464" r:id="rId17"/>
    <p:sldId id="467" r:id="rId18"/>
    <p:sldId id="438" r:id="rId19"/>
    <p:sldId id="465" r:id="rId20"/>
    <p:sldId id="468" r:id="rId21"/>
    <p:sldId id="469" r:id="rId22"/>
    <p:sldId id="470" r:id="rId23"/>
    <p:sldId id="471" r:id="rId24"/>
    <p:sldId id="472" r:id="rId25"/>
    <p:sldId id="473" r:id="rId26"/>
    <p:sldId id="474" r:id="rId27"/>
  </p:sldIdLst>
  <p:sldSz cx="9144000" cy="6858000" type="screen4x3"/>
  <p:notesSz cx="67833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20055"/>
    <a:srgbClr val="009900"/>
    <a:srgbClr val="0000A8"/>
    <a:srgbClr val="000082"/>
    <a:srgbClr val="B86E00"/>
    <a:srgbClr val="29292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3" autoAdjust="0"/>
    <p:restoredTop sz="94618" autoAdjust="0"/>
  </p:normalViewPr>
  <p:slideViewPr>
    <p:cSldViewPr>
      <p:cViewPr varScale="1">
        <p:scale>
          <a:sx n="107" d="100"/>
          <a:sy n="107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9750"/>
            <a:ext cx="29400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A55F21-136B-4047-874D-BFA94D655A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1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0D9CCC-E661-454E-A244-A15BDC2193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20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1465C-8738-460C-9A58-C766D532EC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183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47B4B-F3EC-4A41-9265-8F6349C1F8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87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C76B-BB6E-437E-BA7A-EC0B696306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5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E17A-2F55-4DDF-917C-157D341E92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852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1DDE-6DFC-462E-AF09-ACE9F96647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6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DDCC-0600-4213-9026-645BF52ECF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528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63195-F4C8-4EF5-BDD9-E558A2AD14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78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A7A8-AFE5-4B05-9EC6-E17319FBF6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817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83E5-A04A-4212-BDF6-754BB84E29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072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84E20-4B77-419F-89D0-442E222E5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52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A320A-C688-4313-AE01-7E77B1C00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52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8ED7457-8157-476E-8255-1A69AB4DA0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901722-118F-4D91-8315-B3AAA38D844B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205038"/>
            <a:ext cx="7632700" cy="1295400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0000FF"/>
                </a:solidFill>
              </a:rPr>
              <a:t>О результатах и эффектах реализации программ </a:t>
            </a:r>
          </a:p>
          <a:p>
            <a:r>
              <a:rPr lang="ru-RU" altLang="ru-RU" sz="2000" b="1" smtClean="0">
                <a:solidFill>
                  <a:srgbClr val="0000FF"/>
                </a:solidFill>
              </a:rPr>
              <a:t>адресного консалтинга для школ, функционирующих </a:t>
            </a:r>
          </a:p>
          <a:p>
            <a:r>
              <a:rPr lang="ru-RU" altLang="ru-RU" sz="2000" b="1" smtClean="0">
                <a:solidFill>
                  <a:srgbClr val="0000FF"/>
                </a:solidFill>
              </a:rPr>
              <a:t>в неблагоприятных социальных условиях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292600"/>
            <a:ext cx="7773988" cy="1143000"/>
          </a:xfrm>
        </p:spPr>
        <p:txBody>
          <a:bodyPr/>
          <a:lstStyle/>
          <a:p>
            <a:pPr algn="r" eaLnBrk="1" hangingPunct="1"/>
            <a:r>
              <a:rPr lang="ru-RU" altLang="ru-RU" sz="1600" b="1" i="1" smtClean="0">
                <a:solidFill>
                  <a:srgbClr val="0070C0"/>
                </a:solidFill>
              </a:rPr>
              <a:t>ИЛЬЯСОВ Д.Ф., </a:t>
            </a:r>
            <a:br>
              <a:rPr lang="ru-RU" altLang="ru-RU" sz="1600" b="1" i="1" smtClean="0">
                <a:solidFill>
                  <a:srgbClr val="0070C0"/>
                </a:solidFill>
              </a:rPr>
            </a:br>
            <a:r>
              <a:rPr lang="ru-RU" altLang="ru-RU" sz="1600" b="1" i="1" smtClean="0">
                <a:solidFill>
                  <a:srgbClr val="0070C0"/>
                </a:solidFill>
              </a:rPr>
              <a:t>докт. пед. наук, профессор, </a:t>
            </a:r>
            <a:br>
              <a:rPr lang="ru-RU" altLang="ru-RU" sz="1600" b="1" i="1" smtClean="0">
                <a:solidFill>
                  <a:srgbClr val="0070C0"/>
                </a:solidFill>
              </a:rPr>
            </a:br>
            <a:r>
              <a:rPr lang="ru-RU" altLang="ru-RU" sz="1600" b="1" i="1" smtClean="0">
                <a:solidFill>
                  <a:srgbClr val="0070C0"/>
                </a:solidFill>
              </a:rPr>
              <a:t>зав. кафедрой педагогики и психологии, </a:t>
            </a:r>
            <a:br>
              <a:rPr lang="ru-RU" altLang="ru-RU" sz="1600" b="1" i="1" smtClean="0">
                <a:solidFill>
                  <a:srgbClr val="0070C0"/>
                </a:solidFill>
              </a:rPr>
            </a:br>
            <a:r>
              <a:rPr lang="ru-RU" altLang="ru-RU" sz="1600" b="1" i="1" smtClean="0">
                <a:solidFill>
                  <a:srgbClr val="0070C0"/>
                </a:solidFill>
              </a:rPr>
              <a:t>член Учебно-методического объединения </a:t>
            </a:r>
            <a:br>
              <a:rPr lang="ru-RU" altLang="ru-RU" sz="1600" b="1" i="1" smtClean="0">
                <a:solidFill>
                  <a:srgbClr val="0070C0"/>
                </a:solidFill>
              </a:rPr>
            </a:br>
            <a:r>
              <a:rPr lang="ru-RU" altLang="ru-RU" sz="1600" b="1" i="1" smtClean="0">
                <a:solidFill>
                  <a:srgbClr val="0070C0"/>
                </a:solidFill>
              </a:rPr>
              <a:t>в системе общего образования Челябинской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9F02DBA-099B-49D0-A6C2-F266E8E12DC4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360362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ПРОГРАММЫ АДРЕСНОГО КОНСАЛТИНГА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620713"/>
            <a:ext cx="8135938" cy="57610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800" b="1" smtClean="0">
                <a:solidFill>
                  <a:srgbClr val="0000FF"/>
                </a:solidFill>
              </a:rPr>
              <a:t>Психолого-педагогический раздел программы: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– расширение педагогических и психологических знаний в сфере взаимодействия с детьми из депривированных семей</a:t>
            </a:r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</p:txBody>
      </p:sp>
      <p:pic>
        <p:nvPicPr>
          <p:cNvPr id="11269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7488237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1633CB-CEA6-4B12-B2A5-08B239903F78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360362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ПРОГРАММЫ АДРЕСНОГО КОНСАЛТИНГА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620713"/>
            <a:ext cx="8135938" cy="57610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800" b="1" smtClean="0">
                <a:solidFill>
                  <a:srgbClr val="0000FF"/>
                </a:solidFill>
              </a:rPr>
              <a:t>Методический раздел программы:</a:t>
            </a:r>
          </a:p>
          <a:p>
            <a:pPr marL="0" indent="0">
              <a:buFontTx/>
              <a:buNone/>
            </a:pPr>
            <a:r>
              <a:rPr lang="ru-RU" altLang="ru-RU" sz="1800" smtClean="0"/>
              <a:t>     – овладение учителями эффективными стратегиями и техниками педагогической работы с проблемными детьми и детьми из депривированных семей:</a:t>
            </a:r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</p:txBody>
      </p:sp>
      <p:pic>
        <p:nvPicPr>
          <p:cNvPr id="12293" name="Рисунок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1773238"/>
            <a:ext cx="62642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67A3B8-4673-4532-BA18-BB9D657D6A75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Выборка – 10 школ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13317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8913" y="1196975"/>
            <a:ext cx="6029325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9E0DD8-AD8F-4A1F-A3FA-BE715179B3E8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Выборка школ – репрезентативная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1554163"/>
            <a:ext cx="7056438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A8D2FD9-F9B0-407D-A3FA-1E8B06ADB967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Участие в реализации программ адресного консалтинга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специалистов Региональных инновационных площадок: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15365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8913" y="1582738"/>
            <a:ext cx="6240462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A32B91E-85CB-4FE0-98C5-402AC3F89A39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b="1" smtClean="0">
                <a:solidFill>
                  <a:srgbClr val="0000FF"/>
                </a:solidFill>
              </a:rPr>
              <a:t>Дополнительные профессиональные программы: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1. </a:t>
            </a:r>
            <a:r>
              <a:rPr lang="ru-RU" altLang="ru-RU" sz="1900" smtClean="0">
                <a:solidFill>
                  <a:srgbClr val="C00000"/>
                </a:solidFill>
              </a:rPr>
              <a:t>Стратегии и технологии реализации общеобразовательных программ в очно-заочной форме обучения: особенности применения в школах, функционирующих в неблагоприятных социальных условиях</a:t>
            </a:r>
            <a:r>
              <a:rPr lang="ru-RU" altLang="ru-RU" sz="1900" smtClean="0"/>
              <a:t> </a:t>
            </a:r>
            <a:r>
              <a:rPr lang="ru-RU" altLang="ru-RU" sz="1900" i="1" smtClean="0"/>
              <a:t>(стажировка, 16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2. Содержание и методы психолого-педагогического сопровождения ориентации школьников на инженерные и высокотехнологичные рабочие профессии </a:t>
            </a:r>
            <a:r>
              <a:rPr lang="ru-RU" altLang="ru-RU" sz="1900" i="1" smtClean="0"/>
              <a:t>(стажировка, 16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3. Алгоритмы проектирования экскурсионно-познавательных маршрутов для обучающихся различных возрастных групп </a:t>
            </a:r>
            <a:r>
              <a:rPr lang="ru-RU" altLang="ru-RU" sz="1900" i="1" smtClean="0"/>
              <a:t>(стажировка, 16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4. Педагогические условия поддержки выбора школьниками профессий в сфере интеллектуальной, исследовательской и наставнической деятельности </a:t>
            </a:r>
            <a:r>
              <a:rPr lang="ru-RU" altLang="ru-RU" sz="1900" i="1" smtClean="0"/>
              <a:t>(стажировка, 16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5. Методические особенности содействия школьникам в освоении стратегий успешного чтения </a:t>
            </a:r>
            <a:r>
              <a:rPr lang="ru-RU" altLang="ru-RU" sz="1900" i="1" smtClean="0"/>
              <a:t>(модульный курс, 8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6. Система развития социальной ответственности обучающихся с помощью ресурсов РДШ </a:t>
            </a:r>
            <a:r>
              <a:rPr lang="ru-RU" altLang="ru-RU" sz="1900" i="1" smtClean="0"/>
              <a:t>(модульный курс, 8 часов)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900" smtClean="0"/>
              <a:t>     7. </a:t>
            </a:r>
            <a:r>
              <a:rPr lang="ru-RU" altLang="ru-RU" sz="1900" smtClean="0">
                <a:solidFill>
                  <a:srgbClr val="C00000"/>
                </a:solidFill>
              </a:rPr>
              <a:t>Профилактика агрессивного поведения школьников</a:t>
            </a:r>
            <a:r>
              <a:rPr lang="ru-RU" altLang="ru-RU" sz="1900" smtClean="0"/>
              <a:t> </a:t>
            </a:r>
            <a:r>
              <a:rPr lang="ru-RU" altLang="ru-RU" sz="1900" i="1" smtClean="0"/>
              <a:t>(курсы ПК, 24 часа)</a:t>
            </a:r>
            <a:r>
              <a:rPr lang="ru-RU" altLang="ru-RU" sz="19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9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9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3F4CA73-F142-4BE6-A89B-4DBA87CE0F79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Участие в реализации программ адресного консалтинга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специалистов Федеральных инновационных площадок: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17413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8888" y="1844675"/>
            <a:ext cx="67691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7964F94-58D0-4F05-9F53-95A22B90BD57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503237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РЕАЛИЗАЦИЯ ПРОГРАММ АДРЕСНОГО КОНСАЛТИНГА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765175"/>
            <a:ext cx="8280400" cy="56165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Участие в реализации программ адресного консалтинга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специалистов Федеральных инновационных площадок: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b="1" smtClean="0">
                <a:solidFill>
                  <a:srgbClr val="0000FF"/>
                </a:solidFill>
              </a:rPr>
              <a:t>Тематика вебинаров: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     1. Школьное лесничество – пространство возможностей естественно-научного и инженерно-математического образования.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     2. Педагогический потенциал технологии образовательного туризма для формирования у школьников положительного имиджа профессий родного села.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     3. Тексты новой природы и развитие читательской деятельности школьников.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200" smtClean="0"/>
              <a:t>     4. Новые стратегии повышения качества школьного естественно-научного и инженерно-математического образования.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337A05-FAF7-4723-8760-DE7845564F5E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РЕЗУЛЬТАТЫ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19461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188" y="1484313"/>
            <a:ext cx="7200900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D8FF36-263C-48DE-BEF9-0A921489B93D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РЕЗУЛЬТАТЫ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300" smtClean="0"/>
          </a:p>
        </p:txBody>
      </p:sp>
      <p:pic>
        <p:nvPicPr>
          <p:cNvPr id="20485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1022350"/>
            <a:ext cx="72009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BEA073-7FA1-4C44-B3B7-680FD62664D6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431800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ОСНОВАНИЯ ПИЛОТНОГО ИССЛЕДОВАНИЯ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836613"/>
            <a:ext cx="8280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200" b="1" smtClean="0"/>
              <a:t>Методологическая основа исследования: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отсутствие непременной устойчивой связи между неблагоприятным социальным окружением школы и низким уровнем образовательных результатов;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школы, находящиеся в неблагоприятных социальных условиях, входят в своеобразную зону риска, поскольку вероятность снижения качества общего образования в этом случае увеличивается;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сложные обстоятельства не являются оправданием низких ожиданий (“Challenging circumstances are not accepted as excuses for low expecta-tions”) [Alan Flintham].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79015E6-D68A-470F-8A7E-98817B1D58FB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ЭФФЕКТЫ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1. Повысилась мотивация педагогов к </a:t>
            </a:r>
            <a:r>
              <a:rPr lang="ru-RU" altLang="ru-RU" sz="2000" smtClean="0">
                <a:solidFill>
                  <a:srgbClr val="0000FF"/>
                </a:solidFill>
              </a:rPr>
              <a:t>поиску оптимального варианта во взаимодействии</a:t>
            </a:r>
            <a:r>
              <a:rPr lang="ru-RU" altLang="ru-RU" sz="2000" smtClean="0"/>
              <a:t> с детьми, находящихся в сложном социальном контексте.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2. Появились </a:t>
            </a:r>
            <a:r>
              <a:rPr lang="ru-RU" altLang="ru-RU" sz="2000" smtClean="0">
                <a:solidFill>
                  <a:srgbClr val="0000FF"/>
                </a:solidFill>
              </a:rPr>
              <a:t>новые педагогические и методические решения в сопровождении </a:t>
            </a:r>
            <a:r>
              <a:rPr lang="ru-RU" altLang="ru-RU" sz="2000" smtClean="0"/>
              <a:t>семей из сложного социального контекста.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3. Стали более значимыми собственные </a:t>
            </a:r>
            <a:r>
              <a:rPr lang="ru-RU" altLang="ru-RU" sz="2000" smtClean="0">
                <a:solidFill>
                  <a:srgbClr val="0000FF"/>
                </a:solidFill>
              </a:rPr>
              <a:t>устремления</a:t>
            </a:r>
            <a:r>
              <a:rPr lang="ru-RU" altLang="ru-RU" sz="2000" smtClean="0"/>
              <a:t> педагогов </a:t>
            </a:r>
            <a:r>
              <a:rPr lang="ru-RU" altLang="ru-RU" sz="2000" smtClean="0">
                <a:solidFill>
                  <a:srgbClr val="0000FF"/>
                </a:solidFill>
              </a:rPr>
              <a:t>в профессиональном и личностном развитии</a:t>
            </a:r>
            <a:r>
              <a:rPr lang="ru-RU" altLang="ru-RU" sz="20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4. </a:t>
            </a:r>
            <a:r>
              <a:rPr lang="ru-RU" altLang="ru-RU" sz="2000" b="1" smtClean="0"/>
              <a:t>В поле профессионального развития руководителей и учителей включаются приоритеты в части: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а) развития правовой культуры;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б) расширения педагогических и психологических знаний в области взаимодействия с детьми из депривированных семей;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в) освоения новых педагогических стратегий работы с проблемными детьми;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г) включения в деятельность педагогических сообществ;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д) освоения методов бенчмаркинга.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48767B4-E581-4976-9049-3A097CC0312C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ЭФФЕКТЫ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100" b="1" smtClean="0">
                <a:solidFill>
                  <a:srgbClr val="0000FF"/>
                </a:solidFill>
              </a:rPr>
              <a:t>5. Новые педагогические решения: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1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100" i="1" smtClean="0"/>
              <a:t>1. На уровне идеи: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100" smtClean="0"/>
              <a:t>     – практика очно-заочного обучения [Ункурдинская СОШ];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100" smtClean="0"/>
              <a:t>     – применение новых моделей профессиональной ориентации обучающихся [МОУ «Сугоякская СОШ», МОУ СОШ п. Арчаглы-Аят, МБОУ «Каменнореченская СОШ»];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100" smtClean="0"/>
              <a:t>     – обновление содержания и форм реализации методической работы в образовательной организации [МКОУ «ООШ № 10» г. Коркино, МКОУ «Петропавловская СОШ», МОУ «ООШ № 4» г. Кыштым].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1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1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1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04A35A-8419-45B7-86E8-04DF2E9FBBFD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ЭФФЕКТЫ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i="1" smtClean="0"/>
              <a:t>2. На уровне освоения: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перспективные педагогические и методические решения региональных инновационных площадок (сети РИП):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а) обогащение системы внеурочной деятельности посредством применения технологии образовательного туризма в сельской местности (МОУ СОШ п. Арчаглы-Аят);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б) ориентация на рабочие и сельскохозяйственные профессии (МОУ «Сугоякская СОШ», МКОУ «Ункурдинская СОШ», МБОУ «Каменнореченская СОШ»);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в) стратегии успешного чтения для повышения качества образования (МОУ СОШ п. Арчаглы-Аят, МКОУ «СОШ № 4 г. Карабаша», МБОУ «Калиновская СОШ»);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г) модели социально ориентированного поведения и формирования социальной ответственности (МКОУ «СОШ № 73» г. Миасса);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практика тьюторской деятельности (МКОУ «СОШ № 4 г. Карабаша», МОУ СОШ п. Арчаглы-Аят).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9E5E651-8D28-48C6-A2AA-FE8608962AFF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ЭФФЕКТЫ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i="1" smtClean="0"/>
              <a:t>3. На уровне реализации: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– психологическое сопровождение реализации федеральных государственных образовательных стандартов общего образования (МОУ «ООШ № 4» г. Кыштым), в том числе психолого-педагогическое сопровождение детей группы риска (МКОУ «Ункурдинская СОШ»).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21AF7FF-8FD7-41AE-A805-154654C6EE5C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ПЕРСПЕКТИВЫ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«Сложные обстоятельства не являются оправданием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низких ожиданий».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Alan Flintham</a:t>
            </a:r>
            <a:r>
              <a:rPr lang="ru-RU" altLang="ru-RU" sz="2000" smtClean="0"/>
              <a:t>: Руководители успешных школ, находящих в сложных социальных условиях: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обладают сильной уверенностью в возможности успеха;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у них отмечается устойчивый мотив достижения широкого спектра успехов, как в школе, так и за ее пределами;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они демонстрируют высокий уровень эмоционального интеллекта, упорство в достижении целей, умение сохранять баланс между работой и жизнью;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отмечается верность традициям и ценностям школы, а также готовность ориентироваться на позитивный опыт передовых школ.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5E66417-6122-476A-B48C-0ED68AC1F0B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ПЕРСПЕКТИВЫ РЕАЛИЗАЦИИ ПРОГРАММ </a:t>
            </a:r>
            <a:br>
              <a:rPr lang="ru-RU" altLang="ru-RU" sz="1800" b="1" smtClean="0">
                <a:solidFill>
                  <a:srgbClr val="D20055"/>
                </a:solidFill>
              </a:rPr>
            </a:br>
            <a:r>
              <a:rPr lang="ru-RU" altLang="ru-RU" sz="1800" b="1" smtClean="0">
                <a:solidFill>
                  <a:srgbClr val="D20055"/>
                </a:solidFill>
              </a:rPr>
              <a:t>АДРЕСНОГО КОНСАЛТИНГА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Предложения: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трансформационное лидерство; руководители, практикующие модели трансформационного лидерства, могут заметно повлиять на повышение жизненных шансов учеников, а также их возможности добиться академических успехов </a:t>
            </a:r>
            <a:r>
              <a:rPr lang="ru-RU" altLang="ru-RU" sz="2000" i="1" smtClean="0"/>
              <a:t>[Philip Smith]</a:t>
            </a:r>
            <a:r>
              <a:rPr lang="ru-RU" altLang="ru-RU" sz="2000" smtClean="0"/>
              <a:t>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организационная культура; низкий уровень организационной культуры в школах, находящихся в сложных социальных условиях; восстановления руководящих ориентиров и практик профессионалов в таких школах </a:t>
            </a:r>
            <a:r>
              <a:rPr lang="ru-RU" altLang="ru-RU" sz="2000" i="1" smtClean="0"/>
              <a:t>[Laura Foelker, Thorsten Hertel]</a:t>
            </a:r>
            <a:r>
              <a:rPr lang="ru-RU" altLang="ru-RU" sz="2000" smtClean="0"/>
              <a:t>;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     – бенчмаркинг (benchmarking) для улучшения качества работы школьной организации </a:t>
            </a:r>
            <a:r>
              <a:rPr lang="ru-RU" altLang="ru-RU" sz="2000" i="1" smtClean="0"/>
              <a:t>[Edward Sallis]</a:t>
            </a:r>
            <a:r>
              <a:rPr lang="ru-RU" altLang="ru-RU" sz="200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A05FF1-1F31-4249-BFA4-551B8C946F1A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647700"/>
          </a:xfrm>
        </p:spPr>
        <p:txBody>
          <a:bodyPr/>
          <a:lstStyle/>
          <a:p>
            <a:pPr algn="r"/>
            <a:r>
              <a:rPr lang="ru-RU" altLang="ru-RU" sz="1800" b="1" smtClean="0">
                <a:solidFill>
                  <a:srgbClr val="D20055"/>
                </a:solidFill>
              </a:rPr>
              <a:t>ПУБЛИКАЦИИ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052513"/>
            <a:ext cx="8280400" cy="5184775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</a:t>
            </a:r>
            <a:r>
              <a:rPr lang="en-US" altLang="ru-RU" sz="1800" smtClean="0"/>
              <a:t>1. D. Ilyasov, V. Kespikov, M. Solodkova, A. Sevryukova, N. Nikolov, </a:t>
            </a: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ru-RU" sz="1800" smtClean="0"/>
              <a:t>L. Naumenko (2018) Targeted Support Technology of Schools in Adverse Social Conditions // ICERI18 Proceedings: 11th annual International Conference of Education, Research and Innovation, Seville (Spain) [</a:t>
            </a:r>
            <a:r>
              <a:rPr lang="en-US" altLang="ru-RU" sz="1800" smtClean="0">
                <a:solidFill>
                  <a:srgbClr val="0000FF"/>
                </a:solidFill>
              </a:rPr>
              <a:t>Web of science</a:t>
            </a:r>
            <a:r>
              <a:rPr lang="en-US" altLang="ru-RU" sz="1800" smtClean="0"/>
              <a:t>].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</a:t>
            </a:r>
            <a:r>
              <a:rPr lang="en-US" altLang="ru-RU" sz="1800" smtClean="0"/>
              <a:t>2. D. Ilyasov, V. Kespikov, N. Nikolov, E. Selivanova, A. Sharuhina, V. Kudinov (2018) Using of Cinema Pedagogics Method to Overcome the Frustration of Teenagers // EDULEARN18 Proceedings: 10th annual International Conference on Education and New Learning Technologies, Palma de Mallorca (Spain) [</a:t>
            </a:r>
            <a:r>
              <a:rPr lang="en-US" altLang="ru-RU" sz="1800" smtClean="0">
                <a:solidFill>
                  <a:srgbClr val="0000FF"/>
                </a:solidFill>
              </a:rPr>
              <a:t>Web of science</a:t>
            </a:r>
            <a:r>
              <a:rPr lang="en-US" altLang="ru-RU" sz="1800" smtClean="0"/>
              <a:t>].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3. Ильясов Д.Ф., Кеспиков В.Н., Солодкова М.И., Селиванова Е.А. Проектирование адресных программ поддержки школ, находящихся в не-благоприятных социальных условиях, но не являющихся аутсайдерами // Ка-занский педагогический журнал. 2018. № 6 [</a:t>
            </a:r>
            <a:r>
              <a:rPr lang="ru-RU" altLang="ru-RU" sz="1800" smtClean="0">
                <a:solidFill>
                  <a:srgbClr val="0000FF"/>
                </a:solidFill>
              </a:rPr>
              <a:t>ВАК</a:t>
            </a:r>
            <a:r>
              <a:rPr lang="ru-RU" altLang="ru-RU" sz="1800" smtClean="0"/>
              <a:t>].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800" smtClean="0"/>
              <a:t>     4. Ильясов Д.Ф., Солодкова М.И., Селиванова Е.А., Борченко И.Д. Эф-фективные стратегии педагогической работы с детьми из семей, проживающих в неблагоприятных социальных условиях // Европейский журнал социальных наук. 2018. № 7 [</a:t>
            </a:r>
            <a:r>
              <a:rPr lang="ru-RU" altLang="ru-RU" sz="1800" smtClean="0">
                <a:solidFill>
                  <a:srgbClr val="0000FF"/>
                </a:solidFill>
              </a:rPr>
              <a:t>ВАК</a:t>
            </a:r>
            <a:r>
              <a:rPr lang="ru-RU" altLang="ru-RU" sz="1800" smtClean="0"/>
              <a:t>].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310674-3915-4491-A989-4741B236D709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431800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ОСНОВАНИЯ ПИЛОТНОГО ИССЛЕДОВАНИЯ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836613"/>
            <a:ext cx="8280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200" b="1" smtClean="0"/>
              <a:t>Формирование выборки школ для проведения пилотного исследования [март – апрель 2018 г.]: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установлено несколько кластеров общеобразовательных организаций, куда вошли школы: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а) демонстрирующие низкие образовательные результаты и осуществляющие деятельность в неблагоприятных социальных условиях; 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б) демонстрирующие низкие образовательные результаты, но не характеризующиеся наличием неблагоприятного социального бэкграунда;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</a:t>
            </a:r>
            <a:r>
              <a:rPr lang="ru-RU" altLang="ru-RU" sz="2200" b="1" smtClean="0">
                <a:solidFill>
                  <a:srgbClr val="D20055"/>
                </a:solidFill>
              </a:rPr>
              <a:t>в) находящиеся в социально неблагоприятных условиях, </a:t>
            </a:r>
            <a:r>
              <a:rPr lang="ru-RU" altLang="ru-RU" sz="2200" b="1" smtClean="0">
                <a:solidFill>
                  <a:srgbClr val="0000FF"/>
                </a:solidFill>
              </a:rPr>
              <a:t>но </a:t>
            </a:r>
          </a:p>
          <a:p>
            <a:pPr marL="0" indent="0">
              <a:buFontTx/>
              <a:buNone/>
            </a:pPr>
            <a:r>
              <a:rPr lang="ru-RU" altLang="ru-RU" sz="2200" b="1" smtClean="0">
                <a:solidFill>
                  <a:srgbClr val="0000FF"/>
                </a:solidFill>
              </a:rPr>
              <a:t>не относящиеся к группе школ с низкими образовательными результатами.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690BAB-9607-44BE-999F-11A9CFB84413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431800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ОСНОВАНИЯ ПИЛОТНОГО ИССЛЕДОВАНИЯ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836613"/>
            <a:ext cx="8280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200" b="1" smtClean="0"/>
              <a:t>Характер социальных контекстов</a:t>
            </a:r>
            <a:r>
              <a:rPr lang="ru-RU" altLang="ru-RU" sz="2200" smtClean="0"/>
              <a:t>, наиболее сильно влияющих на качество общего образования </a:t>
            </a:r>
            <a:r>
              <a:rPr lang="ru-RU" altLang="ru-RU" sz="2200" i="1" smtClean="0"/>
              <a:t>[по данным руководителей и педагогов общеобразовательных организаций]</a:t>
            </a:r>
            <a:r>
              <a:rPr lang="ru-RU" altLang="ru-RU" sz="2200" smtClean="0"/>
              <a:t>:</a:t>
            </a:r>
          </a:p>
          <a:p>
            <a:pPr marL="0" indent="0">
              <a:buFontTx/>
              <a:buNone/>
            </a:pPr>
            <a:endParaRPr lang="ru-RU" altLang="ru-RU" sz="2200" smtClean="0"/>
          </a:p>
          <a:p>
            <a:pPr marL="0" indent="0">
              <a:buFontTx/>
              <a:buNone/>
            </a:pPr>
            <a:r>
              <a:rPr lang="ru-RU" altLang="ru-RU" sz="2200" b="1" smtClean="0">
                <a:solidFill>
                  <a:srgbClr val="0000FF"/>
                </a:solidFill>
              </a:rPr>
              <a:t>1. Общие контексты: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недостаточно высокий уровень привлекательности территории для проживания и работы (P-1);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наличие учащихся из семей с низким уровнем притязаний к качеству обучения и воспитания своих детей, в том числе обусловленное низким образовательным уровнем родителей (P-5);</a:t>
            </a:r>
          </a:p>
          <a:p>
            <a:pPr marL="0" indent="0">
              <a:buFontTx/>
              <a:buNone/>
            </a:pPr>
            <a:r>
              <a:rPr lang="ru-RU" altLang="ru-RU" sz="2200" smtClean="0"/>
              <a:t>     – наличие учащихся из семей с низким уровнем материального достатка (P-6).</a:t>
            </a:r>
          </a:p>
          <a:p>
            <a:pPr marL="0" indent="0">
              <a:buFontTx/>
              <a:buNone/>
            </a:pPr>
            <a:endParaRPr lang="ru-RU" altLang="ru-RU" sz="2200" smtClean="0"/>
          </a:p>
          <a:p>
            <a:pPr marL="0" indent="0">
              <a:buFontTx/>
              <a:buNone/>
            </a:pPr>
            <a:endParaRPr lang="ru-RU" altLang="ru-RU" sz="2200" smtClean="0"/>
          </a:p>
          <a:p>
            <a:pPr marL="0" indent="0">
              <a:buFontTx/>
              <a:buNone/>
            </a:pPr>
            <a:endParaRPr lang="ru-RU" altLang="ru-RU" sz="2200" smtClean="0"/>
          </a:p>
          <a:p>
            <a:pPr marL="0" indent="0">
              <a:buFontTx/>
              <a:buNone/>
            </a:pPr>
            <a:endParaRPr lang="ru-RU" alt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42B428D-4055-46C8-90E0-EB0DE7DE4531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431800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ОСНОВАНИЯ ПИЛОТНОГО ИССЛЕДОВАНИЯ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836613"/>
            <a:ext cx="8280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2. Особенные контексты: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неразвитая инфраструктура, включая низкокачественный доступ к Интернет или его отсутствие [P-2];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в образовательной организации учащихся из семей, для которых остро строит проблема трудовой занятости [P-3];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учащихся из неполных семей [P-7];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учащихся из семей, которые ведут асоциальный образ жизни или хотя бы один из родителей осуществляет асоциальный образ жизни [P-9];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учащихся с отклоняющимися проведением [P-11].</a:t>
            </a:r>
          </a:p>
          <a:p>
            <a:pPr marL="0" indent="0">
              <a:buFontTx/>
              <a:buNone/>
            </a:pPr>
            <a:endParaRPr lang="ru-RU" altLang="ru-RU" sz="2000" smtClean="0"/>
          </a:p>
          <a:p>
            <a:pPr marL="0" indent="0">
              <a:buFontTx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3. Единичные контексты:</a:t>
            </a:r>
          </a:p>
          <a:p>
            <a:pPr marL="0" indent="0">
              <a:buFontTx/>
              <a:buNone/>
            </a:pPr>
            <a:r>
              <a:rPr lang="ru-RU" altLang="ru-RU" sz="2000" i="1" smtClean="0"/>
              <a:t>Например,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учащихся, находящихся на учете в отделах или комиссии по делам несовершеннолетних [P-13];</a:t>
            </a:r>
          </a:p>
          <a:p>
            <a:pPr marL="0" indent="0">
              <a:buFontTx/>
              <a:buNone/>
            </a:pPr>
            <a:r>
              <a:rPr lang="ru-RU" altLang="ru-RU" sz="2000" smtClean="0"/>
              <a:t>     – наличие учащихся, воспитывающихся в семьях мигрантов (как внешней, так и внутренней миграции) [P-14].</a:t>
            </a:r>
          </a:p>
          <a:p>
            <a:pPr marL="0" indent="0"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1F5DE61-B0DC-44D6-8B42-DC6AA7227F84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85725"/>
            <a:ext cx="6332537" cy="503238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МОДЕЛЬ АДРЕСНОГО КОНСАЛТИНГА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950" y="476250"/>
            <a:ext cx="8851900" cy="5976938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Основная идея: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000" smtClean="0"/>
              <a:t>– преодоление [упреждение] возможных побочных эффектов влияния неблагоприятных социальных условий на качество образования.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  <p:pic>
        <p:nvPicPr>
          <p:cNvPr id="7173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1773238"/>
            <a:ext cx="7704137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39FB35-3411-486A-9368-93D7AAFAECEC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85725"/>
            <a:ext cx="6332537" cy="503238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МОДЕЛЬ АДРЕСНОГО КОНСАЛТИНГА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950" y="476250"/>
            <a:ext cx="8851900" cy="5976938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smtClean="0"/>
          </a:p>
        </p:txBody>
      </p:sp>
      <p:pic>
        <p:nvPicPr>
          <p:cNvPr id="8197" name="Рисунок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741363"/>
            <a:ext cx="7488237" cy="585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A5F5AB-1DEA-4DA1-99D4-3870C4A77C97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360362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ПРОГРАММЫ АДРЕСНОГО КОНСАЛТИНГА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549275"/>
            <a:ext cx="8497887" cy="59753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1900" b="1" smtClean="0">
                <a:solidFill>
                  <a:srgbClr val="0000FF"/>
                </a:solidFill>
              </a:rPr>
              <a:t>Принципы построения программ адресного консалтинга:</a:t>
            </a:r>
            <a:r>
              <a:rPr lang="ru-RU" altLang="ru-RU" sz="190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приоритетная направленность на такие стороны работы школы, которые в большей степени подвержены влиянию неблагоприятных социальных условий;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разработка мер поддержки в строгом соответствии с данными служебной статистики и результатами экспертизы;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оперативный характер и относительно короткий срок действия адресной программы;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включение в программу обоснованных мер поддержки, не позволяющих создавать иждивенческие настроения среди учителей и руководителей школы;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полная поддержка стремления и желания школы самостоятельно решать свои проблемы.</a:t>
            </a:r>
          </a:p>
          <a:p>
            <a:pPr marL="0" indent="0" algn="just">
              <a:buFontTx/>
              <a:buNone/>
            </a:pPr>
            <a:endParaRPr lang="ru-RU" altLang="ru-RU" sz="800" smtClean="0"/>
          </a:p>
          <a:p>
            <a:pPr marL="0" indent="0" algn="just">
              <a:buFontTx/>
              <a:buNone/>
            </a:pPr>
            <a:r>
              <a:rPr lang="ru-RU" altLang="ru-RU" sz="1900" b="1" smtClean="0">
                <a:solidFill>
                  <a:srgbClr val="0000FF"/>
                </a:solidFill>
              </a:rPr>
              <a:t>Программа адресного консалтинга: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система управленческих и педагогических решений, которые направлены на осуществление информационного, методического и психолого-педагогического сопровождения руководителей и педагогов школ, находящихся в неблагоприятных социальных условиях;</a:t>
            </a:r>
          </a:p>
          <a:p>
            <a:pPr marL="0" indent="0">
              <a:buFontTx/>
              <a:buNone/>
            </a:pPr>
            <a:r>
              <a:rPr lang="ru-RU" altLang="ru-RU" sz="1900" smtClean="0"/>
              <a:t>     – включает три раздела: </a:t>
            </a:r>
            <a:r>
              <a:rPr lang="ru-RU" altLang="ru-RU" sz="1900" b="1" smtClean="0"/>
              <a:t>управленческий, психолого-педагогический, методический</a:t>
            </a:r>
            <a:r>
              <a:rPr lang="ru-RU" altLang="ru-RU" sz="1900" smtClean="0"/>
              <a:t>.</a:t>
            </a:r>
          </a:p>
          <a:p>
            <a:pPr marL="0" indent="0" algn="just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  <a:p>
            <a:pPr marL="0" indent="0">
              <a:buFontTx/>
              <a:buNone/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73971E6-74B5-4A7E-AEBB-2886588B0543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27313" y="188913"/>
            <a:ext cx="6332537" cy="360362"/>
          </a:xfrm>
        </p:spPr>
        <p:txBody>
          <a:bodyPr/>
          <a:lstStyle/>
          <a:p>
            <a:pPr algn="r"/>
            <a:r>
              <a:rPr lang="ru-RU" altLang="ru-RU" sz="1600" b="1" smtClean="0">
                <a:solidFill>
                  <a:srgbClr val="D20055"/>
                </a:solidFill>
              </a:rPr>
              <a:t>ПРОГРАММЫ АДРЕСНОГО КОНСАЛТИНГА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836613"/>
            <a:ext cx="8135938" cy="554513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altLang="ru-RU" sz="2100" b="1" smtClean="0">
                <a:solidFill>
                  <a:srgbClr val="0000FF"/>
                </a:solidFill>
              </a:rPr>
              <a:t>Управленческий раздел программы:</a:t>
            </a:r>
          </a:p>
          <a:p>
            <a:pPr marL="0" indent="0">
              <a:buFontTx/>
              <a:buNone/>
            </a:pPr>
            <a:r>
              <a:rPr lang="ru-RU" altLang="ru-RU" sz="2100" smtClean="0"/>
              <a:t>     – развитие правовой культуры учителей и руководителей школы, в частности: </a:t>
            </a:r>
          </a:p>
          <a:p>
            <a:pPr marL="0" indent="0">
              <a:buFontTx/>
              <a:buNone/>
            </a:pPr>
            <a:r>
              <a:rPr lang="ru-RU" altLang="ru-RU" sz="2100" smtClean="0"/>
              <a:t>     </a:t>
            </a:r>
            <a:r>
              <a:rPr lang="ru-RU" altLang="ru-RU" sz="2100" i="1" smtClean="0"/>
              <a:t>а) владение правилами поведения во взаимодействии со сложными детьми; </a:t>
            </a:r>
          </a:p>
          <a:p>
            <a:pPr marL="0" indent="0">
              <a:buFontTx/>
              <a:buNone/>
            </a:pPr>
            <a:r>
              <a:rPr lang="ru-RU" altLang="ru-RU" sz="2100" i="1" smtClean="0"/>
              <a:t>     б) значение особенностей взаимодействия с органами опеки и попечительства, комиссиями и инспекциями по делам несовершеннолетних; </a:t>
            </a:r>
          </a:p>
          <a:p>
            <a:pPr marL="0" indent="0">
              <a:buFontTx/>
              <a:buNone/>
            </a:pPr>
            <a:r>
              <a:rPr lang="ru-RU" altLang="ru-RU" sz="2100" i="1" smtClean="0"/>
              <a:t>     в) знание нормативных документов, раскрывающих права и административную ответственность несовершеннолетних детей;</a:t>
            </a:r>
          </a:p>
          <a:p>
            <a:pPr marL="0" indent="0">
              <a:buFontTx/>
              <a:buNone/>
            </a:pPr>
            <a:r>
              <a:rPr lang="ru-RU" altLang="ru-RU" sz="2100" smtClean="0"/>
              <a:t> </a:t>
            </a:r>
            <a:r>
              <a:rPr lang="ru-RU" altLang="ru-RU" sz="3600" b="1" smtClean="0">
                <a:solidFill>
                  <a:srgbClr val="C00000"/>
                </a:solidFill>
              </a:rPr>
              <a:t>!</a:t>
            </a:r>
            <a:r>
              <a:rPr lang="ru-RU" altLang="ru-RU" sz="2100" smtClean="0"/>
              <a:t>  Повышение уровня правовой культуры отразиться на характере взаимодействия учителей и руководителей школы со сложным контингентом детей, повышении организационной культуры школы в целом.</a:t>
            </a:r>
          </a:p>
          <a:p>
            <a:pPr marL="0" indent="0" algn="just">
              <a:buFontTx/>
              <a:buNone/>
            </a:pPr>
            <a:endParaRPr lang="ru-RU" altLang="ru-RU" sz="2100" smtClean="0"/>
          </a:p>
          <a:p>
            <a:pPr marL="0" indent="0" algn="just">
              <a:buFontTx/>
              <a:buNone/>
            </a:pPr>
            <a:endParaRPr lang="ru-RU" altLang="ru-RU" sz="2100" smtClean="0"/>
          </a:p>
          <a:p>
            <a:pPr marL="0" indent="0">
              <a:buFontTx/>
              <a:buNone/>
            </a:pPr>
            <a:endParaRPr lang="ru-RU" altLang="ru-RU" sz="2100" smtClean="0"/>
          </a:p>
          <a:p>
            <a:pPr marL="0" indent="0">
              <a:buFontTx/>
              <a:buNone/>
            </a:pPr>
            <a:endParaRPr lang="ru-RU" altLang="ru-RU" sz="2100" smtClean="0"/>
          </a:p>
          <a:p>
            <a:pPr marL="0" indent="0">
              <a:buFontTx/>
              <a:buNone/>
            </a:pPr>
            <a:endParaRPr lang="ru-RU" alt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</TotalTime>
  <Words>1797</Words>
  <Application>Microsoft Office PowerPoint</Application>
  <PresentationFormat>Экран (4:3)</PresentationFormat>
  <Paragraphs>199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Times New Roman</vt:lpstr>
      <vt:lpstr>Arial</vt:lpstr>
      <vt:lpstr>Оформление по умолчанию</vt:lpstr>
      <vt:lpstr>ИЛЬЯСОВ Д.Ф.,  докт. пед. наук, профессор,  зав. кафедрой педагогики и психологии,  член Учебно-методического объединения  в системе общего образования Челябинской области</vt:lpstr>
      <vt:lpstr>ОСНОВАНИЯ ПИЛОТНОГО ИССЛЕДОВАНИЯ</vt:lpstr>
      <vt:lpstr>ОСНОВАНИЯ ПИЛОТНОГО ИССЛЕДОВАНИЯ</vt:lpstr>
      <vt:lpstr>ОСНОВАНИЯ ПИЛОТНОГО ИССЛЕДОВАНИЯ</vt:lpstr>
      <vt:lpstr>ОСНОВАНИЯ ПИЛОТНОГО ИССЛЕДОВАНИЯ</vt:lpstr>
      <vt:lpstr>МОДЕЛЬ АДРЕСНОГО КОНСАЛТИНГА</vt:lpstr>
      <vt:lpstr>МОДЕЛЬ АДРЕСНОГО КОНСАЛТИНГА</vt:lpstr>
      <vt:lpstr>ПРОГРАММЫ АДРЕСНОГО КОНСАЛТИНГА</vt:lpstr>
      <vt:lpstr>ПРОГРАММЫ АДРЕСНОГО КОНСАЛТИНГА</vt:lpstr>
      <vt:lpstr>ПРОГРАММЫ АДРЕСНОГО КОНСАЛТИНГА</vt:lpstr>
      <vt:lpstr>ПРОГРАММЫ АДРЕСНОГО КОНСАЛТИНГА</vt:lpstr>
      <vt:lpstr>РЕАЛИЗАЦИЯ ПРОГРАММ АДРЕСНОГО КОНСАЛТИНГА</vt:lpstr>
      <vt:lpstr>РЕАЛИЗАЦИЯ ПРОГРАММ АДРЕСНОГО КОНСАЛТИНГА</vt:lpstr>
      <vt:lpstr>РЕАЛИЗАЦИЯ ПРОГРАММ АДРЕСНОГО КОНСАЛТИНГА</vt:lpstr>
      <vt:lpstr>РЕАЛИЗАЦИЯ ПРОГРАММ АДРЕСНОГО КОНСАЛТИНГА</vt:lpstr>
      <vt:lpstr>РЕАЛИЗАЦИЯ ПРОГРАММ АДРЕСНОГО КОНСАЛТИНГА</vt:lpstr>
      <vt:lpstr>РЕАЛИЗАЦИЯ ПРОГРАММ АДРЕСНОГО КОНСАЛТИНГА</vt:lpstr>
      <vt:lpstr>РЕЗУЛЬТАТЫ РЕАЛИЗАЦИИ ПРОГРАММ  АДРЕСНОГО КОНСАЛТИНГА</vt:lpstr>
      <vt:lpstr>РЕЗУЛЬТАТЫ РЕАЛИЗАЦИИ ПРОГРАММ  АДРЕСНОГО КОНСАЛТИНГА</vt:lpstr>
      <vt:lpstr>ЭФФЕКТЫ РЕАЛИЗАЦИИ ПРОГРАММ  АДРЕСНОГО КОНСАЛТИНГА</vt:lpstr>
      <vt:lpstr>ЭФФЕКТЫ РЕАЛИЗАЦИИ ПРОГРАММ  АДРЕСНОГО КОНСАЛТИНГА</vt:lpstr>
      <vt:lpstr>ЭФФЕКТЫ РЕАЛИЗАЦИИ ПРОГРАММ  АДРЕСНОГО КОНСАЛТИНГА</vt:lpstr>
      <vt:lpstr>ЭФФЕКТЫ РЕАЛИЗАЦИИ ПРОГРАММ  АДРЕСНОГО КОНСАЛТИНГА</vt:lpstr>
      <vt:lpstr>ПЕРСПЕКТИВЫ РЕАЛИЗАЦИИ ПРОГРАММ  АДРЕСНОГО КОНСАЛТИНГА</vt:lpstr>
      <vt:lpstr>ПЕРСПЕКТИВЫ РЕАЛИЗАЦИИ ПРОГРАММ  АДРЕСНОГО КОНСАЛТИНГА</vt:lpstr>
      <vt:lpstr>ПУБЛИКАЦИИ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ПРИНЦИПИАЛЬНЫЕ ОСОБЕННОСТИ ФЕДЕРАЛЬНЫХ ГОСУДАРСТВЕННЫХ ОБРАЗОВАТЕЛЬНЫХ СТАНДАРТОВ  ОБЩЕГО ОБРАЗОВАНИЯ</dc:title>
  <dc:creator>Дмитрий Ильясов</dc:creator>
  <cp:lastModifiedBy>Александр Юрьевич Бессарабов</cp:lastModifiedBy>
  <cp:revision>287</cp:revision>
  <dcterms:created xsi:type="dcterms:W3CDTF">2009-09-08T13:18:49Z</dcterms:created>
  <dcterms:modified xsi:type="dcterms:W3CDTF">2018-11-23T10:16:33Z</dcterms:modified>
</cp:coreProperties>
</file>