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0" r:id="rId19"/>
    <p:sldId id="275" r:id="rId20"/>
    <p:sldId id="277" r:id="rId21"/>
    <p:sldId id="276" r:id="rId22"/>
    <p:sldId id="278" r:id="rId23"/>
    <p:sldId id="279" r:id="rId24"/>
    <p:sldId id="274" r:id="rId25"/>
    <p:sldId id="283" r:id="rId26"/>
    <p:sldId id="282" r:id="rId27"/>
    <p:sldId id="284" r:id="rId28"/>
    <p:sldId id="287" r:id="rId29"/>
    <p:sldId id="285" r:id="rId30"/>
    <p:sldId id="286" r:id="rId31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60" d="100"/>
          <a:sy n="60" d="100"/>
        </p:scale>
        <p:origin x="-78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634AA-BB7B-4FB5-93A7-9944AD3A862E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A1EF-4051-4D80-9956-96E9667F2C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4285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D9CAF-81DC-4E35-B783-5CF84C76116F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52E13-B36F-4E44-A9A0-A0123C10C5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9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B02E2-59BD-489B-939C-EACCEC657EAA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69125-CE70-48E1-8470-0B37063088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146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D3232-8B62-40AD-A5BF-C75C3243CAA8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5951A-5A15-49A0-BA2D-A5EA49F37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008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88672-8065-4DA9-B0C9-248745092914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A6A99-304C-4AFE-B609-BBBA6ED697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170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BD892-F7CB-4A75-BEE3-C66528FF97B1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66DFC-170C-4AF4-B773-20805458C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61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41F33-7046-4548-8054-0D7A87E5F065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17F19-26A9-4BBA-A3E2-289F3BC870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868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B5701-5D94-4870-87AF-8BD73EE61D21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1A077-2E12-481B-9770-DF0955D8DB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781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35417-0569-409E-8CAB-BCE2300BCAFA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82A1F-82A8-41D5-9D0E-6DF5777E3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030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46F0D-481C-43D8-8E99-5F0AEB546892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8B288-B447-4437-816F-E232B40992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386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FD020-2E0A-45AC-B5B8-F6612F93113B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A2B92-219D-4E10-A05E-899171921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573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E917AC-9B4B-47DA-854A-2C68183497DA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8C3454-F95B-4B72-8A1D-76F3776249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05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0" y="1473200"/>
            <a:ext cx="98425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исследовательской деятельности учащихся как один из путей повышения качества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обученности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предметам естественно-математического направления </a:t>
            </a: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5308600" y="3602038"/>
            <a:ext cx="6743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Есимова К.Ш.,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казахского языка и литературы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КГУ «Школа-гимназия №10» акимата г.Рудного 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user\Desktop\мама\DSCN4105.JPG"/>
          <p:cNvPicPr>
            <a:picLocks noChangeAspect="1" noChangeArrowheads="1"/>
          </p:cNvPicPr>
          <p:nvPr/>
        </p:nvPicPr>
        <p:blipFill>
          <a:blip r:embed="rId3" cstate="print"/>
          <a:srcRect l="20833" t="30050" r="40521" b="13251"/>
          <a:stretch>
            <a:fillRect/>
          </a:stretch>
        </p:blipFill>
        <p:spPr bwMode="auto">
          <a:xfrm>
            <a:off x="1524000" y="2773735"/>
            <a:ext cx="2664296" cy="3312368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126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01800" y="747713"/>
          <a:ext cx="9664700" cy="4997449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="" xmlns:a16="http://schemas.microsoft.com/office/drawing/2014/main" val="44792898"/>
                    </a:ext>
                  </a:extLst>
                </a:gridCol>
                <a:gridCol w="7916863">
                  <a:extLst>
                    <a:ext uri="{9D8B030D-6E8A-4147-A177-3AD203B41FA5}">
                      <a16:colId xmlns="" xmlns:a16="http://schemas.microsoft.com/office/drawing/2014/main" val="2756659360"/>
                    </a:ext>
                  </a:extLst>
                </a:gridCol>
                <a:gridCol w="884237">
                  <a:extLst>
                    <a:ext uri="{9D8B030D-6E8A-4147-A177-3AD203B41FA5}">
                      <a16:colId xmlns="" xmlns:a16="http://schemas.microsoft.com/office/drawing/2014/main" val="262234660"/>
                    </a:ext>
                  </a:extLst>
                </a:gridCol>
              </a:tblGrid>
              <a:tr h="57914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Областной тур</a:t>
                      </a:r>
                      <a:r>
                        <a:rPr kumimoji="0" lang="kk-KZ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казахскому языку «Жарқын болашақ» номинация «Жас ғалымдар» Хакимзянова Альбина, 9 класс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16093062"/>
                  </a:ext>
                </a:extLst>
              </a:tr>
              <a:tr h="37149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Областной конкурс научных проектов на базе ФМЛ г.Костанай Жигайло А, 6 класс  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5991484"/>
                  </a:ext>
                </a:extLst>
              </a:tr>
              <a:tr h="37149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Областной конкурс научных проектов на базе ФМЛ г.Костанай, Хакимзянова А, 9 класс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10339666"/>
                  </a:ext>
                </a:extLst>
              </a:tr>
              <a:tr h="57914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Областной конкурс научных проектов на базе ФМЛ г.Костанай Вендольский А, Букебаев А., 5 класс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99341707"/>
                  </a:ext>
                </a:extLst>
              </a:tr>
              <a:tr h="3718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Дистанционный конкурс по казахскому языку «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Ziat</a:t>
                      </a: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І место Шнакенберг Вероника, 4 кл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27006789"/>
                  </a:ext>
                </a:extLst>
              </a:tr>
              <a:tr h="37149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Дистанционный конкурс по казахскому языку «</a:t>
                      </a:r>
                      <a:r>
                        <a:rPr kumimoji="0" lang="en-US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Ziat</a:t>
                      </a: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І место Тлеубаева Анель, 4 класс 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70057308"/>
                  </a:ext>
                </a:extLst>
              </a:tr>
              <a:tr h="57914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«Дарын» Жалпы білім беретін пәндер бойынша Ү қалалық ғылыми жобалар конкурсы, 9 сынып, Хакимзянова Альбина, 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орын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07949548"/>
                  </a:ext>
                </a:extLst>
              </a:tr>
              <a:tr h="57914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Республиканский тур Республиканской научно-практической конференции «Зерде»  Жигайло Арина 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36565792"/>
                  </a:ext>
                </a:extLst>
              </a:tr>
              <a:tr h="82300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конкурс научных проектов на базе ФМЛ Мосолов Роман 5 класс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конкурс научных проектов на базе ФМЛ Ешназарова Алуа 5 класс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k-KZ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92014600"/>
                  </a:ext>
                </a:extLst>
              </a:tr>
              <a:tr h="37149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конкурс научных проектов на базе ФМЛ Погоров Федор 5 класс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2298668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29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638300" y="1122363"/>
          <a:ext cx="9296400" cy="4418014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="" xmlns:a16="http://schemas.microsoft.com/office/drawing/2014/main" val="2581374380"/>
                    </a:ext>
                  </a:extLst>
                </a:gridCol>
                <a:gridCol w="7073900">
                  <a:extLst>
                    <a:ext uri="{9D8B030D-6E8A-4147-A177-3AD203B41FA5}">
                      <a16:colId xmlns="" xmlns:a16="http://schemas.microsoft.com/office/drawing/2014/main" val="3622041486"/>
                    </a:ext>
                  </a:extLst>
                </a:gridCol>
                <a:gridCol w="1060450">
                  <a:extLst>
                    <a:ext uri="{9D8B030D-6E8A-4147-A177-3AD203B41FA5}">
                      <a16:colId xmlns="" xmlns:a16="http://schemas.microsoft.com/office/drawing/2014/main" val="3053597080"/>
                    </a:ext>
                  </a:extLst>
                </a:gridCol>
              </a:tblGrid>
              <a:tr h="64012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Городская научно-практическая конференция «Зерде» Мосолов Роман 6 класс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08533253"/>
                  </a:ext>
                </a:extLst>
              </a:tr>
              <a:tr h="64012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Городская научно-практическая конференция «Зерде» Ешназарова Алуа 6 класс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16131037"/>
                  </a:ext>
                </a:extLst>
              </a:tr>
              <a:tr h="64012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Городская научно-практическая конференция «Зерде» Погоров Федор 6 класс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7952511"/>
                  </a:ext>
                </a:extLst>
              </a:tr>
              <a:tr h="64012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Ешназарова Алуа Республиканский этап Республиканского конкурса научных проектов «Зерде» ІІІ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4026611"/>
                  </a:ext>
                </a:extLst>
              </a:tr>
              <a:tr h="37150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Научная конференция на базе ФМЛ  Рыспаева Аян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4309595"/>
                  </a:ext>
                </a:extLst>
              </a:tr>
              <a:tr h="37150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Научная конференция на базе ФМЛ  Гулиева Самира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6877647"/>
                  </a:ext>
                </a:extLst>
              </a:tr>
              <a:tr h="37150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Городская олимпиада по основам наук Шнакенберг Вероника</a:t>
                      </a: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класс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68443819"/>
                  </a:ext>
                </a:extLst>
              </a:tr>
              <a:tr h="37150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Научная конференция на базе НИШ </a:t>
                      </a: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Жигайло Арина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06055069"/>
                  </a:ext>
                </a:extLst>
              </a:tr>
              <a:tr h="37150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Научная конференция на базе НИШ Гулиева Самира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9731707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331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5600" y="620713"/>
            <a:ext cx="9283700" cy="6370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kk-KZ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Оптимальность</a:t>
            </a:r>
          </a:p>
          <a:p>
            <a:pPr algn="just">
              <a:defRPr/>
            </a:pP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уделяется методам обучения, исходя из опыта работы, которые стимулируют активную познавательную деятельность, развивают интерес к предметам естественно-научного направления, тем самым способствует повышению качества образования  </a:t>
            </a:r>
          </a:p>
          <a:p>
            <a:pPr algn="just">
              <a:defRPr/>
            </a:pPr>
            <a:r>
              <a:rPr lang="kk-KZ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Стабильность </a:t>
            </a:r>
          </a:p>
          <a:p>
            <a:pPr algn="just">
              <a:defRPr/>
            </a:pP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показывает, что развитие исследовательской деятельности у учащихся способствует повышению качества по предметам естественно-научного направления</a:t>
            </a:r>
          </a:p>
          <a:p>
            <a:pPr algn="just">
              <a:defRPr/>
            </a:pPr>
            <a:r>
              <a:rPr lang="kk-KZ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Научность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 </a:t>
            </a:r>
            <a:r>
              <a:rPr lang="kk-KZ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исследовательской деятельности учащихся как один из путей повышения качества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предметам естественно-математического направления»  основывается на теоретической базе научных исследований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Репрезентативность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внедрения формировался с 2015-2018 имеет подтверждение результатов в деятельности педагогов. Данную организацию работы используют педагоги городского объединения  учителей разных направлений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kk-K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4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1700" y="1016000"/>
            <a:ext cx="10744200" cy="513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k-KZ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деятельстного аспекта педагогического опыта</a:t>
            </a:r>
          </a:p>
          <a:p>
            <a:pPr indent="19050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kk-KZ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создание условий для интеллектуально-творческого потенциала личности ребенка путем совершенствования его исследовательских способностей и, как следствие повышение качества успеваемости.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050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  <a:defRPr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 мотивированное обучение на основе развития интереса детей к исследовательской деятельности;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  <a:defRPr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 учащихся готовности и способности самостоятельно мыслить;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  <a:defRPr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способности творчески осваивать и перестраивать новые способы деятельности в любой сфере человеческой культуры;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  <a:defRPr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 обучающихся  умений и навыков применения полученных знаний на практике.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36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Прямоугольник 1"/>
          <p:cNvSpPr>
            <a:spLocks noChangeArrowheads="1"/>
          </p:cNvSpPr>
          <p:nvPr/>
        </p:nvSpPr>
        <p:spPr bwMode="auto">
          <a:xfrm>
            <a:off x="1701800" y="655638"/>
            <a:ext cx="94615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kk-KZ" altLang="ru-RU" sz="2400" b="1">
                <a:solidFill>
                  <a:srgbClr val="843C0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результаты</a:t>
            </a:r>
            <a:endParaRPr lang="ru-RU" altLang="ru-RU" sz="2400">
              <a:solidFill>
                <a:srgbClr val="843C0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kk-KZ" altLang="ru-RU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Формирование мотивированного обучения на основе развития интереса детей к исследовательской деятельности;</a:t>
            </a:r>
            <a:endParaRPr lang="ru-RU" altLang="ru-RU" sz="20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kk-KZ" altLang="ru-RU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Развитие у учащихся готовности и способности самостоятельного поиска знаний  и умение к осмыслению, анализу и синтезу новых знаний.</a:t>
            </a:r>
            <a:endParaRPr lang="ru-RU" altLang="ru-RU" sz="20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kk-KZ" altLang="ru-RU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Умение творчески мыслить и осуществлять полученные знания на практике.</a:t>
            </a:r>
            <a:endParaRPr lang="ru-RU" altLang="ru-RU" sz="20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kk-KZ" altLang="ru-RU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Умение аргументированно доказывать и отстаивать свое мнение. </a:t>
            </a:r>
            <a:endParaRPr lang="ru-RU" altLang="ru-RU" sz="20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kk-KZ" altLang="ru-RU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Развитие способности творчески осваивать и перестраивать новые способы деятельности в любой сфере человеческой культуры; </a:t>
            </a:r>
            <a:endParaRPr lang="ru-RU" altLang="ru-RU" sz="20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kk-KZ" altLang="ru-RU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6.Снижение страха выступления перед аудиторией и жюри, перед возможной неудачей или критическим замечанием.</a:t>
            </a:r>
            <a:endParaRPr lang="ru-RU" altLang="ru-RU" sz="20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kk-KZ" altLang="ru-RU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7.Появление у школьников уверенности в себе, в своих возможностях.</a:t>
            </a:r>
            <a:endParaRPr lang="ru-RU" altLang="ru-RU" sz="20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8. Повышения качества занний в целом.</a:t>
            </a:r>
            <a:endParaRPr lang="ru-RU" altLang="ru-RU" sz="2000" b="1">
              <a:solidFill>
                <a:srgbClr val="843C0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638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638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9100" y="631825"/>
            <a:ext cx="88138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k-KZ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Материальные продукты опыта</a:t>
            </a:r>
          </a:p>
          <a:p>
            <a:pPr>
              <a:defRPr/>
            </a:pPr>
            <a:endParaRPr lang="kk-KZ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kk-KZ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41400" y="1122363"/>
          <a:ext cx="10401300" cy="5565776"/>
        </p:xfrm>
        <a:graphic>
          <a:graphicData uri="http://schemas.openxmlformats.org/drawingml/2006/table">
            <a:tbl>
              <a:tblPr/>
              <a:tblGrid>
                <a:gridCol w="649288">
                  <a:extLst>
                    <a:ext uri="{9D8B030D-6E8A-4147-A177-3AD203B41FA5}">
                      <a16:colId xmlns="" xmlns:a16="http://schemas.microsoft.com/office/drawing/2014/main" val="3816306658"/>
                    </a:ext>
                  </a:extLst>
                </a:gridCol>
                <a:gridCol w="6878637">
                  <a:extLst>
                    <a:ext uri="{9D8B030D-6E8A-4147-A177-3AD203B41FA5}">
                      <a16:colId xmlns="" xmlns:a16="http://schemas.microsoft.com/office/drawing/2014/main" val="1140161647"/>
                    </a:ext>
                  </a:extLst>
                </a:gridCol>
                <a:gridCol w="909638">
                  <a:extLst>
                    <a:ext uri="{9D8B030D-6E8A-4147-A177-3AD203B41FA5}">
                      <a16:colId xmlns="" xmlns:a16="http://schemas.microsoft.com/office/drawing/2014/main" val="3996458958"/>
                    </a:ext>
                  </a:extLst>
                </a:gridCol>
                <a:gridCol w="1963737">
                  <a:extLst>
                    <a:ext uri="{9D8B030D-6E8A-4147-A177-3AD203B41FA5}">
                      <a16:colId xmlns="" xmlns:a16="http://schemas.microsoft.com/office/drawing/2014/main" val="3551208141"/>
                    </a:ext>
                  </a:extLst>
                </a:gridCol>
              </a:tblGrid>
              <a:tr h="487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Доклад на Августовских педчтениях «</a:t>
                      </a: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исследовательской деятельности младших школьников»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4164039"/>
                  </a:ext>
                </a:extLst>
              </a:tr>
              <a:tr h="57917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вебинаре «Оқушылардың білім жетістіктерін критериалды бағалау технологиясы» 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28720480"/>
                  </a:ext>
                </a:extLst>
              </a:tr>
              <a:tr h="57917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на уровне города «</a:t>
                      </a: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исследовательской деятельности учащихся во внеурочное время»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78627357"/>
                  </a:ext>
                </a:extLst>
              </a:tr>
              <a:tr h="37150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Областная интернет-олимпиада для сертифицированных учителей 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64266023"/>
                  </a:ext>
                </a:extLst>
              </a:tr>
              <a:tr h="5608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Областной интеллектуальный интернет-марафон среди учителей казахского языка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85075432"/>
                  </a:ext>
                </a:extLst>
              </a:tr>
              <a:tr h="5608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Республиканская дистанционная олимпиада по </a:t>
                      </a: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казахскому языку 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учителей КИО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30920164"/>
                  </a:ext>
                </a:extLst>
              </a:tr>
              <a:tr h="5608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Республиканская дистанционная олимпиада по </a:t>
                      </a: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казахскому языку 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учителей КИО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38157247"/>
                  </a:ext>
                </a:extLst>
              </a:tr>
              <a:tr h="65233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Республиканская дистанционная олимпиада по </a:t>
                      </a: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казахскому языку 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учителей КИО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07355536"/>
                  </a:ext>
                </a:extLst>
              </a:tr>
              <a:tr h="65233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Республиканская дистанционная олимпиада по </a:t>
                      </a: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казахскому языку 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учителей КИО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22042708"/>
                  </a:ext>
                </a:extLst>
              </a:tr>
              <a:tr h="5608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Областная интернет-олимпиада для сертифицированных учителей </a:t>
                      </a: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«Жарқын белес»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2661717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741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741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1778000" y="490538"/>
            <a:ext cx="76898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43C0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Публикации о представленном опыте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 b="1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9900" y="889000"/>
          <a:ext cx="11366500" cy="5823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646">
                  <a:extLst>
                    <a:ext uri="{9D8B030D-6E8A-4147-A177-3AD203B41FA5}">
                      <a16:colId xmlns="" xmlns:a16="http://schemas.microsoft.com/office/drawing/2014/main" val="1977420597"/>
                    </a:ext>
                  </a:extLst>
                </a:gridCol>
                <a:gridCol w="7857664">
                  <a:extLst>
                    <a:ext uri="{9D8B030D-6E8A-4147-A177-3AD203B41FA5}">
                      <a16:colId xmlns="" xmlns:a16="http://schemas.microsoft.com/office/drawing/2014/main" val="3857568252"/>
                    </a:ext>
                  </a:extLst>
                </a:gridCol>
                <a:gridCol w="488053">
                  <a:extLst>
                    <a:ext uri="{9D8B030D-6E8A-4147-A177-3AD203B41FA5}">
                      <a16:colId xmlns="" xmlns:a16="http://schemas.microsoft.com/office/drawing/2014/main" val="3592585213"/>
                    </a:ext>
                  </a:extLst>
                </a:gridCol>
                <a:gridCol w="2697137">
                  <a:extLst>
                    <a:ext uri="{9D8B030D-6E8A-4147-A177-3AD203B41FA5}">
                      <a16:colId xmlns="" xmlns:a16="http://schemas.microsoft.com/office/drawing/2014/main" val="3618965772"/>
                    </a:ext>
                  </a:extLst>
                </a:gridCol>
              </a:tblGrid>
              <a:tr h="355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публикации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Издание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71259332"/>
                  </a:ext>
                </a:extLst>
              </a:tr>
              <a:tr h="13668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«Сборник эссе слушателей третьего базового уровня 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ISBN 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978-601-7789-63-3) 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kk-KZ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АО «Национальный центр повышения квалификации «</a:t>
                      </a: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Өрлеу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институт повышения квалификации педагогических работников по </a:t>
                      </a:r>
                      <a:r>
                        <a:rPr lang="ru-RU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Костанайской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76750710"/>
                  </a:ext>
                </a:extLst>
              </a:tr>
              <a:tr h="13668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Материалы областной научно-практической конференции слушателей уровневых курсов</a:t>
                      </a:r>
                      <a:b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ISBN</a:t>
                      </a: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978-601-7808-18-1) 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kk-KZ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АО «Национальный центр повышения квалификации «</a:t>
                      </a: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Өрлеу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институт повышения квалификации педагогических работников по </a:t>
                      </a:r>
                      <a:r>
                        <a:rPr lang="ru-RU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Костанайской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40557563"/>
                  </a:ext>
                </a:extLst>
              </a:tr>
              <a:tr h="455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Материалы 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VII</a:t>
                      </a: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детских региональных краеведческих чтений г.Лисаковск  ISBN </a:t>
                      </a:r>
                      <a:r>
                        <a:rPr lang="kk-KZ" sz="13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978-601-80105-6-9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Г.Лисаковск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Музей Верхнего Притоболья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50658376"/>
                  </a:ext>
                </a:extLst>
              </a:tr>
              <a:tr h="455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Методическая  статья «Воспитание чувства казахстанского патриотизма у младших школьников на уроках казахского языка»  и разработка открытого урока «Атамекен»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«Білім-Инфо» журнал. март-апрель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98942953"/>
                  </a:ext>
                </a:extLst>
              </a:tr>
              <a:tr h="6834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«Сборник 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школьных </a:t>
                      </a: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научно - исследоватльских работ, выполненных в рамках реализации инновационнго научно-образовательного проекта «Инженер леса ХХІ века» УрГЛТУ г. Екатеринбург» </a:t>
                      </a:r>
                      <a:r>
                        <a:rPr lang="ru-RU" sz="13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kk-KZ" sz="13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ISBN 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978-5-94984-452-6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kk-KZ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Г.Екатеринбург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99245058"/>
                  </a:ext>
                </a:extLst>
              </a:tr>
              <a:tr h="6834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«Сборник 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школьных </a:t>
                      </a: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научно - исследоватльских работ, выполненных в рамках реализации инновационнго научно-образовательного проекта «Инженер леса ХХІ века» </a:t>
                      </a:r>
                      <a:r>
                        <a:rPr lang="kk-KZ" sz="13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УрГЛТУ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Екатеринбург» </a:t>
                      </a:r>
                      <a:r>
                        <a:rPr lang="ru-RU" sz="13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kk-KZ" sz="13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ISBN978-5-94984-527-1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Г.Екатеринбург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90557436"/>
                  </a:ext>
                </a:extLst>
              </a:tr>
              <a:tr h="455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 год Материалы 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VII</a:t>
                      </a: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 детских региональных краеведческих чтений г.Лисаковск  </a:t>
                      </a:r>
                      <a:r>
                        <a:rPr lang="kk-KZ" sz="13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ISBN</a:t>
                      </a: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978-601-80572-0-5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Г.Лисаковск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Музей Верхнего Притоболья</a:t>
                      </a:r>
                      <a:endParaRPr lang="ru-RU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6119356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843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843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4000" y="952500"/>
          <a:ext cx="9017000" cy="3622675"/>
        </p:xfrm>
        <a:graphic>
          <a:graphicData uri="http://schemas.openxmlformats.org/drawingml/2006/table">
            <a:tbl>
              <a:tblPr/>
              <a:tblGrid>
                <a:gridCol w="9017000">
                  <a:extLst>
                    <a:ext uri="{9D8B030D-6E8A-4147-A177-3AD203B41FA5}">
                      <a16:colId xmlns="" xmlns:a16="http://schemas.microsoft.com/office/drawing/2014/main" val="3574232356"/>
                    </a:ext>
                  </a:extLst>
                </a:gridCol>
              </a:tblGrid>
              <a:tr h="36226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lang="ru-RU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этого опыта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исследовательской деятельности учащихся позволяет им получить более глубокие знания в области учебного предмета, так как исследовательская деятельность способствует развитию самостоятельности, инициативности, формированию умений интенсивно трудиться, включаться в творческий процесс в различных сферах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6" marB="3492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233952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945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946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1841500" y="752475"/>
            <a:ext cx="958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kk-KZ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Республиканский этап Республиканского конкурса научных проектов «Зерде»</a:t>
            </a: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1184275"/>
            <a:ext cx="179705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10" descr="C:\Users\user\Desktop\мама\Грамоты\Изображение 0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233488"/>
            <a:ext cx="18573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1841500" y="3430588"/>
            <a:ext cx="8928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kk-KZ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Областной этап Республиканского конкурса научных проектов «Зерде»</a:t>
            </a:r>
            <a:endParaRPr lang="ru-RU" altLang="ru-RU" sz="2000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65" name="Рисунок 12" descr="D:\РАБОЧИЙ СТОЛ 2017-2018г\ДЛЯ АТТЕСТАЦИИ Е.К\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4000500"/>
            <a:ext cx="17240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3" descr="F:\Дипломы Зерде\Есимов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838"/>
          <a:stretch>
            <a:fillRect/>
          </a:stretch>
        </p:blipFill>
        <p:spPr bwMode="auto">
          <a:xfrm>
            <a:off x="2447925" y="4100513"/>
            <a:ext cx="16002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Рисунок 14" descr="E:\7.01.18\Все здесь\Грамоты кАЛДЫГУЛЬ\Изображение 06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4102100"/>
            <a:ext cx="17621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Рисунок 15" descr="E:\7.01.18\Дипломы Зерде\Есимова (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4173538"/>
            <a:ext cx="17240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Рисунок 16" descr="F:\Дипломы Зерде\Есимова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769"/>
          <a:stretch>
            <a:fillRect/>
          </a:stretch>
        </p:blipFill>
        <p:spPr bwMode="auto">
          <a:xfrm>
            <a:off x="8129588" y="4197350"/>
            <a:ext cx="17907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Рисунок 17" descr="IMG_20181017_15394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4265613"/>
            <a:ext cx="1593850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048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048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1841500" y="752475"/>
            <a:ext cx="958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kk-KZ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Городской этап Республиканского конкурса научных проектов «Зерде»</a:t>
            </a: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6" name="Рисунок 18" descr="IMG_20181017_154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1139825"/>
            <a:ext cx="19812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19" descr="IMG_20181017_1539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141413"/>
            <a:ext cx="20478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7" descr="IMG_20181017_1540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78" r="3763"/>
          <a:stretch>
            <a:fillRect/>
          </a:stretch>
        </p:blipFill>
        <p:spPr bwMode="auto">
          <a:xfrm>
            <a:off x="7958138" y="1122363"/>
            <a:ext cx="1947862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Рисунок 8" descr="IMG_20181017_1540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3810000"/>
            <a:ext cx="1928812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Рисунок 9" descr="IMG_20181017_1540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3879850"/>
            <a:ext cx="21050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07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1122363"/>
            <a:ext cx="886460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противоречия, решаемые в этом опыте: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k-KZ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Затруднения в освоении предметов естественно-научного направления, у отдельных, казалось бы, одаренных детей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требования ГОСО по данным предметам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253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253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2"/>
          <p:cNvSpPr txBox="1">
            <a:spLocks noChangeArrowheads="1"/>
          </p:cNvSpPr>
          <p:nvPr/>
        </p:nvSpPr>
        <p:spPr bwMode="auto">
          <a:xfrm>
            <a:off x="2006600" y="700088"/>
            <a:ext cx="8178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kk-KZ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Областной конкурс исследовательских работ на базе ФМЛ</a:t>
            </a:r>
            <a:endParaRPr lang="ru-RU" altLang="ru-RU" sz="16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4" name="Рисунок 6" descr="E:\7.01.18\Все здесь\Грамоты кАЛДЫГУЛЬ\ангабулов ФМЛ 2 мест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57300"/>
            <a:ext cx="1905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7" descr="E:\7.01.18\Все здесь\Грамоты кАЛДЫГУЛЬ\Жигайло, Зарипова ФМЛ 3 мест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1285875"/>
            <a:ext cx="2000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Рисунок 8" descr="E:\7.01.18\Все здесь\Грамоты кАЛДЫГУЛЬ\Соколов ФМО 1 мест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1296988"/>
            <a:ext cx="18859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Рисунок 9" descr="C:\Users\user\Desktop\мама\Грамоты\Соколов ФМО 1 мест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61" b="1656"/>
          <a:stretch>
            <a:fillRect/>
          </a:stretch>
        </p:blipFill>
        <p:spPr bwMode="auto">
          <a:xfrm>
            <a:off x="7556500" y="1296988"/>
            <a:ext cx="18097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Рисунок 10" descr="C:\Users\user\Desktop\мама\Грамоты\Жигайло, Зарипова ФМЛ 3 мест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245"/>
          <a:stretch>
            <a:fillRect/>
          </a:stretch>
        </p:blipFill>
        <p:spPr bwMode="auto">
          <a:xfrm>
            <a:off x="9725025" y="1257300"/>
            <a:ext cx="17716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Рисунок 11" descr="C:\Users\user\Desktop\мама\Грамоты\ангабулов ФМЛ 2 место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979"/>
          <a:stretch>
            <a:fillRect/>
          </a:stretch>
        </p:blipFill>
        <p:spPr bwMode="auto">
          <a:xfrm>
            <a:off x="1190625" y="4019550"/>
            <a:ext cx="18573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Рисунок 12" descr="C:\Users\user\Desktop\мама\Грамоты\Зерде 03.04.2014\Зерде 03.04.2014\Халилова Карина- грамота ФМЛ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4049713"/>
            <a:ext cx="18002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Рисунок 13" descr="D:\Калдыгуль апай\Жигайло АРИНА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025900"/>
            <a:ext cx="18161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Рисунок 14" descr="IMG_20181017_15392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4029075"/>
            <a:ext cx="18319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Рисунок 15" descr="IMG_20181017_15393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13" y="4029075"/>
            <a:ext cx="181133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355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355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1841500" y="752475"/>
            <a:ext cx="958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8" name="TextBox 2"/>
          <p:cNvSpPr txBox="1">
            <a:spLocks noChangeArrowheads="1"/>
          </p:cNvSpPr>
          <p:nvPr/>
        </p:nvSpPr>
        <p:spPr bwMode="auto">
          <a:xfrm>
            <a:off x="1079500" y="476250"/>
            <a:ext cx="1069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Олимпиада по каз</a:t>
            </a:r>
            <a:r>
              <a:rPr lang="kk-KZ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хскому языку </a:t>
            </a:r>
            <a:r>
              <a:rPr lang="kk-KZ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«Жарқын болашақ». Номинация «Юный исследователь» </a:t>
            </a:r>
            <a:endParaRPr lang="ru-RU" altLang="ru-RU" sz="1600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559" name="Рисунок 6" descr="D:\Калдыгуль апай\АЛЬБИНИ ЖАРКЫН БОЛАША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29622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Рисунок 7" descr="D:\Калдыгуль апай\похвальный лист 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903288"/>
            <a:ext cx="225425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Box 3"/>
          <p:cNvSpPr txBox="1">
            <a:spLocks noChangeArrowheads="1"/>
          </p:cNvSpPr>
          <p:nvPr/>
        </p:nvSpPr>
        <p:spPr bwMode="auto">
          <a:xfrm>
            <a:off x="1079500" y="3392488"/>
            <a:ext cx="95123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kk-KZ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     Олимпиада по основам наук. Казахский язык </a:t>
            </a:r>
            <a:endParaRPr lang="ru-RU" altLang="ru-RU" sz="1600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562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3352800"/>
            <a:ext cx="22479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Рисунок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3452813"/>
            <a:ext cx="46228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457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458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1841500" y="752475"/>
            <a:ext cx="958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Научные работы	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2" name="Рисунок 5" descr="C:\Users\user\Desktop\мама\uxaWUjPFwo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23" t="13086" r="9988" b="19731"/>
          <a:stretch>
            <a:fillRect/>
          </a:stretch>
        </p:blipFill>
        <p:spPr bwMode="auto">
          <a:xfrm rot="-496997">
            <a:off x="1028700" y="1233488"/>
            <a:ext cx="19240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6" descr="C:\Users\user\Desktop\мама\P302Cl7G_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03" t="9837" r="3801" b="16335"/>
          <a:stretch>
            <a:fillRect/>
          </a:stretch>
        </p:blipFill>
        <p:spPr bwMode="auto">
          <a:xfrm>
            <a:off x="3587750" y="1165225"/>
            <a:ext cx="19589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7" descr="C:\Users\user\Desktop\мама\1EE_sAb3yJ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89" t="15083" r="8096" b="17416"/>
          <a:stretch>
            <a:fillRect/>
          </a:stretch>
        </p:blipFill>
        <p:spPr bwMode="auto">
          <a:xfrm>
            <a:off x="6049963" y="1152525"/>
            <a:ext cx="19256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Рисунок 8" descr="C:\Users\User107\Desktop\фото Максим\20181017_1356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1244600"/>
            <a:ext cx="19050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Рисунок 9" descr="20181017_1356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521075"/>
            <a:ext cx="19002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Рисунок 10" descr="C:\Users\User107\Desktop\фото Максим\20181017_14094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695700"/>
            <a:ext cx="18573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Рисунок 11" descr="20181017_13555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8" y="3771900"/>
            <a:ext cx="19637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560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560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1841500" y="752475"/>
            <a:ext cx="95885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kk-KZ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Научный проект «Изготовление станка для прядения из конского волоса»</a:t>
            </a:r>
            <a:r>
              <a:rPr lang="ru-RU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6" name="Рисунок 5" descr="G:\2017\IMG_1483.jpg"/>
          <p:cNvPicPr/>
          <p:nvPr/>
        </p:nvPicPr>
        <p:blipFill>
          <a:blip r:embed="rId3" cstate="print"/>
          <a:srcRect r="5263" b="13003"/>
          <a:stretch>
            <a:fillRect/>
          </a:stretch>
        </p:blipFill>
        <p:spPr bwMode="auto">
          <a:xfrm>
            <a:off x="1288732" y="1673226"/>
            <a:ext cx="2686368" cy="180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Фото прялка\IMG_14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7100" y="1715825"/>
            <a:ext cx="2638107" cy="1763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НОУТ-ПК\Pictures\Мои сканированные изображения\2012-01 (янв)\сканирование004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0518" y="1698625"/>
            <a:ext cx="2952750" cy="1857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9" name="Рисунок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4002088"/>
            <a:ext cx="34417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150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150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1841500" y="752475"/>
            <a:ext cx="958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Научный проект </a:t>
            </a:r>
            <a:r>
              <a:rPr lang="kk-KZ" altLang="ru-RU" sz="20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“Игрушки своими руками”</a:t>
            </a:r>
            <a:r>
              <a:rPr lang="ru-RU" altLang="ru-RU" sz="2000" b="1" dirty="0">
                <a:latin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G:\Рисунок.jpg"/>
          <p:cNvPicPr/>
          <p:nvPr/>
        </p:nvPicPr>
        <p:blipFill>
          <a:blip r:embed="rId3" cstate="print"/>
          <a:srcRect r="3361" b="15730"/>
          <a:stretch>
            <a:fillRect/>
          </a:stretch>
        </p:blipFill>
        <p:spPr bwMode="auto">
          <a:xfrm>
            <a:off x="707643" y="1193745"/>
            <a:ext cx="3785530" cy="220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Рисунок 2" descr="D:\IMG_20170118_1224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5421" y="1229711"/>
            <a:ext cx="3343275" cy="211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Рисунок 3" descr="D:\IMG_20170117_2155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276" y="3783724"/>
            <a:ext cx="3720662" cy="2409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2" descr="F:\ФОТО МОРДЕЛИРОВАНИЕ\111111\IMG_20141115_172306096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5421" y="3941379"/>
            <a:ext cx="3373821" cy="2916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3" descr="C:\Users\pc\Pictures\фото\зима 2014\168___12\168___12\168___12\168___12\168___01\IMG_8935.JPG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29599" y="1245476"/>
            <a:ext cx="3358056" cy="266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Рисунок 1" descr="C:\Users\pc\Pictures\фото\зима 2014\168___12\168___12\168___12\168___12\168___01\IMG_8933.JPG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71490" y="3972910"/>
            <a:ext cx="3247695" cy="288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662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662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1"/>
          <p:cNvSpPr txBox="1">
            <a:spLocks noChangeArrowheads="1"/>
          </p:cNvSpPr>
          <p:nvPr/>
        </p:nvSpPr>
        <p:spPr bwMode="auto">
          <a:xfrm>
            <a:off x="1435100" y="876300"/>
            <a:ext cx="1018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kk-KZ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Научный проект «Виртуальный музей              Научный проект «Көне түркі жазуы</a:t>
            </a:r>
            <a:endParaRPr lang="ru-RU" altLang="ru-RU" sz="1600" b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k-KZ" altLang="ru-RU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региональных газет»				қазіргі қазақ биінің тілімен»</a:t>
            </a:r>
            <a:endParaRPr lang="ru-RU" altLang="ru-RU" sz="1600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200" y="2563813"/>
            <a:ext cx="4165600" cy="2693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2563813"/>
            <a:ext cx="3975100" cy="2693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765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765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1"/>
          <p:cNvSpPr txBox="1">
            <a:spLocks noChangeArrowheads="1"/>
          </p:cNvSpPr>
          <p:nvPr/>
        </p:nvSpPr>
        <p:spPr bwMode="auto">
          <a:xfrm>
            <a:off x="1841500" y="752475"/>
            <a:ext cx="958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Занятия факультатива </a:t>
            </a:r>
            <a:r>
              <a:rPr lang="kk-KZ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«Основы исследовательской деятельности»</a:t>
            </a: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4" name="Рисунок 5" descr="C:\Users\user\Desktop\мама\IMG_20130220_1136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410341" y="1452563"/>
            <a:ext cx="2819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C:\Users\user\Desktop\мама\IMG_43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56" t="14922" r="5687" b="11263"/>
          <a:stretch>
            <a:fillRect/>
          </a:stretch>
        </p:blipFill>
        <p:spPr bwMode="auto">
          <a:xfrm>
            <a:off x="3525454" y="1452563"/>
            <a:ext cx="28911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7" descr="C:\Users\user\Desktop\мама\DSC_04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45" y="3879631"/>
            <a:ext cx="28003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3" descr="C:\Users\user\Desktop\мама\DSC_04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0"/>
          <a:stretch>
            <a:fillRect/>
          </a:stretch>
        </p:blipFill>
        <p:spPr bwMode="auto">
          <a:xfrm>
            <a:off x="3454236" y="3846622"/>
            <a:ext cx="2971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Новая папка (2)\IMG_074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8326" y="1476419"/>
            <a:ext cx="3005936" cy="185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D:\фото\IMG_068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1188" y="3846787"/>
            <a:ext cx="2901183" cy="19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2" descr="C:\Users\User107\Desktop\2016-09-20 14.12.14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8797159" y="2853558"/>
            <a:ext cx="2963916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867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867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"/>
          <p:cNvSpPr txBox="1">
            <a:spLocks noChangeArrowheads="1"/>
          </p:cNvSpPr>
          <p:nvPr/>
        </p:nvSpPr>
        <p:spPr bwMode="auto">
          <a:xfrm>
            <a:off x="1841500" y="752475"/>
            <a:ext cx="958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Нам нравиться ездить в Костанай!	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778000"/>
            <a:ext cx="394176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1906588"/>
            <a:ext cx="31559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969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970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1841500" y="752475"/>
            <a:ext cx="958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Публикации 	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2" name="Picture 3" descr="C:\Users\user\Desktop\мама\aBJRQKRHdz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51" t="21060" r="6950" b="15744"/>
          <a:stretch>
            <a:fillRect/>
          </a:stretch>
        </p:blipFill>
        <p:spPr bwMode="auto">
          <a:xfrm>
            <a:off x="1079500" y="1152525"/>
            <a:ext cx="1866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4" descr="C:\Users\user\Desktop\мама\LceGxUe6u0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1" t="16335" r="4851" b="12674"/>
          <a:stretch>
            <a:fillRect/>
          </a:stretch>
        </p:blipFill>
        <p:spPr bwMode="auto">
          <a:xfrm>
            <a:off x="3251200" y="1154433"/>
            <a:ext cx="17907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6" descr="C:\Users\user\Desktop\мама\AkL3VONXzx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5" t="11316" r="5406" b="18758"/>
          <a:stretch>
            <a:fillRect/>
          </a:stretch>
        </p:blipFill>
        <p:spPr bwMode="auto">
          <a:xfrm>
            <a:off x="5626100" y="1182687"/>
            <a:ext cx="18288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4" descr="C:\Users\user\Documents\Bluetooth Folder\IMG_05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99" t="12309" r="2126" b="6143"/>
          <a:stretch>
            <a:fillRect/>
          </a:stretch>
        </p:blipFill>
        <p:spPr bwMode="auto">
          <a:xfrm rot="-274395">
            <a:off x="1611313" y="4089400"/>
            <a:ext cx="17859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" descr="C:\Users\user\Documents\Bluetooth Folder\IMG_05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928" b="2956"/>
          <a:stretch>
            <a:fillRect/>
          </a:stretch>
        </p:blipFill>
        <p:spPr bwMode="auto">
          <a:xfrm>
            <a:off x="3309938" y="4021138"/>
            <a:ext cx="140017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" descr="C:\Users\user\Desktop\мама\Есимова К Ш\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03"/>
          <a:stretch>
            <a:fillRect/>
          </a:stretch>
        </p:blipFill>
        <p:spPr bwMode="auto">
          <a:xfrm>
            <a:off x="6007100" y="3703638"/>
            <a:ext cx="19621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3" descr="C:\Users\user\Desktop\мама\Есимова К Ш\Копия публикац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50" y="3703638"/>
            <a:ext cx="18954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00" t="2141" r="4377" b="-3261"/>
          <a:stretch/>
        </p:blipFill>
        <p:spPr>
          <a:xfrm rot="10800000">
            <a:off x="7972425" y="1225550"/>
            <a:ext cx="3225800" cy="2405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2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072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1841500" y="752475"/>
            <a:ext cx="958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kk-KZ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Областной этап Республиканского конкурса научных проектов «Зерде»</a:t>
            </a: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10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8000" y="1122363"/>
            <a:ext cx="8890000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 обощенного опыта: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самостоятельной исследовательской деятельности через добывание, осмысление, применение новых знаний на практике.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повышение качества обученности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2070100" y="3136900"/>
            <a:ext cx="1549400" cy="46513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174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174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1841500" y="752475"/>
            <a:ext cx="958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kk-KZ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Областной этап Республиканского конкурса научных проектов «Зерде»</a:t>
            </a:r>
            <a:r>
              <a:rPr lang="ru-RU" altLang="ru-RU" sz="2000" b="1">
                <a:latin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3100" y="1122363"/>
            <a:ext cx="81534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Концепция опыта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</a:t>
            </a:r>
            <a:r>
              <a:rPr lang="kk-KZ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более глубокие знания в области учебного предмета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инициативность, умение интенсивно трудиться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Достоинство – основывается на естественном стремлении ребенка к изучению окружающего мира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14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1122363"/>
            <a:ext cx="9232900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Условия, необходимые для реализации опыта: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открытость учителя к получению новых знаний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научных консультаций у специалистов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коллег, администрации, родителей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7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17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3100" y="860425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опыта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052638" y="1871663"/>
          <a:ext cx="8086726" cy="1468436"/>
        </p:xfrm>
        <a:graphic>
          <a:graphicData uri="http://schemas.openxmlformats.org/drawingml/2006/table">
            <a:tbl>
              <a:tblPr firstRow="1" firstCol="1" bandRow="1"/>
              <a:tblGrid>
                <a:gridCol w="1100964">
                  <a:extLst>
                    <a:ext uri="{9D8B030D-6E8A-4147-A177-3AD203B41FA5}">
                      <a16:colId xmlns="" xmlns:a16="http://schemas.microsoft.com/office/drawing/2014/main" val="2556881860"/>
                    </a:ext>
                  </a:extLst>
                </a:gridCol>
                <a:gridCol w="1533694">
                  <a:extLst>
                    <a:ext uri="{9D8B030D-6E8A-4147-A177-3AD203B41FA5}">
                      <a16:colId xmlns="" xmlns:a16="http://schemas.microsoft.com/office/drawing/2014/main" val="3711017846"/>
                    </a:ext>
                  </a:extLst>
                </a:gridCol>
                <a:gridCol w="1533694">
                  <a:extLst>
                    <a:ext uri="{9D8B030D-6E8A-4147-A177-3AD203B41FA5}">
                      <a16:colId xmlns="" xmlns:a16="http://schemas.microsoft.com/office/drawing/2014/main" val="1823528502"/>
                    </a:ext>
                  </a:extLst>
                </a:gridCol>
                <a:gridCol w="1703170">
                  <a:extLst>
                    <a:ext uri="{9D8B030D-6E8A-4147-A177-3AD203B41FA5}">
                      <a16:colId xmlns="" xmlns:a16="http://schemas.microsoft.com/office/drawing/2014/main" val="3777908802"/>
                    </a:ext>
                  </a:extLst>
                </a:gridCol>
                <a:gridCol w="2215204">
                  <a:extLst>
                    <a:ext uri="{9D8B030D-6E8A-4147-A177-3AD203B41FA5}">
                      <a16:colId xmlns="" xmlns:a16="http://schemas.microsoft.com/office/drawing/2014/main" val="2178896763"/>
                    </a:ext>
                  </a:extLst>
                </a:gridCol>
              </a:tblGrid>
              <a:tr h="5189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учащихся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успеваемости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качества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Динамика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2015-2016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26455145"/>
                  </a:ext>
                </a:extLst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5а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8925402"/>
                  </a:ext>
                </a:extLst>
              </a:tr>
              <a:tr h="3432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5б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91343668"/>
                  </a:ext>
                </a:extLst>
              </a:tr>
              <a:tr h="3542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526824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052638" y="4084638"/>
          <a:ext cx="8086726" cy="1576387"/>
        </p:xfrm>
        <a:graphic>
          <a:graphicData uri="http://schemas.openxmlformats.org/drawingml/2006/table">
            <a:tbl>
              <a:tblPr firstRow="1" firstCol="1" bandRow="1"/>
              <a:tblGrid>
                <a:gridCol w="1027541">
                  <a:extLst>
                    <a:ext uri="{9D8B030D-6E8A-4147-A177-3AD203B41FA5}">
                      <a16:colId xmlns="" xmlns:a16="http://schemas.microsoft.com/office/drawing/2014/main" val="3131926335"/>
                    </a:ext>
                  </a:extLst>
                </a:gridCol>
                <a:gridCol w="1549814">
                  <a:extLst>
                    <a:ext uri="{9D8B030D-6E8A-4147-A177-3AD203B41FA5}">
                      <a16:colId xmlns="" xmlns:a16="http://schemas.microsoft.com/office/drawing/2014/main" val="2184798588"/>
                    </a:ext>
                  </a:extLst>
                </a:gridCol>
                <a:gridCol w="1549814">
                  <a:extLst>
                    <a:ext uri="{9D8B030D-6E8A-4147-A177-3AD203B41FA5}">
                      <a16:colId xmlns="" xmlns:a16="http://schemas.microsoft.com/office/drawing/2014/main" val="4181888631"/>
                    </a:ext>
                  </a:extLst>
                </a:gridCol>
                <a:gridCol w="1548600">
                  <a:extLst>
                    <a:ext uri="{9D8B030D-6E8A-4147-A177-3AD203B41FA5}">
                      <a16:colId xmlns="" xmlns:a16="http://schemas.microsoft.com/office/drawing/2014/main" val="2171529960"/>
                    </a:ext>
                  </a:extLst>
                </a:gridCol>
                <a:gridCol w="2410957">
                  <a:extLst>
                    <a:ext uri="{9D8B030D-6E8A-4147-A177-3AD203B41FA5}">
                      <a16:colId xmlns="" xmlns:a16="http://schemas.microsoft.com/office/drawing/2014/main" val="1766400025"/>
                    </a:ext>
                  </a:extLst>
                </a:gridCol>
              </a:tblGrid>
              <a:tr h="5609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учащихся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успеваемости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качества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Динамика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2015-2016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35572070"/>
                  </a:ext>
                </a:extLst>
              </a:tr>
              <a:tr h="3349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6а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kk-KZ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 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(+1отл)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57845851"/>
                  </a:ext>
                </a:extLst>
              </a:tr>
              <a:tr h="3349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6б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20756250"/>
                  </a:ext>
                </a:extLst>
              </a:tr>
              <a:tr h="3456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6в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kk-KZ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(+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1отл)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93606442"/>
                  </a:ext>
                </a:extLst>
              </a:tr>
            </a:tbl>
          </a:graphicData>
        </a:graphic>
      </p:graphicFrame>
      <p:sp>
        <p:nvSpPr>
          <p:cNvPr id="7238" name="TextBox 8"/>
          <p:cNvSpPr txBox="1">
            <a:spLocks noChangeArrowheads="1"/>
          </p:cNvSpPr>
          <p:nvPr/>
        </p:nvSpPr>
        <p:spPr bwMode="auto">
          <a:xfrm>
            <a:off x="2052638" y="1333500"/>
            <a:ext cx="80867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kk-KZ" altLang="ru-RU" sz="1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  уровня качества успеваемости за 2016-2017 год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39" name="TextBox 9"/>
          <p:cNvSpPr txBox="1">
            <a:spLocks noChangeArrowheads="1"/>
          </p:cNvSpPr>
          <p:nvPr/>
        </p:nvSpPr>
        <p:spPr bwMode="auto">
          <a:xfrm>
            <a:off x="2146300" y="3602038"/>
            <a:ext cx="79930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kk-KZ" altLang="ru-RU" sz="1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  уровня качества успеваемости за 2016-2017 год</a:t>
            </a:r>
            <a:endParaRPr lang="ru-RU" altLang="ru-RU" sz="18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19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3900" y="584200"/>
            <a:ext cx="7772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база опыта 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Рисунок 5" descr="http://biblio.dissernet.org/files/medium/55214_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176338"/>
            <a:ext cx="176212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1139825" y="3670300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А.И. Савенков</a:t>
            </a:r>
            <a:endParaRPr lang="ru-RU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0" name="AutoShape 2" descr="ÐÐ°ÑÑÐ¸Ð½ÐºÐ¸ Ð¿Ð¾ Ð·Ð°Ð¿ÑÐ¾ÑÑ Ð¿Ð¾ÑÑÑÐµÑ Ð.Ð. ÐÐµÐ¾Ð½ÑÐ¾Ð²Ð¸ÑÐ°"/>
          <p:cNvSpPr>
            <a:spLocks noChangeAspect="1" noChangeArrowheads="1"/>
          </p:cNvSpPr>
          <p:nvPr/>
        </p:nvSpPr>
        <p:spPr bwMode="auto">
          <a:xfrm>
            <a:off x="-1144588" y="-144463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01" name="AutoShape 4" descr="ÐÐ°ÑÑÐ¸Ð½ÐºÐ¸ Ð¿Ð¾ Ð·Ð°Ð¿ÑÐ¾ÑÑ Ð¿Ð¾ÑÑÑÐµÑ Ð.Ð. ÐÐµÐ¾Ð½ÑÐ¾Ð²Ð¸ÑÐ°"/>
          <p:cNvSpPr>
            <a:spLocks noChangeAspect="1" noChangeArrowheads="1"/>
          </p:cNvSpPr>
          <p:nvPr/>
        </p:nvSpPr>
        <p:spPr bwMode="auto">
          <a:xfrm>
            <a:off x="-992188" y="793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8202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1200150"/>
            <a:ext cx="19050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TextBox 11"/>
          <p:cNvSpPr txBox="1">
            <a:spLocks noChangeArrowheads="1"/>
          </p:cNvSpPr>
          <p:nvPr/>
        </p:nvSpPr>
        <p:spPr bwMode="auto">
          <a:xfrm>
            <a:off x="3360738" y="3648075"/>
            <a:ext cx="1905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А.В. Леонтович</a:t>
            </a:r>
            <a:endParaRPr lang="ru-RU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4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1139825"/>
            <a:ext cx="2065338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Box 13"/>
          <p:cNvSpPr txBox="1">
            <a:spLocks noChangeArrowheads="1"/>
          </p:cNvSpPr>
          <p:nvPr/>
        </p:nvSpPr>
        <p:spPr bwMode="auto">
          <a:xfrm>
            <a:off x="5929313" y="3671888"/>
            <a:ext cx="223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А.В. Хуторский</a:t>
            </a:r>
            <a:endParaRPr lang="ru-RU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6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181100"/>
            <a:ext cx="19304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2"/>
          <p:cNvSpPr txBox="1">
            <a:spLocks noChangeArrowheads="1"/>
          </p:cNvSpPr>
          <p:nvPr/>
        </p:nvSpPr>
        <p:spPr bwMode="auto">
          <a:xfrm>
            <a:off x="8516938" y="3719513"/>
            <a:ext cx="2151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В.С. Мухина</a:t>
            </a:r>
            <a:endParaRPr lang="ru-RU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8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4108450"/>
            <a:ext cx="1651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TextBox 5"/>
          <p:cNvSpPr txBox="1">
            <a:spLocks noChangeArrowheads="1"/>
          </p:cNvSpPr>
          <p:nvPr/>
        </p:nvSpPr>
        <p:spPr bwMode="auto">
          <a:xfrm>
            <a:off x="635000" y="5969000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И.Я. Лернер</a:t>
            </a:r>
            <a:endParaRPr lang="ru-RU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10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4086225"/>
            <a:ext cx="1781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1" name="TextBox 8"/>
          <p:cNvSpPr txBox="1">
            <a:spLocks noChangeArrowheads="1"/>
          </p:cNvSpPr>
          <p:nvPr/>
        </p:nvSpPr>
        <p:spPr bwMode="auto">
          <a:xfrm>
            <a:off x="3797300" y="5969000"/>
            <a:ext cx="1704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М.Н. Скаткин</a:t>
            </a:r>
            <a:endParaRPr lang="ru-RU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12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30688"/>
            <a:ext cx="186055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3" name="TextBox 11"/>
          <p:cNvSpPr txBox="1">
            <a:spLocks noChangeArrowheads="1"/>
          </p:cNvSpPr>
          <p:nvPr/>
        </p:nvSpPr>
        <p:spPr bwMode="auto">
          <a:xfrm>
            <a:off x="7370763" y="6054725"/>
            <a:ext cx="2028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М.И. Махмутов</a:t>
            </a:r>
            <a:endParaRPr lang="ru-RU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21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22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5100" y="1562100"/>
            <a:ext cx="8890000" cy="3538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k-KZ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Актуальность</a:t>
            </a:r>
          </a:p>
          <a:p>
            <a:pPr>
              <a:defRPr/>
            </a:pP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активности познавательной деятельности учащихся всегда актуальна</a:t>
            </a:r>
          </a:p>
          <a:p>
            <a:pPr>
              <a:defRPr/>
            </a:pPr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kk-KZ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Новизна</a:t>
            </a:r>
          </a:p>
          <a:p>
            <a:pPr>
              <a:defRPr/>
            </a:pP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исследовательских навыков в синтезе с активными методами обучения  </a:t>
            </a:r>
          </a:p>
          <a:p>
            <a:pPr>
              <a:defRPr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24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24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8500" y="512763"/>
            <a:ext cx="82550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k-KZ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и эффективность за 3 года</a:t>
            </a:r>
          </a:p>
          <a:p>
            <a:pPr>
              <a:defRPr/>
            </a:pP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учащихся-членов НОУ «Крепкий орешек»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03300" y="1312863"/>
          <a:ext cx="9994900" cy="5223214"/>
        </p:xfrm>
        <a:graphic>
          <a:graphicData uri="http://schemas.openxmlformats.org/drawingml/2006/table">
            <a:tbl>
              <a:tblPr/>
              <a:tblGrid>
                <a:gridCol w="774700">
                  <a:extLst>
                    <a:ext uri="{9D8B030D-6E8A-4147-A177-3AD203B41FA5}">
                      <a16:colId xmlns="" xmlns:a16="http://schemas.microsoft.com/office/drawing/2014/main" val="4053440335"/>
                    </a:ext>
                  </a:extLst>
                </a:gridCol>
                <a:gridCol w="8001000">
                  <a:extLst>
                    <a:ext uri="{9D8B030D-6E8A-4147-A177-3AD203B41FA5}">
                      <a16:colId xmlns="" xmlns:a16="http://schemas.microsoft.com/office/drawing/2014/main" val="3161871067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3290238043"/>
                    </a:ext>
                  </a:extLst>
                </a:gridCol>
              </a:tblGrid>
              <a:tr h="37139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конкурса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65471863"/>
                  </a:ext>
                </a:extLst>
              </a:tr>
              <a:tr h="6400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конкурс научных проектов на базе ФМЛ г.Костанай, Соколов В., ученик 4 класса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171247"/>
                  </a:ext>
                </a:extLst>
              </a:tr>
              <a:tr h="6400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Областной конкурс научных проектов на базе ФМЛ г.Костанай, Жангабулов Д., ученик 4 класса 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85341935"/>
                  </a:ext>
                </a:extLst>
              </a:tr>
              <a:tr h="6400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Областной конкурс научных проектов на базе ФМЛ г.Костанай, Жигайло А, Зарипова Л, ученицы  5 класса ІІІ место в секции «Экология»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77555494"/>
                  </a:ext>
                </a:extLst>
              </a:tr>
              <a:tr h="6400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Городская научно-практическая конференция «Зерде» в секции «Физика» Соколов В.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97296259"/>
                  </a:ext>
                </a:extLst>
              </a:tr>
              <a:tr h="37139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Городской конкурс бизнес-проектов</a:t>
                      </a:r>
                      <a:r>
                        <a:rPr kumimoji="0" lang="kk-KZ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Соколов В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22507130"/>
                  </a:ext>
                </a:extLst>
              </a:tr>
              <a:tr h="6400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Городской тур Республиканского конкурса научных проектов «Дарын» Халилова К., Хакимзянова А.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87363707"/>
                  </a:ext>
                </a:extLst>
              </a:tr>
              <a:tr h="6400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Областной тур Республиканской научно-практической конференции «Зерде» Чиченков Игорь,  5 класс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66999131"/>
                  </a:ext>
                </a:extLst>
              </a:tr>
              <a:tr h="6400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тур олимпиады по казахскому языку «Жарқын болашақ» номинация «Жас ғалымдар» Хакимзянова Альбина, 9 класс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1681405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1373</Words>
  <Application>Microsoft Office PowerPoint</Application>
  <PresentationFormat>Произвольный</PresentationFormat>
  <Paragraphs>271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User107</cp:lastModifiedBy>
  <cp:revision>49</cp:revision>
  <dcterms:created xsi:type="dcterms:W3CDTF">2018-10-28T07:47:51Z</dcterms:created>
  <dcterms:modified xsi:type="dcterms:W3CDTF">2018-10-30T04:06:45Z</dcterms:modified>
</cp:coreProperties>
</file>