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9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17CA8-6044-49B3-8C17-0B090E5C6AA6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BF638-10B4-4F11-9275-518D2897A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BF638-10B4-4F11-9275-518D2897A38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BF638-10B4-4F11-9275-518D2897A38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4F403-0DC6-4742-BC9E-EC51C27D5B88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7.gif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slide" Target="slid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slide" Target="slid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35.xml"/><Relationship Id="rId18" Type="http://schemas.openxmlformats.org/officeDocument/2006/relationships/slide" Target="slide36.xml"/><Relationship Id="rId26" Type="http://schemas.openxmlformats.org/officeDocument/2006/relationships/slide" Target="slide26.xml"/><Relationship Id="rId3" Type="http://schemas.openxmlformats.org/officeDocument/2006/relationships/slide" Target="slide29.xml"/><Relationship Id="rId21" Type="http://schemas.openxmlformats.org/officeDocument/2006/relationships/slide" Target="slide17.xml"/><Relationship Id="rId34" Type="http://schemas.openxmlformats.org/officeDocument/2006/relationships/slide" Target="slide20.xml"/><Relationship Id="rId7" Type="http://schemas.openxmlformats.org/officeDocument/2006/relationships/slide" Target="slide28.xml"/><Relationship Id="rId12" Type="http://schemas.openxmlformats.org/officeDocument/2006/relationships/slide" Target="slide7.xml"/><Relationship Id="rId17" Type="http://schemas.openxmlformats.org/officeDocument/2006/relationships/slide" Target="slide37.xml"/><Relationship Id="rId25" Type="http://schemas.openxmlformats.org/officeDocument/2006/relationships/slide" Target="slide13.xml"/><Relationship Id="rId33" Type="http://schemas.openxmlformats.org/officeDocument/2006/relationships/slide" Target="slide38.xml"/><Relationship Id="rId2" Type="http://schemas.openxmlformats.org/officeDocument/2006/relationships/slide" Target="slide14.xml"/><Relationship Id="rId16" Type="http://schemas.openxmlformats.org/officeDocument/2006/relationships/slide" Target="slide30.xml"/><Relationship Id="rId20" Type="http://schemas.openxmlformats.org/officeDocument/2006/relationships/slide" Target="slide31.xml"/><Relationship Id="rId29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24" Type="http://schemas.openxmlformats.org/officeDocument/2006/relationships/slide" Target="slide10.xml"/><Relationship Id="rId32" Type="http://schemas.openxmlformats.org/officeDocument/2006/relationships/slide" Target="slide27.xml"/><Relationship Id="rId37" Type="http://schemas.openxmlformats.org/officeDocument/2006/relationships/slide" Target="slide39.xml"/><Relationship Id="rId5" Type="http://schemas.openxmlformats.org/officeDocument/2006/relationships/slide" Target="slide23.xml"/><Relationship Id="rId15" Type="http://schemas.openxmlformats.org/officeDocument/2006/relationships/slide" Target="slide8.xml"/><Relationship Id="rId23" Type="http://schemas.openxmlformats.org/officeDocument/2006/relationships/slide" Target="slide11.xml"/><Relationship Id="rId28" Type="http://schemas.openxmlformats.org/officeDocument/2006/relationships/slide" Target="slide19.xml"/><Relationship Id="rId36" Type="http://schemas.openxmlformats.org/officeDocument/2006/relationships/slide" Target="slide3.xml"/><Relationship Id="rId10" Type="http://schemas.openxmlformats.org/officeDocument/2006/relationships/slide" Target="slide24.xml"/><Relationship Id="rId19" Type="http://schemas.openxmlformats.org/officeDocument/2006/relationships/slide" Target="slide25.xml"/><Relationship Id="rId31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slide" Target="slide22.xml"/><Relationship Id="rId14" Type="http://schemas.openxmlformats.org/officeDocument/2006/relationships/slide" Target="slide9.xml"/><Relationship Id="rId22" Type="http://schemas.openxmlformats.org/officeDocument/2006/relationships/slide" Target="slide18.xml"/><Relationship Id="rId27" Type="http://schemas.openxmlformats.org/officeDocument/2006/relationships/slide" Target="slide33.xml"/><Relationship Id="rId30" Type="http://schemas.openxmlformats.org/officeDocument/2006/relationships/slide" Target="slide32.xml"/><Relationship Id="rId35" Type="http://schemas.openxmlformats.org/officeDocument/2006/relationships/slide" Target="slide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4414" y="214290"/>
            <a:ext cx="6814301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86447" y="5357826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/>
            <a:r>
              <a:rPr lang="ru-RU" sz="1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</a:t>
            </a:r>
            <a:r>
              <a:rPr lang="ru-RU" sz="11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Горяйнова</a:t>
            </a:r>
            <a:r>
              <a:rPr lang="ru-RU" sz="1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Яна Олеговна,</a:t>
            </a:r>
          </a:p>
          <a:p>
            <a:pPr algn="r"/>
            <a:r>
              <a:rPr lang="ru-RU" sz="1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  <a:r>
              <a:rPr lang="ru-RU" sz="11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географии </a:t>
            </a:r>
            <a:r>
              <a:rPr lang="ru-RU" sz="11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ООШ № </a:t>
            </a:r>
            <a:r>
              <a:rPr lang="ru-RU" sz="1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34,</a:t>
            </a:r>
          </a:p>
          <a:p>
            <a:pPr algn="r"/>
            <a:r>
              <a:rPr lang="ru-RU" sz="1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Озерск, Челябинская  область</a:t>
            </a:r>
            <a:endParaRPr lang="ru-RU" sz="11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Users\яна\Desktop\Chelyabinskaya_Ob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43248"/>
            <a:ext cx="2621280" cy="3090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C:\Users\яна\Desktop\79432579_4355329_original.gif"/>
          <p:cNvPicPr>
            <a:picLocks noChangeAspect="1" noChangeArrowheads="1"/>
          </p:cNvPicPr>
          <p:nvPr/>
        </p:nvPicPr>
        <p:blipFill>
          <a:blip r:embed="rId3" cstate="print"/>
          <a:srcRect l="8189" t="7957" r="8819" b="9283"/>
          <a:stretch>
            <a:fillRect/>
          </a:stretch>
        </p:blipFill>
        <p:spPr bwMode="auto">
          <a:xfrm>
            <a:off x="2357422" y="4786322"/>
            <a:ext cx="1989492" cy="1884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яна\Desktop\93635170.png"/>
          <p:cNvPicPr>
            <a:picLocks noChangeAspect="1" noChangeArrowheads="1"/>
          </p:cNvPicPr>
          <p:nvPr/>
        </p:nvPicPr>
        <p:blipFill>
          <a:blip r:embed="rId4" cstate="print"/>
          <a:srcRect l="14613" t="8856" r="18155" b="8266"/>
          <a:stretch>
            <a:fillRect/>
          </a:stretch>
        </p:blipFill>
        <p:spPr bwMode="auto">
          <a:xfrm>
            <a:off x="4214810" y="1571612"/>
            <a:ext cx="4000528" cy="3698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571612"/>
            <a:ext cx="7312053" cy="1857388"/>
          </a:xfrm>
          <a:ln w="57150" cmpd="tri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lnSpc>
                <a:spcPct val="90000"/>
              </a:lnSpc>
              <a:buNone/>
            </a:pPr>
            <a:r>
              <a:rPr lang="ru-RU" i="1" dirty="0" smtClean="0"/>
              <a:t>Самое распространенное в Челябинской области дерево?</a:t>
            </a:r>
          </a:p>
          <a:p>
            <a:pPr lvl="0" algn="ctr">
              <a:lnSpc>
                <a:spcPct val="90000"/>
              </a:lnSpc>
              <a:buNone/>
            </a:pPr>
            <a:r>
              <a:rPr lang="ru-RU" i="1" dirty="0" smtClean="0"/>
              <a:t> (ольха, береза, сосна, ель, дуб) </a:t>
            </a:r>
            <a:endParaRPr lang="ru-RU" dirty="0" smtClean="0"/>
          </a:p>
        </p:txBody>
      </p:sp>
      <p:sp>
        <p:nvSpPr>
          <p:cNvPr id="1024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21</a:t>
            </a:r>
          </a:p>
        </p:txBody>
      </p:sp>
      <p:sp>
        <p:nvSpPr>
          <p:cNvPr id="3379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3804" name="Rectangle 12"/>
          <p:cNvSpPr>
            <a:spLocks noChangeArrowheads="1"/>
          </p:cNvSpPr>
          <p:nvPr/>
        </p:nvSpPr>
        <p:spPr bwMode="auto">
          <a:xfrm>
            <a:off x="4143372" y="3716338"/>
            <a:ext cx="4749803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33805" name="AutoShape 13"/>
          <p:cNvSpPr>
            <a:spLocks noChangeArrowheads="1"/>
          </p:cNvSpPr>
          <p:nvPr/>
        </p:nvSpPr>
        <p:spPr bwMode="auto">
          <a:xfrm rot="10800000">
            <a:off x="5076824" y="5286387"/>
            <a:ext cx="3527425" cy="806437"/>
          </a:xfrm>
          <a:prstGeom prst="wedgeRectCallout">
            <a:avLst>
              <a:gd name="adj1" fmla="val -1728"/>
              <a:gd name="adj2" fmla="val 155796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>
              <a:lnSpc>
                <a:spcPct val="80000"/>
              </a:lnSpc>
            </a:pPr>
            <a:r>
              <a:rPr lang="ru-RU" sz="4400" b="1" dirty="0" smtClean="0">
                <a:solidFill>
                  <a:srgbClr val="CC0000"/>
                </a:solidFill>
              </a:rPr>
              <a:t>Береза</a:t>
            </a:r>
            <a:endParaRPr lang="ru-RU" sz="4400" b="1" dirty="0">
              <a:solidFill>
                <a:srgbClr val="CC0000"/>
              </a:solidFill>
            </a:endParaRPr>
          </a:p>
        </p:txBody>
      </p:sp>
      <p:sp>
        <p:nvSpPr>
          <p:cNvPr id="10255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1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338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4" grpId="1"/>
      <p:bldP spid="33795" grpId="0" build="p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2" y="1714488"/>
            <a:ext cx="7383491" cy="1643075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i="1" dirty="0" smtClean="0"/>
              <a:t>Самое редкое дерево в Челябинской области?</a:t>
            </a:r>
          </a:p>
          <a:p>
            <a:pPr lvl="0" algn="ctr">
              <a:buNone/>
            </a:pPr>
            <a:r>
              <a:rPr lang="ru-RU" i="1" dirty="0" smtClean="0"/>
              <a:t>(ольха, береза, сосна, ель, дуб)</a:t>
            </a:r>
            <a:endParaRPr lang="ru-RU" dirty="0"/>
          </a:p>
        </p:txBody>
      </p:sp>
      <p:sp>
        <p:nvSpPr>
          <p:cNvPr id="1126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6477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22</a:t>
            </a:r>
          </a:p>
        </p:txBody>
      </p:sp>
      <p:sp>
        <p:nvSpPr>
          <p:cNvPr id="3482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4828" name="Rectangle 12"/>
          <p:cNvSpPr>
            <a:spLocks noChangeArrowheads="1"/>
          </p:cNvSpPr>
          <p:nvPr/>
        </p:nvSpPr>
        <p:spPr bwMode="auto">
          <a:xfrm>
            <a:off x="4000496" y="3716338"/>
            <a:ext cx="4892679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34829" name="AutoShape 13"/>
          <p:cNvSpPr>
            <a:spLocks noChangeArrowheads="1"/>
          </p:cNvSpPr>
          <p:nvPr/>
        </p:nvSpPr>
        <p:spPr bwMode="auto">
          <a:xfrm rot="10800000">
            <a:off x="5357817" y="5214950"/>
            <a:ext cx="3424262" cy="928694"/>
          </a:xfrm>
          <a:prstGeom prst="wedgeRectCallout">
            <a:avLst>
              <a:gd name="adj1" fmla="val -79"/>
              <a:gd name="adj2" fmla="val 147259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>
              <a:lnSpc>
                <a:spcPct val="170000"/>
              </a:lnSpc>
            </a:pPr>
            <a:r>
              <a:rPr lang="ru-RU" sz="4000" b="1" dirty="0" smtClean="0">
                <a:solidFill>
                  <a:srgbClr val="CC0000"/>
                </a:solidFill>
              </a:rPr>
              <a:t>Дуб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11279" name="Rectangle 18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6" name="Rectangle 2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pic>
        <p:nvPicPr>
          <p:cNvPr id="11287" name="Picture 26" descr="desk_globe_e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3716338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8" grpId="1"/>
      <p:bldP spid="34819" grpId="0" build="p" animBg="1"/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 animBg="1"/>
      <p:bldP spid="348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428736"/>
            <a:ext cx="8001056" cy="2071702"/>
          </a:xfr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lvl="0" algn="ctr">
              <a:buNone/>
            </a:pPr>
            <a:r>
              <a:rPr lang="ru-RU" sz="3600" i="1" dirty="0" smtClean="0"/>
              <a:t>		</a:t>
            </a:r>
            <a:r>
              <a:rPr lang="ru-RU" sz="6700" i="1" dirty="0" smtClean="0"/>
              <a:t>Самое распространенное в Челябинской области растение? </a:t>
            </a:r>
          </a:p>
          <a:p>
            <a:pPr lvl="0" algn="ctr">
              <a:buNone/>
            </a:pPr>
            <a:r>
              <a:rPr lang="ru-RU" sz="6700" i="1" dirty="0" smtClean="0"/>
              <a:t>(клевер, подорожник, одуванчик, пастушья сумка</a:t>
            </a:r>
            <a:r>
              <a:rPr lang="ru-RU" sz="5900" i="1" dirty="0" smtClean="0"/>
              <a:t>)</a:t>
            </a:r>
            <a:endParaRPr lang="ru-RU" sz="5900" dirty="0"/>
          </a:p>
        </p:txBody>
      </p:sp>
      <p:sp>
        <p:nvSpPr>
          <p:cNvPr id="1229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25</a:t>
            </a:r>
          </a:p>
        </p:txBody>
      </p:sp>
      <p:sp>
        <p:nvSpPr>
          <p:cNvPr id="3584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5852" name="Rectangle 12"/>
          <p:cNvSpPr>
            <a:spLocks noChangeArrowheads="1"/>
          </p:cNvSpPr>
          <p:nvPr/>
        </p:nvSpPr>
        <p:spPr bwMode="auto">
          <a:xfrm>
            <a:off x="4000496" y="3716338"/>
            <a:ext cx="4892679" cy="574675"/>
          </a:xfrm>
          <a:prstGeom prst="rect">
            <a:avLst/>
          </a:prstGeom>
          <a:ln w="76200" cmpd="thickThin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35853" name="AutoShape 13"/>
          <p:cNvSpPr>
            <a:spLocks noChangeArrowheads="1"/>
          </p:cNvSpPr>
          <p:nvPr/>
        </p:nvSpPr>
        <p:spPr bwMode="auto">
          <a:xfrm rot="10800000">
            <a:off x="5148262" y="5214949"/>
            <a:ext cx="3311525" cy="877875"/>
          </a:xfrm>
          <a:prstGeom prst="wedgeRectCallout">
            <a:avLst>
              <a:gd name="adj1" fmla="val -1469"/>
              <a:gd name="adj2" fmla="val 142885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4000" b="1" i="1" dirty="0" smtClean="0">
                <a:solidFill>
                  <a:srgbClr val="CC0000"/>
                </a:solidFill>
              </a:rPr>
              <a:t>Одуванчик</a:t>
            </a:r>
            <a:endParaRPr lang="ru-RU" sz="4000" b="1" i="1" dirty="0">
              <a:solidFill>
                <a:srgbClr val="CC0000"/>
              </a:solidFill>
            </a:endParaRPr>
          </a:p>
        </p:txBody>
      </p:sp>
      <p:sp>
        <p:nvSpPr>
          <p:cNvPr id="12303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9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2" grpId="1"/>
      <p:bldP spid="35843" grpId="0" build="p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/>
      <p:bldP spid="358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500174"/>
            <a:ext cx="8858280" cy="2071702"/>
          </a:xfr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lnSpc>
                <a:spcPct val="90000"/>
              </a:lnSpc>
              <a:buNone/>
            </a:pPr>
            <a:r>
              <a:rPr lang="ru-RU" i="1" dirty="0" smtClean="0"/>
              <a:t>Самый крупный зверь наших мест? </a:t>
            </a:r>
          </a:p>
          <a:p>
            <a:pPr lvl="0" algn="ctr">
              <a:lnSpc>
                <a:spcPct val="90000"/>
              </a:lnSpc>
              <a:buNone/>
            </a:pPr>
            <a:r>
              <a:rPr lang="ru-RU" i="1" dirty="0" smtClean="0"/>
              <a:t>(Вес самца около 600 кг)</a:t>
            </a:r>
          </a:p>
          <a:p>
            <a:pPr lvl="0" algn="ctr">
              <a:lnSpc>
                <a:spcPct val="90000"/>
              </a:lnSpc>
              <a:buNone/>
            </a:pPr>
            <a:r>
              <a:rPr lang="ru-RU" i="1" dirty="0" smtClean="0"/>
              <a:t> (лось, бурый медведь, олень, волк, косуля)</a:t>
            </a:r>
            <a:endParaRPr lang="ru-RU" dirty="0" smtClean="0"/>
          </a:p>
          <a:p>
            <a:pPr algn="ctr">
              <a:lnSpc>
                <a:spcPct val="90000"/>
              </a:lnSpc>
              <a:buNone/>
            </a:pPr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1331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30</a:t>
            </a:r>
          </a:p>
        </p:txBody>
      </p:sp>
      <p:sp>
        <p:nvSpPr>
          <p:cNvPr id="3687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6876" name="Rectangle 12"/>
          <p:cNvSpPr>
            <a:spLocks noChangeArrowheads="1"/>
          </p:cNvSpPr>
          <p:nvPr/>
        </p:nvSpPr>
        <p:spPr bwMode="auto">
          <a:xfrm>
            <a:off x="4000496" y="3716338"/>
            <a:ext cx="4892679" cy="574675"/>
          </a:xfrm>
          <a:prstGeom prst="rect">
            <a:avLst/>
          </a:prstGeom>
          <a:ln w="76200" cmpd="thickThin" algn="ctr">
            <a:solidFill>
              <a:srgbClr val="FFFF00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36877" name="AutoShape 13"/>
          <p:cNvSpPr>
            <a:spLocks noChangeArrowheads="1"/>
          </p:cNvSpPr>
          <p:nvPr/>
        </p:nvSpPr>
        <p:spPr bwMode="auto">
          <a:xfrm rot="10800000">
            <a:off x="5357817" y="5286388"/>
            <a:ext cx="3571900" cy="795334"/>
          </a:xfrm>
          <a:prstGeom prst="wedgeRectCallout">
            <a:avLst>
              <a:gd name="adj1" fmla="val -864"/>
              <a:gd name="adj2" fmla="val 162725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4000" b="1" dirty="0" smtClean="0">
                <a:solidFill>
                  <a:srgbClr val="CC0000"/>
                </a:solidFill>
              </a:rPr>
              <a:t>Лось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13327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3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6" grpId="1"/>
      <p:bldP spid="36867" grpId="0" build="p" animBg="1"/>
      <p:bldP spid="36871" grpId="0" animBg="1"/>
      <p:bldP spid="36872" grpId="0" animBg="1"/>
      <p:bldP spid="36873" grpId="0" animBg="1"/>
      <p:bldP spid="36874" grpId="0" animBg="1"/>
      <p:bldP spid="36875" grpId="0" animBg="1"/>
      <p:bldP spid="36876" grpId="0" animBg="1"/>
      <p:bldP spid="368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71678"/>
            <a:ext cx="8501122" cy="1071569"/>
          </a:xfrm>
          <a:ln w="92075" cap="rnd" cmpd="thinThick">
            <a:solidFill>
              <a:srgbClr val="FF0000"/>
            </a:solidFill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600" i="1" dirty="0" smtClean="0"/>
              <a:t>Что означает название озера </a:t>
            </a:r>
            <a:r>
              <a:rPr lang="ru-RU" sz="3600" i="1" dirty="0" err="1" smtClean="0"/>
              <a:t>Иртяш</a:t>
            </a:r>
            <a:r>
              <a:rPr lang="ru-RU" sz="3600" i="1" dirty="0" smtClean="0"/>
              <a:t>?</a:t>
            </a:r>
            <a:endParaRPr lang="ru-RU" sz="3600" dirty="0" smtClean="0">
              <a:solidFill>
                <a:srgbClr val="000099"/>
              </a:solidFill>
            </a:endParaRPr>
          </a:p>
        </p:txBody>
      </p:sp>
      <p:sp>
        <p:nvSpPr>
          <p:cNvPr id="1434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</a:t>
            </a:r>
          </a:p>
        </p:txBody>
      </p:sp>
      <p:sp>
        <p:nvSpPr>
          <p:cNvPr id="3789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7900" name="Rectangle 12"/>
          <p:cNvSpPr>
            <a:spLocks noChangeArrowheads="1"/>
          </p:cNvSpPr>
          <p:nvPr/>
        </p:nvSpPr>
        <p:spPr bwMode="auto">
          <a:xfrm>
            <a:off x="4000496" y="3716338"/>
            <a:ext cx="4892679" cy="574675"/>
          </a:xfrm>
          <a:prstGeom prst="rect">
            <a:avLst/>
          </a:prstGeom>
          <a:ln w="76200" cmpd="thickThin" algn="ctr">
            <a:solidFill>
              <a:srgbClr val="EC20CF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37901" name="AutoShape 13"/>
          <p:cNvSpPr>
            <a:spLocks noChangeArrowheads="1"/>
          </p:cNvSpPr>
          <p:nvPr/>
        </p:nvSpPr>
        <p:spPr bwMode="auto">
          <a:xfrm rot="10800000">
            <a:off x="5148261" y="5072074"/>
            <a:ext cx="3495675" cy="1020750"/>
          </a:xfrm>
          <a:prstGeom prst="wedgeRectCallout">
            <a:avLst>
              <a:gd name="adj1" fmla="val -768"/>
              <a:gd name="adj2" fmla="val 116307"/>
            </a:avLst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rgbClr val="CC0000"/>
                </a:solidFill>
              </a:rPr>
              <a:t>Каменное место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14351" name="Rectangle 18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8" name="Rectangle 2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0" grpId="1"/>
      <p:bldP spid="37891" grpId="0" build="p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357298"/>
            <a:ext cx="7715304" cy="2214578"/>
          </a:xfr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i="1" dirty="0" smtClean="0"/>
              <a:t>Название какого озера нашего края переводится с башкирского как «</a:t>
            </a:r>
            <a:r>
              <a:rPr lang="ru-RU" i="1" dirty="0" err="1" smtClean="0"/>
              <a:t>Голубая</a:t>
            </a:r>
            <a:r>
              <a:rPr lang="ru-RU" i="1" dirty="0" smtClean="0"/>
              <a:t> чаша»?</a:t>
            </a:r>
            <a:br>
              <a:rPr lang="ru-RU" i="1" dirty="0" smtClean="0"/>
            </a:br>
            <a:r>
              <a:rPr lang="ru-RU" i="1" dirty="0" smtClean="0"/>
              <a:t>(Тургояк; Чебаркуль; </a:t>
            </a:r>
            <a:r>
              <a:rPr lang="ru-RU" i="1" dirty="0" err="1" smtClean="0"/>
              <a:t>Увильды</a:t>
            </a:r>
            <a:r>
              <a:rPr lang="ru-RU" i="1" dirty="0" smtClean="0"/>
              <a:t>; </a:t>
            </a:r>
            <a:r>
              <a:rPr lang="ru-RU" i="1" dirty="0" err="1" smtClean="0"/>
              <a:t>Кисегач</a:t>
            </a:r>
            <a:r>
              <a:rPr lang="ru-RU" i="1" dirty="0" smtClean="0"/>
              <a:t>)</a:t>
            </a:r>
            <a:endParaRPr lang="ru-RU" dirty="0"/>
          </a:p>
        </p:txBody>
      </p:sp>
      <p:sp>
        <p:nvSpPr>
          <p:cNvPr id="1536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71550" y="765175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7</a:t>
            </a:r>
          </a:p>
        </p:txBody>
      </p:sp>
      <p:sp>
        <p:nvSpPr>
          <p:cNvPr id="3891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8924" name="Rectangle 12"/>
          <p:cNvSpPr>
            <a:spLocks noChangeArrowheads="1"/>
          </p:cNvSpPr>
          <p:nvPr/>
        </p:nvSpPr>
        <p:spPr bwMode="auto">
          <a:xfrm>
            <a:off x="4143372" y="3786190"/>
            <a:ext cx="4749803" cy="571504"/>
          </a:xfrm>
          <a:prstGeom prst="rect">
            <a:avLst/>
          </a:prstGeom>
          <a:ln w="76200" cmpd="thickThin" algn="ctr">
            <a:solidFill>
              <a:srgbClr val="EC20CF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38925" name="AutoShape 13"/>
          <p:cNvSpPr>
            <a:spLocks noChangeArrowheads="1"/>
          </p:cNvSpPr>
          <p:nvPr/>
        </p:nvSpPr>
        <p:spPr bwMode="auto">
          <a:xfrm rot="10800000">
            <a:off x="5000625" y="5072073"/>
            <a:ext cx="3889375" cy="1000131"/>
          </a:xfrm>
          <a:prstGeom prst="wedgeRectCallout">
            <a:avLst>
              <a:gd name="adj1" fmla="val -414"/>
              <a:gd name="adj2" fmla="val 107168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>
              <a:lnSpc>
                <a:spcPct val="70000"/>
              </a:lnSpc>
            </a:pPr>
            <a:endParaRPr lang="ru-RU" sz="4800" b="1" dirty="0" smtClean="0">
              <a:solidFill>
                <a:srgbClr val="CC00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ru-RU" sz="4000" b="1" dirty="0" err="1" smtClean="0">
                <a:solidFill>
                  <a:srgbClr val="CC0000"/>
                </a:solidFill>
              </a:rPr>
              <a:t>Увильды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15375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31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  <p:bldP spid="38915" grpId="0" build="p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4" grpId="0" animBg="1"/>
      <p:bldP spid="389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714488"/>
            <a:ext cx="8501121" cy="1857388"/>
          </a:xfrm>
          <a:ln w="5715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i="1" dirty="0" smtClean="0"/>
              <a:t>Какое озеро Челябинской области называют «озеро-родник, младший брат Байкала»?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tx1"/>
                </a:solidFill>
              </a:rPr>
              <a:t>(</a:t>
            </a:r>
            <a:r>
              <a:rPr lang="ru-RU" i="1" dirty="0" err="1" smtClean="0">
                <a:solidFill>
                  <a:schemeClr val="tx1"/>
                </a:solidFill>
              </a:rPr>
              <a:t>Увильды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Иртяш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Кисегач</a:t>
            </a:r>
            <a:r>
              <a:rPr lang="ru-RU" i="1" dirty="0" smtClean="0">
                <a:solidFill>
                  <a:schemeClr val="tx1"/>
                </a:solidFill>
              </a:rPr>
              <a:t>, Тургояк)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638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11</a:t>
            </a:r>
          </a:p>
        </p:txBody>
      </p:sp>
      <p:sp>
        <p:nvSpPr>
          <p:cNvPr id="3994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3994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3994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3994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3994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9948" name="Rectangle 12"/>
          <p:cNvSpPr>
            <a:spLocks noChangeArrowheads="1"/>
          </p:cNvSpPr>
          <p:nvPr/>
        </p:nvSpPr>
        <p:spPr bwMode="auto">
          <a:xfrm>
            <a:off x="3929058" y="3929066"/>
            <a:ext cx="4964117" cy="571504"/>
          </a:xfrm>
          <a:prstGeom prst="rect">
            <a:avLst/>
          </a:prstGeom>
          <a:ln w="76200" cmpd="thickThin" algn="ctr">
            <a:solidFill>
              <a:srgbClr val="EC20CF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39949" name="AutoShape 13"/>
          <p:cNvSpPr>
            <a:spLocks noChangeArrowheads="1"/>
          </p:cNvSpPr>
          <p:nvPr/>
        </p:nvSpPr>
        <p:spPr bwMode="auto">
          <a:xfrm rot="10800000">
            <a:off x="5148262" y="5143511"/>
            <a:ext cx="3311525" cy="1022338"/>
          </a:xfrm>
          <a:prstGeom prst="wedgeRectCallout">
            <a:avLst>
              <a:gd name="adj1" fmla="val -41"/>
              <a:gd name="adj2" fmla="val 98944"/>
            </a:avLst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>
              <a:lnSpc>
                <a:spcPct val="70000"/>
              </a:lnSpc>
            </a:pPr>
            <a:endParaRPr lang="ru-RU" sz="4000" b="1" i="1" dirty="0" smtClean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ru-RU" sz="4000" b="1" i="1" dirty="0" smtClean="0">
                <a:solidFill>
                  <a:srgbClr val="FF0000"/>
                </a:solidFill>
              </a:rPr>
              <a:t>Тургояк</a:t>
            </a:r>
          </a:p>
        </p:txBody>
      </p: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55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8" grpId="1"/>
      <p:bldP spid="39939" grpId="0" build="p" animBg="1"/>
      <p:bldP spid="39943" grpId="0" animBg="1"/>
      <p:bldP spid="39944" grpId="0" animBg="1"/>
      <p:bldP spid="39945" grpId="0" animBg="1"/>
      <p:bldP spid="39946" grpId="0" animBg="1"/>
      <p:bldP spid="39947" grpId="0" animBg="1"/>
      <p:bldP spid="39948" grpId="0" animBg="1"/>
      <p:bldP spid="399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85926"/>
            <a:ext cx="8104216" cy="1857388"/>
          </a:xfr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sz="6700" i="1" dirty="0" smtClean="0"/>
              <a:t>Как называется одно из крупных озёр на территории Челябинской области?</a:t>
            </a:r>
            <a:br>
              <a:rPr lang="ru-RU" sz="6700" i="1" dirty="0" smtClean="0"/>
            </a:br>
            <a:r>
              <a:rPr lang="ru-RU" sz="6700" i="1" dirty="0" smtClean="0"/>
              <a:t>(Еловое; Сосновое; Кедровое; Кипарисовое)</a:t>
            </a:r>
            <a:br>
              <a:rPr lang="ru-RU" sz="6700" i="1" dirty="0" smtClean="0"/>
            </a:br>
            <a:endParaRPr lang="ru-RU" sz="6700" i="1" dirty="0" smtClean="0">
              <a:solidFill>
                <a:srgbClr val="003300"/>
              </a:solidFill>
            </a:endParaRPr>
          </a:p>
          <a:p>
            <a:pPr algn="ctr">
              <a:lnSpc>
                <a:spcPct val="110000"/>
              </a:lnSpc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741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19</a:t>
            </a:r>
          </a:p>
        </p:txBody>
      </p:sp>
      <p:sp>
        <p:nvSpPr>
          <p:cNvPr id="4096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0972" name="Rectangle 12"/>
          <p:cNvSpPr>
            <a:spLocks noChangeArrowheads="1"/>
          </p:cNvSpPr>
          <p:nvPr/>
        </p:nvSpPr>
        <p:spPr bwMode="auto">
          <a:xfrm>
            <a:off x="4000496" y="3716338"/>
            <a:ext cx="4892679" cy="574675"/>
          </a:xfrm>
          <a:prstGeom prst="rect">
            <a:avLst/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40973" name="AutoShape 13"/>
          <p:cNvSpPr>
            <a:spLocks noChangeArrowheads="1"/>
          </p:cNvSpPr>
          <p:nvPr/>
        </p:nvSpPr>
        <p:spPr bwMode="auto">
          <a:xfrm rot="10800000">
            <a:off x="5076825" y="5143510"/>
            <a:ext cx="3455988" cy="1000133"/>
          </a:xfrm>
          <a:prstGeom prst="wedgeRectCallout">
            <a:avLst>
              <a:gd name="adj1" fmla="val -2582"/>
              <a:gd name="adj2" fmla="val 123614"/>
            </a:avLst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>
              <a:lnSpc>
                <a:spcPct val="180000"/>
              </a:lnSpc>
            </a:pPr>
            <a:r>
              <a:rPr lang="ru-RU" sz="4000" b="1" dirty="0" smtClean="0">
                <a:solidFill>
                  <a:srgbClr val="CC0000"/>
                </a:solidFill>
              </a:rPr>
              <a:t>Еловое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17423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9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2" grpId="1"/>
      <p:bldP spid="40963" grpId="0" build="p" animBg="1"/>
      <p:bldP spid="40967" grpId="0" animBg="1"/>
      <p:bldP spid="40968" grpId="0" animBg="1"/>
      <p:bldP spid="40969" grpId="0" animBg="1"/>
      <p:bldP spid="40970" grpId="0" animBg="1"/>
      <p:bldP spid="40971" grpId="0" animBg="1"/>
      <p:bldP spid="40972" grpId="0" animBg="1"/>
      <p:bldP spid="409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7920038" cy="1368425"/>
          </a:xfr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000" i="1" dirty="0" smtClean="0"/>
              <a:t>Сколько озер окружают наш город? Назовите их.</a:t>
            </a:r>
            <a:endParaRPr lang="ru-RU" sz="4000" dirty="0" smtClean="0">
              <a:solidFill>
                <a:schemeClr val="bg1"/>
              </a:solidFill>
            </a:endParaRPr>
          </a:p>
        </p:txBody>
      </p:sp>
      <p:sp>
        <p:nvSpPr>
          <p:cNvPr id="1843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23</a:t>
            </a:r>
          </a:p>
        </p:txBody>
      </p:sp>
      <p:sp>
        <p:nvSpPr>
          <p:cNvPr id="4199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1996" name="Rectangle 12"/>
          <p:cNvSpPr>
            <a:spLocks noChangeArrowheads="1"/>
          </p:cNvSpPr>
          <p:nvPr/>
        </p:nvSpPr>
        <p:spPr bwMode="auto">
          <a:xfrm>
            <a:off x="3857620" y="3716338"/>
            <a:ext cx="5035555" cy="574675"/>
          </a:xfrm>
          <a:prstGeom prst="rect">
            <a:avLst/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41997" name="AutoShape 13"/>
          <p:cNvSpPr>
            <a:spLocks noChangeArrowheads="1"/>
          </p:cNvSpPr>
          <p:nvPr/>
        </p:nvSpPr>
        <p:spPr bwMode="auto">
          <a:xfrm rot="10800000">
            <a:off x="5000628" y="5000636"/>
            <a:ext cx="4143372" cy="1143008"/>
          </a:xfrm>
          <a:prstGeom prst="wedgeRectCallout">
            <a:avLst>
              <a:gd name="adj1" fmla="val -2380"/>
              <a:gd name="adj2" fmla="val 100372"/>
            </a:avLst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>
              <a:lnSpc>
                <a:spcPct val="110000"/>
              </a:lnSpc>
            </a:pPr>
            <a:r>
              <a:rPr lang="ru-RU" sz="3000" b="1" dirty="0" err="1" smtClean="0">
                <a:solidFill>
                  <a:srgbClr val="CC0000"/>
                </a:solidFill>
              </a:rPr>
              <a:t>Иртяш</a:t>
            </a:r>
            <a:r>
              <a:rPr lang="ru-RU" sz="3000" b="1" dirty="0" smtClean="0">
                <a:solidFill>
                  <a:srgbClr val="CC0000"/>
                </a:solidFill>
              </a:rPr>
              <a:t>, Б. и М. </a:t>
            </a:r>
            <a:r>
              <a:rPr lang="ru-RU" sz="3000" b="1" dirty="0" err="1" smtClean="0">
                <a:solidFill>
                  <a:srgbClr val="CC0000"/>
                </a:solidFill>
              </a:rPr>
              <a:t>Нанога</a:t>
            </a:r>
            <a:r>
              <a:rPr lang="ru-RU" sz="3000" b="1" dirty="0" smtClean="0">
                <a:solidFill>
                  <a:srgbClr val="CC0000"/>
                </a:solidFill>
              </a:rPr>
              <a:t>, </a:t>
            </a:r>
            <a:r>
              <a:rPr lang="ru-RU" sz="3000" b="1" dirty="0" err="1" smtClean="0">
                <a:solidFill>
                  <a:srgbClr val="CC0000"/>
                </a:solidFill>
              </a:rPr>
              <a:t>Кызылташ</a:t>
            </a:r>
            <a:r>
              <a:rPr lang="ru-RU" sz="3000" b="1" dirty="0" smtClean="0">
                <a:solidFill>
                  <a:srgbClr val="CC0000"/>
                </a:solidFill>
              </a:rPr>
              <a:t>, </a:t>
            </a:r>
            <a:r>
              <a:rPr lang="ru-RU" sz="3000" b="1" dirty="0" err="1" smtClean="0">
                <a:solidFill>
                  <a:srgbClr val="CC0000"/>
                </a:solidFill>
              </a:rPr>
              <a:t>Булдым</a:t>
            </a:r>
            <a:endParaRPr lang="ru-RU" sz="3000" b="1" dirty="0">
              <a:solidFill>
                <a:srgbClr val="CC0000"/>
              </a:solidFill>
            </a:endParaRPr>
          </a:p>
        </p:txBody>
      </p:sp>
      <p:sp>
        <p:nvSpPr>
          <p:cNvPr id="18447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03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6" grpId="1"/>
      <p:bldP spid="41987" grpId="0" build="p" animBg="1"/>
      <p:bldP spid="41991" grpId="0" animBg="1"/>
      <p:bldP spid="41992" grpId="0" animBg="1"/>
      <p:bldP spid="41993" grpId="0" animBg="1"/>
      <p:bldP spid="41994" grpId="0" animBg="1"/>
      <p:bldP spid="41995" grpId="0" animBg="1"/>
      <p:bldP spid="41996" grpId="0" animBg="1"/>
      <p:bldP spid="419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785926"/>
            <a:ext cx="7429551" cy="1857388"/>
          </a:xfr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i="1" dirty="0" smtClean="0"/>
              <a:t>Какого озера нет в числе крупных озёр Челябинской области?</a:t>
            </a:r>
          </a:p>
          <a:p>
            <a:pPr algn="ctr">
              <a:buNone/>
            </a:pPr>
            <a:r>
              <a:rPr lang="ru-RU" sz="3500" i="1" dirty="0" smtClean="0"/>
              <a:t>(Горькое, Солёное, Сладкое, Кислое)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 smtClean="0">
              <a:solidFill>
                <a:srgbClr val="003300"/>
              </a:solidFill>
            </a:endParaRPr>
          </a:p>
        </p:txBody>
      </p:sp>
      <p:sp>
        <p:nvSpPr>
          <p:cNvPr id="1946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27</a:t>
            </a:r>
          </a:p>
        </p:txBody>
      </p:sp>
      <p:sp>
        <p:nvSpPr>
          <p:cNvPr id="4301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020" name="Rectangle 12"/>
          <p:cNvSpPr>
            <a:spLocks noChangeArrowheads="1"/>
          </p:cNvSpPr>
          <p:nvPr/>
        </p:nvSpPr>
        <p:spPr bwMode="auto">
          <a:xfrm>
            <a:off x="3857620" y="3786190"/>
            <a:ext cx="5035555" cy="571504"/>
          </a:xfrm>
          <a:prstGeom prst="rect">
            <a:avLst/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43021" name="AutoShape 13"/>
          <p:cNvSpPr>
            <a:spLocks noChangeArrowheads="1"/>
          </p:cNvSpPr>
          <p:nvPr/>
        </p:nvSpPr>
        <p:spPr bwMode="auto">
          <a:xfrm rot="10800000">
            <a:off x="5076825" y="5143511"/>
            <a:ext cx="3816350" cy="949313"/>
          </a:xfrm>
          <a:prstGeom prst="wedgeRectCallout">
            <a:avLst>
              <a:gd name="adj1" fmla="val -1160"/>
              <a:gd name="adj2" fmla="val 120292"/>
            </a:avLst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4000" b="1" dirty="0" smtClean="0">
                <a:solidFill>
                  <a:srgbClr val="CC0000"/>
                </a:solidFill>
              </a:rPr>
              <a:t>Кислое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19471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7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0" grpId="1"/>
      <p:bldP spid="43011" grpId="0" build="p" animBg="1"/>
      <p:bldP spid="43015" grpId="0" animBg="1"/>
      <p:bldP spid="43016" grpId="0" animBg="1"/>
      <p:bldP spid="43017" grpId="0" animBg="1"/>
      <p:bldP spid="43018" grpId="0" animBg="1"/>
      <p:bldP spid="43019" grpId="0" animBg="1"/>
      <p:bldP spid="43020" grpId="0" animBg="1"/>
      <p:bldP spid="430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smtClean="0"/>
              <a:t>В дымке синеватой</a:t>
            </a:r>
            <a:endParaRPr lang="ru-RU" dirty="0" smtClean="0"/>
          </a:p>
          <a:p>
            <a:r>
              <a:rPr lang="ru-RU" i="1" dirty="0" smtClean="0"/>
              <a:t>Горы да леса,</a:t>
            </a:r>
            <a:endParaRPr lang="ru-RU" dirty="0" smtClean="0"/>
          </a:p>
          <a:p>
            <a:r>
              <a:rPr lang="ru-RU" i="1" dirty="0" smtClean="0"/>
              <a:t>Что за край богатый</a:t>
            </a:r>
            <a:endParaRPr lang="ru-RU" dirty="0" smtClean="0"/>
          </a:p>
          <a:p>
            <a:r>
              <a:rPr lang="ru-RU" i="1" dirty="0" smtClean="0"/>
              <a:t>Просто чудеса!</a:t>
            </a:r>
            <a:endParaRPr lang="ru-RU" dirty="0" smtClean="0"/>
          </a:p>
          <a:p>
            <a:r>
              <a:rPr lang="ru-RU" i="1" dirty="0" smtClean="0"/>
              <a:t>	   Зелень изумрудная</a:t>
            </a:r>
            <a:endParaRPr lang="ru-RU" dirty="0" smtClean="0"/>
          </a:p>
          <a:p>
            <a:r>
              <a:rPr lang="ru-RU" i="1" dirty="0" smtClean="0"/>
              <a:t>	    Глубина озер,</a:t>
            </a:r>
            <a:endParaRPr lang="ru-RU" dirty="0" smtClean="0"/>
          </a:p>
          <a:p>
            <a:r>
              <a:rPr lang="ru-RU" i="1" dirty="0" smtClean="0"/>
              <a:t>	    А земля-то рудная,</a:t>
            </a:r>
            <a:endParaRPr lang="ru-RU" dirty="0" smtClean="0"/>
          </a:p>
          <a:p>
            <a:r>
              <a:rPr lang="ru-RU" i="1" dirty="0" smtClean="0"/>
              <a:t>	    А кругом простор.</a:t>
            </a:r>
            <a:endParaRPr lang="ru-RU" dirty="0" smtClean="0"/>
          </a:p>
          <a:p>
            <a:r>
              <a:rPr lang="ru-RU" i="1" dirty="0" smtClean="0"/>
              <a:t>		      Трав прибой пахучий</a:t>
            </a:r>
            <a:endParaRPr lang="ru-RU" dirty="0" smtClean="0"/>
          </a:p>
          <a:p>
            <a:r>
              <a:rPr lang="ru-RU" i="1" dirty="0" smtClean="0"/>
              <a:t>		      У подножья скал,</a:t>
            </a:r>
            <a:endParaRPr lang="ru-RU" dirty="0" smtClean="0"/>
          </a:p>
          <a:p>
            <a:r>
              <a:rPr lang="ru-RU" i="1" dirty="0" smtClean="0"/>
              <a:t>		      Ты такой могучий</a:t>
            </a:r>
            <a:endParaRPr lang="ru-RU" dirty="0" smtClean="0"/>
          </a:p>
          <a:p>
            <a:r>
              <a:rPr lang="ru-RU" i="1" dirty="0" smtClean="0"/>
              <a:t>		      Наш седой Урал.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4274" name="Picture 2" descr="C:\Users\яна\Desktop\chel_b_36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28"/>
            <a:ext cx="4773583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5" name="Picture 3" descr="C:\Users\яна\Desktop\43737cff-65d8-4e9f-cb25-6a36aefd38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286124"/>
            <a:ext cx="3452820" cy="2589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6" name="Picture 4" descr="C:\Users\яна\Desktop\f_170627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643446"/>
            <a:ext cx="2606674" cy="175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785926"/>
            <a:ext cx="7500989" cy="1714512"/>
          </a:xfr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i="1" dirty="0" smtClean="0"/>
              <a:t>Как называлась река Урал в древности?</a:t>
            </a:r>
          </a:p>
          <a:p>
            <a:pPr algn="ctr">
              <a:lnSpc>
                <a:spcPct val="110000"/>
              </a:lnSpc>
              <a:buNone/>
            </a:pPr>
            <a:r>
              <a:rPr lang="ru-RU" i="1" dirty="0" smtClean="0"/>
              <a:t>(Танаис, Ра, Итиль, Яик)</a:t>
            </a:r>
            <a:endParaRPr lang="ru-RU" i="1" dirty="0" smtClean="0">
              <a:solidFill>
                <a:srgbClr val="003300"/>
              </a:solidFill>
            </a:endParaRPr>
          </a:p>
        </p:txBody>
      </p:sp>
      <p:sp>
        <p:nvSpPr>
          <p:cNvPr id="2048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31</a:t>
            </a:r>
          </a:p>
        </p:txBody>
      </p:sp>
      <p:sp>
        <p:nvSpPr>
          <p:cNvPr id="4403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4044" name="Rectangle 12"/>
          <p:cNvSpPr>
            <a:spLocks noChangeArrowheads="1"/>
          </p:cNvSpPr>
          <p:nvPr/>
        </p:nvSpPr>
        <p:spPr bwMode="auto">
          <a:xfrm>
            <a:off x="4357686" y="3716338"/>
            <a:ext cx="4535489" cy="574675"/>
          </a:xfrm>
          <a:prstGeom prst="rect">
            <a:avLst/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44045" name="AutoShape 13"/>
          <p:cNvSpPr>
            <a:spLocks noChangeArrowheads="1"/>
          </p:cNvSpPr>
          <p:nvPr/>
        </p:nvSpPr>
        <p:spPr bwMode="auto">
          <a:xfrm rot="10800000">
            <a:off x="5148262" y="5072073"/>
            <a:ext cx="3995737" cy="1020751"/>
          </a:xfrm>
          <a:prstGeom prst="wedgeRectCallout">
            <a:avLst>
              <a:gd name="adj1" fmla="val -150"/>
              <a:gd name="adj2" fmla="val 117852"/>
            </a:avLst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4000" b="1" dirty="0" smtClean="0">
                <a:solidFill>
                  <a:srgbClr val="CC0000"/>
                </a:solidFill>
              </a:rPr>
              <a:t>Яик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20495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1" name="Rectangle 1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4" grpId="1"/>
      <p:bldP spid="44035" grpId="0" build="p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643050"/>
            <a:ext cx="8858280" cy="1654177"/>
          </a:xfr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i="1" dirty="0" smtClean="0"/>
              <a:t>Какое озеро Челябинской области называют «</a:t>
            </a:r>
            <a:r>
              <a:rPr lang="ru-RU" i="1" dirty="0" err="1" smtClean="0"/>
              <a:t>голубая</a:t>
            </a:r>
            <a:r>
              <a:rPr lang="ru-RU" i="1" dirty="0" smtClean="0"/>
              <a:t> жемчужина Урала»?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(</a:t>
            </a:r>
            <a:r>
              <a:rPr lang="ru-RU" i="1" dirty="0" err="1" smtClean="0"/>
              <a:t>Увильды</a:t>
            </a:r>
            <a:r>
              <a:rPr lang="ru-RU" i="1" dirty="0" smtClean="0"/>
              <a:t>, Тургояк, </a:t>
            </a:r>
            <a:r>
              <a:rPr lang="ru-RU" i="1" dirty="0" err="1" smtClean="0"/>
              <a:t>Иртяш</a:t>
            </a:r>
            <a:r>
              <a:rPr lang="ru-RU" i="1" dirty="0" smtClean="0"/>
              <a:t>, </a:t>
            </a:r>
            <a:r>
              <a:rPr lang="ru-RU" i="1" dirty="0" err="1" smtClean="0"/>
              <a:t>Кисегач</a:t>
            </a:r>
            <a:r>
              <a:rPr lang="ru-RU" i="1" dirty="0" smtClean="0"/>
              <a:t>)</a:t>
            </a:r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2150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35</a:t>
            </a:r>
          </a:p>
        </p:txBody>
      </p:sp>
      <p:sp>
        <p:nvSpPr>
          <p:cNvPr id="4506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flip="none" rotWithShape="1">
            <a:gsLst>
              <a:gs pos="0">
                <a:schemeClr val="bg1"/>
              </a:gs>
              <a:gs pos="35000">
                <a:schemeClr val="bg1"/>
              </a:gs>
              <a:gs pos="100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45068" name="Rectangle 12"/>
          <p:cNvSpPr>
            <a:spLocks noChangeArrowheads="1"/>
          </p:cNvSpPr>
          <p:nvPr/>
        </p:nvSpPr>
        <p:spPr bwMode="auto">
          <a:xfrm>
            <a:off x="3857620" y="3643314"/>
            <a:ext cx="5106993" cy="503236"/>
          </a:xfrm>
          <a:prstGeom prst="rect">
            <a:avLst/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45069" name="AutoShape 13"/>
          <p:cNvSpPr>
            <a:spLocks noChangeArrowheads="1"/>
          </p:cNvSpPr>
          <p:nvPr/>
        </p:nvSpPr>
        <p:spPr bwMode="auto">
          <a:xfrm rot="10800000">
            <a:off x="4857752" y="4857760"/>
            <a:ext cx="4070380" cy="1062054"/>
          </a:xfrm>
          <a:prstGeom prst="wedgeRectCallout">
            <a:avLst>
              <a:gd name="adj1" fmla="val -2266"/>
              <a:gd name="adj2" fmla="val 109353"/>
            </a:avLst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>
              <a:lnSpc>
                <a:spcPct val="170000"/>
              </a:lnSpc>
            </a:pPr>
            <a:r>
              <a:rPr lang="ru-RU" sz="4000" b="1" dirty="0" err="1" smtClean="0">
                <a:solidFill>
                  <a:srgbClr val="CC0000"/>
                </a:solidFill>
              </a:rPr>
              <a:t>Увильды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21519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75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8" grpId="1"/>
      <p:bldP spid="45059" grpId="0" build="p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357298"/>
            <a:ext cx="7526367" cy="2286016"/>
          </a:xfrm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i="1" dirty="0" smtClean="0"/>
              <a:t>Какая из перечисленных особо охраняемых территорий области создана в части образования радиоактивного облака? (</a:t>
            </a:r>
            <a:r>
              <a:rPr lang="ru-RU" sz="2800" i="1" dirty="0" err="1" smtClean="0"/>
              <a:t>Ильменский</a:t>
            </a:r>
            <a:r>
              <a:rPr lang="ru-RU" sz="2800" i="1" dirty="0" smtClean="0"/>
              <a:t> заповедник, Восточно-Уральский заповедник, </a:t>
            </a:r>
            <a:r>
              <a:rPr lang="ru-RU" sz="2800" i="1" dirty="0" err="1" smtClean="0"/>
              <a:t>Аркаим</a:t>
            </a:r>
            <a:r>
              <a:rPr lang="ru-RU" sz="2800" i="1" dirty="0" smtClean="0"/>
              <a:t>, Троицкий </a:t>
            </a:r>
            <a:r>
              <a:rPr lang="ru-RU" sz="2800" i="1" dirty="0" err="1" smtClean="0"/>
              <a:t>ботанич</a:t>
            </a:r>
            <a:r>
              <a:rPr lang="ru-RU" sz="2800" i="1" dirty="0" smtClean="0"/>
              <a:t>. сад)</a:t>
            </a:r>
            <a:endParaRPr lang="ru-RU" sz="2800" i="1" dirty="0" smtClean="0">
              <a:solidFill>
                <a:srgbClr val="003300"/>
              </a:solidFill>
            </a:endParaRPr>
          </a:p>
        </p:txBody>
      </p:sp>
      <p:sp>
        <p:nvSpPr>
          <p:cNvPr id="2253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</a:t>
            </a:r>
          </a:p>
        </p:txBody>
      </p:sp>
      <p:sp>
        <p:nvSpPr>
          <p:cNvPr id="4608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6092" name="Rectangle 12"/>
          <p:cNvSpPr>
            <a:spLocks noChangeArrowheads="1"/>
          </p:cNvSpPr>
          <p:nvPr/>
        </p:nvSpPr>
        <p:spPr bwMode="auto">
          <a:xfrm>
            <a:off x="3857620" y="3643314"/>
            <a:ext cx="4749803" cy="574675"/>
          </a:xfrm>
          <a:prstGeom prst="rect">
            <a:avLst/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46093" name="AutoShape 13"/>
          <p:cNvSpPr>
            <a:spLocks noChangeArrowheads="1"/>
          </p:cNvSpPr>
          <p:nvPr/>
        </p:nvSpPr>
        <p:spPr bwMode="auto">
          <a:xfrm rot="10800000">
            <a:off x="4929190" y="4714884"/>
            <a:ext cx="3929090" cy="1071570"/>
          </a:xfrm>
          <a:prstGeom prst="wedgeRectCallout">
            <a:avLst>
              <a:gd name="adj1" fmla="val 52546"/>
              <a:gd name="adj2" fmla="val 75935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</a:rPr>
              <a:t>Восточно-Уральский заповедник</a:t>
            </a:r>
            <a:endParaRPr lang="ru-RU" sz="2800" b="1" dirty="0">
              <a:solidFill>
                <a:srgbClr val="CC0000"/>
              </a:solidFill>
            </a:endParaRPr>
          </a:p>
        </p:txBody>
      </p:sp>
      <p:sp>
        <p:nvSpPr>
          <p:cNvPr id="22543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9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2" grpId="1"/>
      <p:bldP spid="46083" grpId="0" build="p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1071546"/>
            <a:ext cx="7429552" cy="2643206"/>
          </a:xfr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i="1" dirty="0" smtClean="0"/>
              <a:t>Где расположена Челябинская область?</a:t>
            </a:r>
            <a:br>
              <a:rPr lang="ru-RU" i="1" dirty="0" smtClean="0"/>
            </a:br>
            <a:r>
              <a:rPr lang="ru-RU" i="1" dirty="0" smtClean="0"/>
              <a:t>а) Полярный Урал;</a:t>
            </a:r>
            <a:br>
              <a:rPr lang="ru-RU" i="1" dirty="0" smtClean="0"/>
            </a:br>
            <a:r>
              <a:rPr lang="ru-RU" i="1" dirty="0" smtClean="0"/>
              <a:t>б) Северный Урал;</a:t>
            </a:r>
            <a:br>
              <a:rPr lang="ru-RU" i="1" dirty="0" smtClean="0"/>
            </a:br>
            <a:r>
              <a:rPr lang="ru-RU" i="1" dirty="0" smtClean="0"/>
              <a:t>в) Средний Урал;</a:t>
            </a:r>
            <a:br>
              <a:rPr lang="ru-RU" i="1" dirty="0" smtClean="0"/>
            </a:br>
            <a:r>
              <a:rPr lang="ru-RU" i="1" dirty="0" smtClean="0"/>
              <a:t>г) Южный Урал</a:t>
            </a:r>
            <a:endParaRPr lang="ru-RU" dirty="0" smtClean="0">
              <a:solidFill>
                <a:srgbClr val="003300"/>
              </a:solidFill>
            </a:endParaRPr>
          </a:p>
        </p:txBody>
      </p:sp>
      <p:sp>
        <p:nvSpPr>
          <p:cNvPr id="2355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6</a:t>
            </a:r>
          </a:p>
        </p:txBody>
      </p:sp>
      <p:sp>
        <p:nvSpPr>
          <p:cNvPr id="4711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7116" name="Rectangle 12"/>
          <p:cNvSpPr>
            <a:spLocks noChangeArrowheads="1"/>
          </p:cNvSpPr>
          <p:nvPr/>
        </p:nvSpPr>
        <p:spPr bwMode="auto">
          <a:xfrm>
            <a:off x="3929058" y="3716338"/>
            <a:ext cx="4964117" cy="574675"/>
          </a:xfrm>
          <a:prstGeom prst="rect">
            <a:avLst/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47117" name="AutoShape 13"/>
          <p:cNvSpPr>
            <a:spLocks noChangeArrowheads="1"/>
          </p:cNvSpPr>
          <p:nvPr/>
        </p:nvSpPr>
        <p:spPr bwMode="auto">
          <a:xfrm rot="10800000">
            <a:off x="5003799" y="5000635"/>
            <a:ext cx="3889375" cy="949314"/>
          </a:xfrm>
          <a:prstGeom prst="wedgeRectCallout">
            <a:avLst>
              <a:gd name="adj1" fmla="val -456"/>
              <a:gd name="adj2" fmla="val 113056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Южный Урал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3567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3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  <p:bldP spid="47107" grpId="0" build="p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6" grpId="0" animBg="1"/>
      <p:bldP spid="471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3" y="1571612"/>
            <a:ext cx="7891488" cy="1928826"/>
          </a:xfr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sz="3600" i="1" dirty="0" smtClean="0"/>
              <a:t>Что означает башкирское слово «куль» в названиях Челябинской области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3600" i="1" dirty="0" smtClean="0"/>
              <a:t> (озеро, вода, гора, лес)</a:t>
            </a:r>
            <a:endParaRPr lang="ru-RU" sz="3600" i="1" dirty="0" smtClean="0">
              <a:solidFill>
                <a:srgbClr val="003300"/>
              </a:solidFill>
            </a:endParaRPr>
          </a:p>
        </p:txBody>
      </p:sp>
      <p:sp>
        <p:nvSpPr>
          <p:cNvPr id="2458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10</a:t>
            </a:r>
          </a:p>
        </p:txBody>
      </p:sp>
      <p:sp>
        <p:nvSpPr>
          <p:cNvPr id="4813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8140" name="Rectangle 12"/>
          <p:cNvSpPr>
            <a:spLocks noChangeArrowheads="1"/>
          </p:cNvSpPr>
          <p:nvPr/>
        </p:nvSpPr>
        <p:spPr bwMode="auto">
          <a:xfrm>
            <a:off x="4143372" y="3716338"/>
            <a:ext cx="4749803" cy="574675"/>
          </a:xfrm>
          <a:prstGeom prst="rect">
            <a:avLst/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48141" name="AutoShape 13"/>
          <p:cNvSpPr>
            <a:spLocks noChangeArrowheads="1"/>
          </p:cNvSpPr>
          <p:nvPr/>
        </p:nvSpPr>
        <p:spPr bwMode="auto">
          <a:xfrm rot="10800000">
            <a:off x="5143504" y="4857760"/>
            <a:ext cx="3710017" cy="1295400"/>
          </a:xfrm>
          <a:prstGeom prst="wedgeRectCallout">
            <a:avLst>
              <a:gd name="adj1" fmla="val -604"/>
              <a:gd name="adj2" fmla="val 85417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>
              <a:lnSpc>
                <a:spcPct val="110000"/>
              </a:lnSpc>
              <a:buNone/>
            </a:pPr>
            <a:r>
              <a:rPr lang="ru-RU" sz="4000" b="1" dirty="0" smtClean="0">
                <a:solidFill>
                  <a:srgbClr val="CC0000"/>
                </a:solidFill>
              </a:rPr>
              <a:t>Озеро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24591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47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0" grpId="1"/>
      <p:bldP spid="48131" grpId="0" build="p" animBg="1"/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  <p:bldP spid="481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643050"/>
            <a:ext cx="7989890" cy="1143008"/>
          </a:xfr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sz="3600" dirty="0" smtClean="0"/>
              <a:t>В каком Париже нет Эйфелевой башни?</a:t>
            </a:r>
            <a:endParaRPr lang="ru-RU" sz="3600" b="1" dirty="0" smtClean="0">
              <a:solidFill>
                <a:srgbClr val="003300"/>
              </a:solidFill>
            </a:endParaRPr>
          </a:p>
        </p:txBody>
      </p:sp>
      <p:sp>
        <p:nvSpPr>
          <p:cNvPr id="2662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26</a:t>
            </a:r>
          </a:p>
        </p:txBody>
      </p:sp>
      <p:sp>
        <p:nvSpPr>
          <p:cNvPr id="5018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0188" name="Rectangle 12"/>
          <p:cNvSpPr>
            <a:spLocks noChangeArrowheads="1"/>
          </p:cNvSpPr>
          <p:nvPr/>
        </p:nvSpPr>
        <p:spPr bwMode="auto">
          <a:xfrm>
            <a:off x="3786182" y="3500438"/>
            <a:ext cx="4678365" cy="574675"/>
          </a:xfrm>
          <a:prstGeom prst="rect">
            <a:avLst/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50189" name="AutoShape 13"/>
          <p:cNvSpPr>
            <a:spLocks noChangeArrowheads="1"/>
          </p:cNvSpPr>
          <p:nvPr/>
        </p:nvSpPr>
        <p:spPr bwMode="auto">
          <a:xfrm rot="10800000">
            <a:off x="5000625" y="4572008"/>
            <a:ext cx="3929092" cy="1571636"/>
          </a:xfrm>
          <a:prstGeom prst="wedgeRectCallout">
            <a:avLst>
              <a:gd name="adj1" fmla="val -1607"/>
              <a:gd name="adj2" fmla="val 75123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</a:rPr>
              <a:t>В селе Париж </a:t>
            </a:r>
            <a:r>
              <a:rPr lang="ru-RU" sz="3200" b="1" dirty="0" err="1" smtClean="0">
                <a:solidFill>
                  <a:srgbClr val="CC0000"/>
                </a:solidFill>
              </a:rPr>
              <a:t>Нагайбакского</a:t>
            </a:r>
            <a:r>
              <a:rPr lang="ru-RU" sz="3200" b="1" dirty="0" smtClean="0">
                <a:solidFill>
                  <a:srgbClr val="CC0000"/>
                </a:solidFill>
              </a:rPr>
              <a:t> района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26639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95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8" grpId="1"/>
      <p:bldP spid="50179" grpId="0" build="p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  <p:bldP spid="5018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785926"/>
            <a:ext cx="8858280" cy="1643074"/>
          </a:xfrm>
          <a:ln w="762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sz="3600" i="1" dirty="0" smtClean="0">
                <a:solidFill>
                  <a:schemeClr val="tx1"/>
                </a:solidFill>
              </a:rPr>
              <a:t>Какое озеро Челябинской области хвастается мускулами?</a:t>
            </a:r>
          </a:p>
        </p:txBody>
      </p:sp>
      <p:sp>
        <p:nvSpPr>
          <p:cNvPr id="2765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29</a:t>
            </a:r>
          </a:p>
        </p:txBody>
      </p:sp>
      <p:sp>
        <p:nvSpPr>
          <p:cNvPr id="5120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1212" name="Rectangle 12"/>
          <p:cNvSpPr>
            <a:spLocks noChangeArrowheads="1"/>
          </p:cNvSpPr>
          <p:nvPr/>
        </p:nvSpPr>
        <p:spPr bwMode="auto">
          <a:xfrm>
            <a:off x="4214810" y="3716338"/>
            <a:ext cx="4678365" cy="574675"/>
          </a:xfrm>
          <a:prstGeom prst="rect">
            <a:avLst/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51213" name="AutoShape 13"/>
          <p:cNvSpPr>
            <a:spLocks noChangeArrowheads="1"/>
          </p:cNvSpPr>
          <p:nvPr/>
        </p:nvSpPr>
        <p:spPr bwMode="auto">
          <a:xfrm rot="10800000">
            <a:off x="5111750" y="4786322"/>
            <a:ext cx="4032250" cy="1439863"/>
          </a:xfrm>
          <a:prstGeom prst="wedgeRectCallout">
            <a:avLst>
              <a:gd name="adj1" fmla="val -829"/>
              <a:gd name="adj2" fmla="val 81861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4400" b="1" dirty="0" smtClean="0">
                <a:solidFill>
                  <a:srgbClr val="CC0000"/>
                </a:solidFill>
              </a:rPr>
              <a:t>оз. Силач</a:t>
            </a:r>
            <a:endParaRPr lang="ru-RU" sz="4400" b="1" dirty="0">
              <a:solidFill>
                <a:srgbClr val="CC0000"/>
              </a:solidFill>
            </a:endParaRPr>
          </a:p>
        </p:txBody>
      </p:sp>
      <p:sp>
        <p:nvSpPr>
          <p:cNvPr id="27663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9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2" grpId="1"/>
      <p:bldP spid="51203" grpId="0" build="p" animBg="1"/>
      <p:bldP spid="51207" grpId="0" animBg="1"/>
      <p:bldP spid="51208" grpId="0" animBg="1"/>
      <p:bldP spid="51209" grpId="0" animBg="1"/>
      <p:bldP spid="51210" grpId="0" animBg="1"/>
      <p:bldP spid="51211" grpId="0" animBg="1"/>
      <p:bldP spid="51212" grpId="0" animBg="1"/>
      <p:bldP spid="512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2000240"/>
            <a:ext cx="7786742" cy="1368425"/>
          </a:xfrm>
          <a:ln w="762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Какой горе не сидится?</a:t>
            </a:r>
          </a:p>
        </p:txBody>
      </p:sp>
      <p:sp>
        <p:nvSpPr>
          <p:cNvPr id="2867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34</a:t>
            </a:r>
          </a:p>
        </p:txBody>
      </p:sp>
      <p:sp>
        <p:nvSpPr>
          <p:cNvPr id="5223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2236" name="Rectangle 12"/>
          <p:cNvSpPr>
            <a:spLocks noChangeArrowheads="1"/>
          </p:cNvSpPr>
          <p:nvPr/>
        </p:nvSpPr>
        <p:spPr bwMode="auto">
          <a:xfrm>
            <a:off x="4143372" y="3716338"/>
            <a:ext cx="4749803" cy="574675"/>
          </a:xfrm>
          <a:prstGeom prst="rect">
            <a:avLst/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52237" name="AutoShape 13"/>
          <p:cNvSpPr>
            <a:spLocks noChangeArrowheads="1"/>
          </p:cNvSpPr>
          <p:nvPr/>
        </p:nvSpPr>
        <p:spPr bwMode="auto">
          <a:xfrm rot="10800000">
            <a:off x="5003800" y="4797425"/>
            <a:ext cx="3744913" cy="1295400"/>
          </a:xfrm>
          <a:prstGeom prst="wedgeRectCallout">
            <a:avLst>
              <a:gd name="adj1" fmla="val -2736"/>
              <a:gd name="adj2" fmla="val 85417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4000" b="1" dirty="0" smtClean="0">
                <a:solidFill>
                  <a:srgbClr val="CC0000"/>
                </a:solidFill>
              </a:rPr>
              <a:t>Егоза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43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6" grpId="1"/>
      <p:bldP spid="52227" grpId="0" build="p" animBg="1"/>
      <p:bldP spid="52231" grpId="0" animBg="1"/>
      <p:bldP spid="52232" grpId="0" animBg="1"/>
      <p:bldP spid="52233" grpId="0" animBg="1"/>
      <p:bldP spid="52234" grpId="0" animBg="1"/>
      <p:bldP spid="52235" grpId="0" animBg="1"/>
      <p:bldP spid="52236" grpId="0" animBg="1"/>
      <p:bldP spid="522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2" y="1571612"/>
            <a:ext cx="7597806" cy="2071702"/>
          </a:xfr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i="1" dirty="0" smtClean="0"/>
              <a:t>В районе какого города Челябинской области самый глубокий в мире угольный разрез?</a:t>
            </a:r>
            <a:br>
              <a:rPr lang="ru-RU" i="1" dirty="0" smtClean="0"/>
            </a:br>
            <a:r>
              <a:rPr lang="ru-RU" i="1" dirty="0" smtClean="0"/>
              <a:t>(Коркино, Копейск, Бакал, Пласт)</a:t>
            </a:r>
            <a:br>
              <a:rPr lang="ru-RU" i="1" dirty="0" smtClean="0"/>
            </a:br>
            <a:endParaRPr lang="ru-RU" i="1" dirty="0" smtClean="0">
              <a:solidFill>
                <a:srgbClr val="660066"/>
              </a:solidFill>
            </a:endParaRPr>
          </a:p>
        </p:txBody>
      </p:sp>
      <p:sp>
        <p:nvSpPr>
          <p:cNvPr id="2970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4</a:t>
            </a:r>
          </a:p>
        </p:txBody>
      </p:sp>
      <p:sp>
        <p:nvSpPr>
          <p:cNvPr id="5325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3260" name="Rectangle 12"/>
          <p:cNvSpPr>
            <a:spLocks noChangeArrowheads="1"/>
          </p:cNvSpPr>
          <p:nvPr/>
        </p:nvSpPr>
        <p:spPr bwMode="auto">
          <a:xfrm>
            <a:off x="4000496" y="3786190"/>
            <a:ext cx="4892679" cy="504823"/>
          </a:xfrm>
          <a:prstGeom prst="rect">
            <a:avLst/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53261" name="AutoShape 13"/>
          <p:cNvSpPr>
            <a:spLocks noChangeArrowheads="1"/>
          </p:cNvSpPr>
          <p:nvPr/>
        </p:nvSpPr>
        <p:spPr bwMode="auto">
          <a:xfrm rot="10800000">
            <a:off x="5148260" y="5072072"/>
            <a:ext cx="3710017" cy="785819"/>
          </a:xfrm>
          <a:prstGeom prst="wedgeRectCallout">
            <a:avLst>
              <a:gd name="adj1" fmla="val -1029"/>
              <a:gd name="adj2" fmla="val 137580"/>
            </a:avLst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Коркино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9711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67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0" grpId="1"/>
      <p:bldP spid="53251" grpId="0" build="p" animBg="1"/>
      <p:bldP spid="53255" grpId="0" animBg="1"/>
      <p:bldP spid="53256" grpId="0" animBg="1"/>
      <p:bldP spid="53257" grpId="0" animBg="1"/>
      <p:bldP spid="53258" grpId="0" animBg="1"/>
      <p:bldP spid="53259" grpId="0" animBg="1"/>
      <p:bldP spid="53260" grpId="0" animBg="1"/>
      <p:bldP spid="532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643050"/>
            <a:ext cx="8286808" cy="1857388"/>
          </a:xfr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12800" i="1" dirty="0" smtClean="0"/>
              <a:t>На гербе какого города Челябинской области золотой крылатый конь?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11200" i="1" dirty="0" smtClean="0"/>
              <a:t>( Касли, Златоуст, Верхний Уфалей, Верхнеуральск)</a:t>
            </a:r>
            <a:r>
              <a:rPr lang="ru-RU" sz="12800" i="1" dirty="0" smtClean="0"/>
              <a:t/>
            </a:r>
            <a:br>
              <a:rPr lang="ru-RU" sz="12800" i="1" dirty="0" smtClean="0"/>
            </a:br>
            <a:endParaRPr lang="ru-RU" sz="12800" i="1" dirty="0" smtClean="0">
              <a:solidFill>
                <a:srgbClr val="003300"/>
              </a:solidFill>
            </a:endParaRP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rgbClr val="660066"/>
              </a:solidFill>
            </a:endParaRPr>
          </a:p>
        </p:txBody>
      </p:sp>
      <p:sp>
        <p:nvSpPr>
          <p:cNvPr id="3072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8</a:t>
            </a:r>
          </a:p>
        </p:txBody>
      </p:sp>
      <p:sp>
        <p:nvSpPr>
          <p:cNvPr id="5427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4284" name="Rectangle 12"/>
          <p:cNvSpPr>
            <a:spLocks noChangeArrowheads="1"/>
          </p:cNvSpPr>
          <p:nvPr/>
        </p:nvSpPr>
        <p:spPr bwMode="auto">
          <a:xfrm>
            <a:off x="4000496" y="3716338"/>
            <a:ext cx="4892679" cy="574675"/>
          </a:xfrm>
          <a:prstGeom prst="rect">
            <a:avLst/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54285" name="AutoShape 13"/>
          <p:cNvSpPr>
            <a:spLocks noChangeArrowheads="1"/>
          </p:cNvSpPr>
          <p:nvPr/>
        </p:nvSpPr>
        <p:spPr bwMode="auto">
          <a:xfrm rot="10800000">
            <a:off x="5148261" y="4929196"/>
            <a:ext cx="3311525" cy="1000133"/>
          </a:xfrm>
          <a:prstGeom prst="wedgeRectCallout">
            <a:avLst>
              <a:gd name="adj1" fmla="val -2422"/>
              <a:gd name="adj2" fmla="val 101181"/>
            </a:avLst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>
              <a:lnSpc>
                <a:spcPct val="180000"/>
              </a:lnSpc>
            </a:pPr>
            <a:r>
              <a:rPr lang="ru-RU" sz="4000" b="1" dirty="0" smtClean="0">
                <a:solidFill>
                  <a:srgbClr val="CC0000"/>
                </a:solidFill>
              </a:rPr>
              <a:t>Златоуст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30735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91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4" grpId="1"/>
      <p:bldP spid="54275" grpId="0" build="p" animBg="1"/>
      <p:bldP spid="54279" grpId="0" animBg="1"/>
      <p:bldP spid="54280" grpId="0" animBg="1"/>
      <p:bldP spid="54281" grpId="0" animBg="1"/>
      <p:bldP spid="54282" grpId="0" animBg="1"/>
      <p:bldP spid="54283" grpId="0" animBg="1"/>
      <p:bldP spid="54284" grpId="0" animBg="1"/>
      <p:bldP spid="542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7">
            <a:hlinkClick r:id="rId2" action="ppaction://hlinksldjump" tooltip="Щёлкни мышкой по кнопке и начнёшь игру &quot;АТЫ -БАТЫ&quot;"/>
          </p:cNvPr>
          <p:cNvSpPr>
            <a:spLocks noChangeArrowheads="1"/>
          </p:cNvSpPr>
          <p:nvPr/>
        </p:nvSpPr>
        <p:spPr bwMode="auto">
          <a:xfrm>
            <a:off x="5929313" y="6215063"/>
            <a:ext cx="1651000" cy="454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dirty="0"/>
              <a:t>Начать игру</a:t>
            </a:r>
          </a:p>
        </p:txBody>
      </p:sp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428625" y="1773238"/>
            <a:ext cx="8286750" cy="4229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ru-RU" sz="2000" i="1" dirty="0">
                <a:solidFill>
                  <a:srgbClr val="660033"/>
                </a:solidFill>
              </a:rPr>
              <a:t>1.</a:t>
            </a: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Выбери ячейку с номером и щёлкни по ней мышкой.</a:t>
            </a:r>
          </a:p>
          <a:p>
            <a:pPr algn="l">
              <a:lnSpc>
                <a:spcPct val="140000"/>
              </a:lnSpc>
              <a:defRPr/>
            </a:pPr>
            <a:r>
              <a:rPr lang="ru-RU" sz="2400" i="1" dirty="0">
                <a:solidFill>
                  <a:schemeClr val="tx1"/>
                </a:solidFill>
                <a:latin typeface="Calibri" pitchFamily="34" charset="0"/>
              </a:rPr>
              <a:t>2.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 Прочитай вопрос.</a:t>
            </a:r>
          </a:p>
          <a:p>
            <a:pPr algn="l">
              <a:lnSpc>
                <a:spcPct val="140000"/>
              </a:lnSpc>
              <a:defRPr/>
            </a:pPr>
            <a:r>
              <a:rPr lang="ru-RU" sz="2400" i="1" dirty="0">
                <a:solidFill>
                  <a:schemeClr val="tx1"/>
                </a:solidFill>
                <a:latin typeface="Calibri" pitchFamily="34" charset="0"/>
              </a:rPr>
              <a:t>3.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 Время на обдумывание – 5 секунд. </a:t>
            </a:r>
          </a:p>
          <a:p>
            <a:pPr algn="l">
              <a:lnSpc>
                <a:spcPct val="140000"/>
              </a:lnSpc>
              <a:defRPr/>
            </a:pPr>
            <a:r>
              <a:rPr lang="ru-RU" sz="2400" i="1" dirty="0">
                <a:solidFill>
                  <a:schemeClr val="tx1"/>
                </a:solidFill>
                <a:latin typeface="Calibri" pitchFamily="34" charset="0"/>
              </a:rPr>
              <a:t>4.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 После звукового сигнала дай устный ответ.</a:t>
            </a:r>
          </a:p>
          <a:p>
            <a:pPr algn="l">
              <a:lnSpc>
                <a:spcPct val="140000"/>
              </a:lnSpc>
              <a:defRPr/>
            </a:pPr>
            <a:r>
              <a:rPr lang="ru-RU" sz="2400" i="1" dirty="0">
                <a:solidFill>
                  <a:schemeClr val="tx1"/>
                </a:solidFill>
                <a:latin typeface="Calibri" pitchFamily="34" charset="0"/>
              </a:rPr>
              <a:t>5.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 Чтобы узнать правильный ответ, щёлкни мышкой по экрану. </a:t>
            </a:r>
          </a:p>
          <a:p>
            <a:pPr algn="l">
              <a:lnSpc>
                <a:spcPct val="140000"/>
              </a:lnSpc>
              <a:defRPr/>
            </a:pPr>
            <a:r>
              <a:rPr lang="ru-RU" sz="2400" i="1" dirty="0">
                <a:solidFill>
                  <a:schemeClr val="tx1"/>
                </a:solidFill>
                <a:latin typeface="Calibri" pitchFamily="34" charset="0"/>
              </a:rPr>
              <a:t>6.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 Чтобы продолжить игру, щёлкни мышкой </a:t>
            </a:r>
          </a:p>
          <a:p>
            <a:pPr algn="l">
              <a:lnSpc>
                <a:spcPct val="140000"/>
              </a:lnSpc>
              <a:defRPr/>
            </a:pP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по кнопке «Продолжить игру».</a:t>
            </a:r>
          </a:p>
        </p:txBody>
      </p:sp>
      <p:sp>
        <p:nvSpPr>
          <p:cNvPr id="2075" name="Rectangle 2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58125" y="6215063"/>
            <a:ext cx="1087438" cy="454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Выход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28625" y="285750"/>
            <a:ext cx="8286750" cy="12144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357166"/>
            <a:ext cx="66014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викторины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2" y="1643050"/>
            <a:ext cx="7383491" cy="1857388"/>
          </a:xfr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sz="12800" i="1" dirty="0" smtClean="0"/>
              <a:t>Какой из этих городов Южного Урала – город мастеров художественного чугунного литья?</a:t>
            </a:r>
            <a:br>
              <a:rPr lang="ru-RU" sz="12800" i="1" dirty="0" smtClean="0"/>
            </a:br>
            <a:r>
              <a:rPr lang="ru-RU" sz="12800" i="1" dirty="0" smtClean="0"/>
              <a:t>(Куса, Касли, Кыштым, Карабаш)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3174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16</a:t>
            </a:r>
          </a:p>
        </p:txBody>
      </p:sp>
      <p:sp>
        <p:nvSpPr>
          <p:cNvPr id="553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5308" name="Rectangle 12"/>
          <p:cNvSpPr>
            <a:spLocks noChangeArrowheads="1"/>
          </p:cNvSpPr>
          <p:nvPr/>
        </p:nvSpPr>
        <p:spPr bwMode="auto">
          <a:xfrm>
            <a:off x="5357819" y="3857628"/>
            <a:ext cx="3143272" cy="571504"/>
          </a:xfrm>
          <a:prstGeom prst="rect">
            <a:avLst/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55309" name="AutoShape 13"/>
          <p:cNvSpPr>
            <a:spLocks noChangeArrowheads="1"/>
          </p:cNvSpPr>
          <p:nvPr/>
        </p:nvSpPr>
        <p:spPr bwMode="auto">
          <a:xfrm rot="10800000">
            <a:off x="5357818" y="5143512"/>
            <a:ext cx="3311525" cy="938210"/>
          </a:xfrm>
          <a:prstGeom prst="wedgeRectCallout">
            <a:avLst>
              <a:gd name="adj1" fmla="val -958"/>
              <a:gd name="adj2" fmla="val 112183"/>
            </a:avLst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4000" b="1" dirty="0" smtClean="0">
                <a:solidFill>
                  <a:srgbClr val="CC0000"/>
                </a:solidFill>
              </a:rPr>
              <a:t>Касли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31759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5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8" grpId="1"/>
      <p:bldP spid="55299" grpId="0" uiExpand="1" build="p" animBg="1"/>
      <p:bldP spid="55303" grpId="0" animBg="1"/>
      <p:bldP spid="55304" grpId="0" animBg="1"/>
      <p:bldP spid="55305" grpId="0" animBg="1"/>
      <p:bldP spid="55306" grpId="0" animBg="1"/>
      <p:bldP spid="55307" grpId="0" animBg="1"/>
      <p:bldP spid="55308" grpId="0" animBg="1"/>
      <p:bldP spid="5530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2" y="1071546"/>
            <a:ext cx="7597806" cy="3071834"/>
          </a:xfr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i="1" dirty="0" smtClean="0"/>
              <a:t>	Какой город Южного Урала в годы Великой Отечественной войны называли </a:t>
            </a:r>
            <a:r>
              <a:rPr lang="ru-RU" i="1" dirty="0" err="1" smtClean="0"/>
              <a:t>Танкоградом</a:t>
            </a:r>
            <a:r>
              <a:rPr lang="ru-RU" i="1" dirty="0" smtClean="0"/>
              <a:t>?</a:t>
            </a:r>
            <a:br>
              <a:rPr lang="ru-RU" i="1" dirty="0" smtClean="0"/>
            </a:br>
            <a:r>
              <a:rPr lang="ru-RU" i="1" dirty="0" smtClean="0"/>
              <a:t> (Златоуст, Челябинск, Магнитогорск, Еманжелинск)</a:t>
            </a:r>
            <a:endParaRPr lang="ru-RU" i="1" dirty="0"/>
          </a:p>
        </p:txBody>
      </p:sp>
      <p:sp>
        <p:nvSpPr>
          <p:cNvPr id="3277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20</a:t>
            </a:r>
          </a:p>
        </p:txBody>
      </p:sp>
      <p:sp>
        <p:nvSpPr>
          <p:cNvPr id="5632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6332" name="Rectangle 12"/>
          <p:cNvSpPr>
            <a:spLocks noChangeArrowheads="1"/>
          </p:cNvSpPr>
          <p:nvPr/>
        </p:nvSpPr>
        <p:spPr bwMode="auto">
          <a:xfrm>
            <a:off x="5143504" y="4357694"/>
            <a:ext cx="3749671" cy="642942"/>
          </a:xfrm>
          <a:prstGeom prst="rect">
            <a:avLst/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1" dirty="0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6333" name="AutoShape 13"/>
          <p:cNvSpPr>
            <a:spLocks noChangeArrowheads="1"/>
          </p:cNvSpPr>
          <p:nvPr/>
        </p:nvSpPr>
        <p:spPr bwMode="auto">
          <a:xfrm rot="10800000">
            <a:off x="5429224" y="5357826"/>
            <a:ext cx="3500494" cy="71438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4000" b="1" dirty="0" smtClean="0">
                <a:solidFill>
                  <a:srgbClr val="CC0000"/>
                </a:solidFill>
              </a:rPr>
              <a:t>Челябинск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32783" name="Rectangle 19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2" grpId="1"/>
      <p:bldP spid="56323" grpId="0" uiExpand="1" build="p" animBg="1"/>
      <p:bldP spid="56327" grpId="0" animBg="1"/>
      <p:bldP spid="56328" grpId="0" animBg="1"/>
      <p:bldP spid="56329" grpId="0" animBg="1"/>
      <p:bldP spid="56330" grpId="0" animBg="1"/>
      <p:bldP spid="56331" grpId="0" animBg="1"/>
      <p:bldP spid="56332" grpId="0" animBg="1"/>
      <p:bldP spid="563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643050"/>
            <a:ext cx="8423286" cy="2643206"/>
          </a:xfrm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i="1" dirty="0" smtClean="0"/>
              <a:t>Какой их городов Южного Урала снискал не только трудовую славу, но и печальное имя «Черной точки планеты», признан зоной чрезвычайной экологической ситуации?</a:t>
            </a:r>
            <a:br>
              <a:rPr lang="ru-RU" i="1" dirty="0" smtClean="0"/>
            </a:br>
            <a:r>
              <a:rPr lang="ru-RU" i="1" dirty="0" smtClean="0"/>
              <a:t>(Чебаркуль, Миасс, Карабаш, Карталы)</a:t>
            </a:r>
            <a:br>
              <a:rPr lang="ru-RU" i="1" dirty="0" smtClean="0"/>
            </a:br>
            <a:endParaRPr lang="ru-RU" i="1" dirty="0" smtClean="0">
              <a:solidFill>
                <a:schemeClr val="tx1"/>
              </a:solidFill>
            </a:endParaRPr>
          </a:p>
        </p:txBody>
      </p:sp>
      <p:sp>
        <p:nvSpPr>
          <p:cNvPr id="337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24</a:t>
            </a:r>
          </a:p>
        </p:txBody>
      </p:sp>
      <p:sp>
        <p:nvSpPr>
          <p:cNvPr id="573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7356" name="Rectangle 12"/>
          <p:cNvSpPr>
            <a:spLocks noChangeArrowheads="1"/>
          </p:cNvSpPr>
          <p:nvPr/>
        </p:nvSpPr>
        <p:spPr bwMode="auto">
          <a:xfrm>
            <a:off x="5143504" y="4286256"/>
            <a:ext cx="3749671" cy="428628"/>
          </a:xfrm>
          <a:prstGeom prst="rect">
            <a:avLst/>
          </a:prstGeom>
          <a:ln w="76200" cmpd="thickThin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1" dirty="0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7357" name="AutoShape 13"/>
          <p:cNvSpPr>
            <a:spLocks noChangeArrowheads="1"/>
          </p:cNvSpPr>
          <p:nvPr/>
        </p:nvSpPr>
        <p:spPr bwMode="auto">
          <a:xfrm rot="10800000">
            <a:off x="5148263" y="5357826"/>
            <a:ext cx="3816350" cy="642942"/>
          </a:xfrm>
          <a:prstGeom prst="wedgeRectCallout">
            <a:avLst>
              <a:gd name="adj1" fmla="val -855"/>
              <a:gd name="adj2" fmla="val 122934"/>
            </a:avLst>
          </a:prstGeom>
          <a:ln w="76200" cmpd="thickThin" algn="ctr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</a:rPr>
              <a:t>Карабаш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63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6" grpId="1"/>
      <p:bldP spid="57347" grpId="0" uiExpand="1" build="p" animBg="1"/>
      <p:bldP spid="57351" grpId="0" animBg="1"/>
      <p:bldP spid="57352" grpId="0" animBg="1"/>
      <p:bldP spid="57353" grpId="0" animBg="1"/>
      <p:bldP spid="57354" grpId="0" animBg="1"/>
      <p:bldP spid="57355" grpId="0" animBg="1"/>
      <p:bldP spid="57356" grpId="0" animBg="1"/>
      <p:bldP spid="573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214422"/>
            <a:ext cx="8001056" cy="2786082"/>
          </a:xfrm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i="1" dirty="0" smtClean="0"/>
              <a:t>	В каком городе Челябинской области находится Уральский автомобильный завод, выпускающий вездеходы «Урал»?</a:t>
            </a:r>
          </a:p>
          <a:p>
            <a:pPr algn="ctr">
              <a:buNone/>
            </a:pPr>
            <a:r>
              <a:rPr lang="ru-RU" i="1" dirty="0" smtClean="0"/>
              <a:t> (Верхнеуральск, </a:t>
            </a:r>
            <a:r>
              <a:rPr lang="ru-RU" i="1" dirty="0" err="1" smtClean="0"/>
              <a:t>Южноуральск</a:t>
            </a:r>
            <a:r>
              <a:rPr lang="ru-RU" i="1" dirty="0" smtClean="0"/>
              <a:t>, </a:t>
            </a:r>
          </a:p>
          <a:p>
            <a:pPr algn="ctr">
              <a:buNone/>
            </a:pPr>
            <a:r>
              <a:rPr lang="ru-RU" i="1" dirty="0" smtClean="0"/>
              <a:t>Миасс, Усть-Катав)</a:t>
            </a:r>
            <a:br>
              <a:rPr lang="ru-RU" i="1" dirty="0" smtClean="0"/>
            </a:br>
            <a:endParaRPr lang="ru-RU" i="1" dirty="0" smtClean="0">
              <a:solidFill>
                <a:schemeClr val="tx1"/>
              </a:solidFill>
            </a:endParaRPr>
          </a:p>
        </p:txBody>
      </p:sp>
      <p:sp>
        <p:nvSpPr>
          <p:cNvPr id="3482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28</a:t>
            </a:r>
          </a:p>
        </p:txBody>
      </p:sp>
      <p:sp>
        <p:nvSpPr>
          <p:cNvPr id="5837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8380" name="Rectangle 12"/>
          <p:cNvSpPr>
            <a:spLocks noChangeArrowheads="1"/>
          </p:cNvSpPr>
          <p:nvPr/>
        </p:nvSpPr>
        <p:spPr bwMode="auto">
          <a:xfrm>
            <a:off x="4572000" y="4143380"/>
            <a:ext cx="4321175" cy="642942"/>
          </a:xfrm>
          <a:prstGeom prst="rect">
            <a:avLst/>
          </a:prstGeom>
          <a:ln w="76200" cmpd="thickThin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1" dirty="0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8381" name="AutoShape 13"/>
          <p:cNvSpPr>
            <a:spLocks noChangeArrowheads="1"/>
          </p:cNvSpPr>
          <p:nvPr/>
        </p:nvSpPr>
        <p:spPr bwMode="auto">
          <a:xfrm rot="10800000">
            <a:off x="5357818" y="5357826"/>
            <a:ext cx="3286148" cy="571504"/>
          </a:xfrm>
          <a:prstGeom prst="wedgeRectCallout">
            <a:avLst>
              <a:gd name="adj1" fmla="val -971"/>
              <a:gd name="adj2" fmla="val 135072"/>
            </a:avLst>
          </a:prstGeom>
          <a:ln w="76200" cmpd="thickThin" algn="ctr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>
              <a:lnSpc>
                <a:spcPct val="75000"/>
              </a:lnSpc>
            </a:pPr>
            <a:r>
              <a:rPr lang="ru-RU" sz="3200" b="1" dirty="0" smtClean="0">
                <a:solidFill>
                  <a:srgbClr val="CC0000"/>
                </a:solidFill>
              </a:rPr>
              <a:t>Миасс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34831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87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0" grpId="1"/>
      <p:bldP spid="58371" grpId="0" build="p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  <p:bldP spid="5838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142984"/>
            <a:ext cx="7000924" cy="3000396"/>
          </a:xfrm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i="1" dirty="0" smtClean="0"/>
              <a:t>На какой границе находится город Челябинск?</a:t>
            </a:r>
            <a:br>
              <a:rPr lang="ru-RU" i="1" dirty="0" smtClean="0"/>
            </a:br>
            <a:r>
              <a:rPr lang="ru-RU" i="1" dirty="0" smtClean="0"/>
              <a:t>Азия – Европа</a:t>
            </a:r>
            <a:br>
              <a:rPr lang="ru-RU" i="1" dirty="0" smtClean="0"/>
            </a:br>
            <a:r>
              <a:rPr lang="ru-RU" i="1" dirty="0" smtClean="0"/>
              <a:t>Урал – Сибирь</a:t>
            </a:r>
            <a:br>
              <a:rPr lang="ru-RU" i="1" dirty="0" smtClean="0"/>
            </a:br>
            <a:r>
              <a:rPr lang="ru-RU" i="1" dirty="0" smtClean="0"/>
              <a:t>Россия – Казахстан</a:t>
            </a:r>
            <a:br>
              <a:rPr lang="ru-RU" i="1" dirty="0" smtClean="0"/>
            </a:br>
            <a:r>
              <a:rPr lang="ru-RU" i="1" dirty="0" smtClean="0"/>
              <a:t>Россия – Монголия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584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32</a:t>
            </a:r>
          </a:p>
        </p:txBody>
      </p:sp>
      <p:sp>
        <p:nvSpPr>
          <p:cNvPr id="5939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0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9404" name="Rectangle 12"/>
          <p:cNvSpPr>
            <a:spLocks noChangeArrowheads="1"/>
          </p:cNvSpPr>
          <p:nvPr/>
        </p:nvSpPr>
        <p:spPr bwMode="auto">
          <a:xfrm>
            <a:off x="4572000" y="4286256"/>
            <a:ext cx="4321175" cy="714380"/>
          </a:xfrm>
          <a:prstGeom prst="rect">
            <a:avLst/>
          </a:prstGeom>
          <a:ln w="76200" cmpd="thickThin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1" dirty="0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9405" name="AutoShape 13"/>
          <p:cNvSpPr>
            <a:spLocks noChangeArrowheads="1"/>
          </p:cNvSpPr>
          <p:nvPr/>
        </p:nvSpPr>
        <p:spPr bwMode="auto">
          <a:xfrm rot="10800000">
            <a:off x="5429255" y="5357823"/>
            <a:ext cx="3214711" cy="734999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</a:rPr>
              <a:t>Урал - Сибирь</a:t>
            </a:r>
            <a:endParaRPr lang="ru-RU" sz="2800" b="1" dirty="0">
              <a:solidFill>
                <a:srgbClr val="CC0000"/>
              </a:solidFill>
            </a:endParaRPr>
          </a:p>
        </p:txBody>
      </p:sp>
      <p:sp>
        <p:nvSpPr>
          <p:cNvPr id="35855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11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4" grpId="1"/>
      <p:bldP spid="59395" grpId="0" build="p" animBg="1"/>
      <p:bldP spid="59399" grpId="0" animBg="1"/>
      <p:bldP spid="59400" grpId="0" animBg="1"/>
      <p:bldP spid="59401" grpId="0" animBg="1"/>
      <p:bldP spid="59402" grpId="0" animBg="1"/>
      <p:bldP spid="59403" grpId="0" animBg="1"/>
      <p:bldP spid="59404" grpId="0" animBg="1"/>
      <p:bldP spid="5940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WordArt 5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12</a:t>
            </a:r>
          </a:p>
        </p:txBody>
      </p:sp>
      <p:sp>
        <p:nvSpPr>
          <p:cNvPr id="61449" name="WordArt 9"/>
          <p:cNvSpPr>
            <a:spLocks noChangeArrowheads="1" noChangeShapeType="1" noTextEdit="1"/>
          </p:cNvSpPr>
          <p:nvPr/>
        </p:nvSpPr>
        <p:spPr bwMode="auto">
          <a:xfrm rot="20395964">
            <a:off x="188430" y="3731842"/>
            <a:ext cx="6356153" cy="2087563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Как жаль! Как жаль!</a:t>
            </a:r>
          </a:p>
        </p:txBody>
      </p:sp>
      <p:sp>
        <p:nvSpPr>
          <p:cNvPr id="61450" name="WordArt 10"/>
          <p:cNvSpPr>
            <a:spLocks noChangeArrowheads="1" noChangeShapeType="1" noTextEdit="1"/>
          </p:cNvSpPr>
          <p:nvPr/>
        </p:nvSpPr>
        <p:spPr bwMode="auto">
          <a:xfrm>
            <a:off x="1908175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Увы! Количество баллов </a:t>
            </a:r>
          </a:p>
          <a:p>
            <a:r>
              <a:rPr lang="ru-RU" sz="3600" b="1" i="1" kern="1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</a:t>
            </a:r>
            <a:r>
              <a:rPr lang="ru-RU" sz="3600" b="1" i="1" kern="1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уменьшается </a:t>
            </a:r>
            <a:r>
              <a:rPr lang="ru-RU" sz="36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на 2 балла! </a:t>
            </a:r>
            <a:endParaRPr lang="ru-RU" sz="3600" b="1" i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36871" name="AutoShape 11" descr="Букет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ПЕРЕХОД ХОДА</a:t>
            </a:r>
          </a:p>
        </p:txBody>
      </p:sp>
      <p:pic>
        <p:nvPicPr>
          <p:cNvPr id="8" name="Picture 2" descr="3D Smil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071678"/>
            <a:ext cx="2357454" cy="235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 animBg="1"/>
      <p:bldP spid="61450" grpId="0" animBg="1"/>
      <p:bldP spid="6145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14</a:t>
            </a:r>
          </a:p>
        </p:txBody>
      </p:sp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 rot="20811206">
            <a:off x="250489" y="3768160"/>
            <a:ext cx="6417560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Увы!!!</a:t>
            </a:r>
            <a:endParaRPr lang="ru-RU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Переход хода</a:t>
            </a:r>
            <a:endParaRPr lang="ru-RU" sz="3600" b="1" i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7895" name="AutoShape 9" descr="Букет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ПЕРЕХОД ХОДА</a:t>
            </a:r>
          </a:p>
        </p:txBody>
      </p:sp>
      <p:pic>
        <p:nvPicPr>
          <p:cNvPr id="4100" name="Picture 4" descr="A Smiley Think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15973">
            <a:off x="1274286" y="2266230"/>
            <a:ext cx="2145964" cy="21459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66" grpId="0" animBg="1"/>
      <p:bldP spid="6656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5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15</a:t>
            </a:r>
          </a:p>
        </p:txBody>
      </p:sp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 rot="20281181">
            <a:off x="84737" y="3095750"/>
            <a:ext cx="6209775" cy="1857273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Ура!!!  Ура!!!   Ура!!!</a:t>
            </a:r>
          </a:p>
        </p:txBody>
      </p:sp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i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Повезло! </a:t>
            </a:r>
          </a:p>
          <a:p>
            <a:r>
              <a:rPr lang="ru-RU" sz="3600" b="1" i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Дополнительно </a:t>
            </a:r>
            <a:r>
              <a:rPr lang="ru-RU" sz="3600" b="1" i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5 </a:t>
            </a:r>
            <a:r>
              <a:rPr lang="ru-RU" sz="3600" b="1" i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баллов!</a:t>
            </a:r>
          </a:p>
        </p:txBody>
      </p:sp>
      <p:sp>
        <p:nvSpPr>
          <p:cNvPr id="38919" name="AutoShape 8" descr="Букет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ПЕРЕХОД ХОДА</a:t>
            </a:r>
          </a:p>
        </p:txBody>
      </p:sp>
      <p:pic>
        <p:nvPicPr>
          <p:cNvPr id="3076" name="Picture 4" descr="&amp;Acy;&amp;ncy;&amp;icy;&amp;mcy;&amp;acy;&amp;tscy;&amp;icy;&amp;yacy; - &amp;scy;&amp;mcy;&amp;acy;&amp;jcy;&amp;lcy;&amp;icy;&amp;kcy;&amp;icy; &amp;acy;&amp;ncy;&amp;icy;&amp;mcy;&amp;icy;&amp;rcy;&amp;ocy;&amp;vcy;&amp;acy;&amp;ncy;&amp;ncy;&amp;ycy;&amp;iecy; - 14 &amp;Mcy;&amp;acy;&amp;rcy;&amp;tcy;&amp;acy; 2012 - Joker &amp;Lcy;&amp;ucy;&amp;chcy;&amp;shcy;&amp;acy;&amp;yacy; &amp;Acy;&amp;ncy;&amp;icy;&amp;mcy;&amp;acy;&amp;tscy;&amp;icy;&amp;y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571612"/>
            <a:ext cx="4718012" cy="45851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  <p:bldP spid="67590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39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33</a:t>
            </a:r>
          </a:p>
        </p:txBody>
      </p:sp>
      <p:sp>
        <p:nvSpPr>
          <p:cNvPr id="68613" name="WordArt 5"/>
          <p:cNvSpPr>
            <a:spLocks noChangeArrowheads="1" noChangeShapeType="1" noTextEdit="1"/>
          </p:cNvSpPr>
          <p:nvPr/>
        </p:nvSpPr>
        <p:spPr bwMode="auto">
          <a:xfrm rot="20902884">
            <a:off x="188430" y="3803280"/>
            <a:ext cx="6356153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Как жаль! Как жаль!</a:t>
            </a:r>
          </a:p>
        </p:txBody>
      </p:sp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2000232" y="428604"/>
            <a:ext cx="6696075" cy="17970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5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Увы! </a:t>
            </a:r>
          </a:p>
          <a:p>
            <a:r>
              <a:rPr lang="ru-RU" sz="3600" b="1" i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Минус 5 баллов от </a:t>
            </a:r>
            <a:endParaRPr lang="ru-RU" sz="3600" b="1" i="1" kern="1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ru-RU" sz="3600" b="1" i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общего </a:t>
            </a:r>
            <a:r>
              <a:rPr lang="ru-RU" sz="3600" b="1" i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количества!</a:t>
            </a:r>
          </a:p>
        </p:txBody>
      </p:sp>
      <p:sp>
        <p:nvSpPr>
          <p:cNvPr id="39943" name="AutoShape 7" descr="Букет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ПЕРЕХОД ХОДА</a:t>
            </a:r>
          </a:p>
        </p:txBody>
      </p:sp>
      <p:pic>
        <p:nvPicPr>
          <p:cNvPr id="2050" name="Picture 2" descr="3D Smil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071678"/>
            <a:ext cx="2571768" cy="2571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  <p:bldP spid="68614" grpId="0" animBg="1"/>
      <p:bldP spid="6861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Используемые ресурсы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40963" name="Содержимое 3"/>
          <p:cNvSpPr>
            <a:spLocks noGrp="1"/>
          </p:cNvSpPr>
          <p:nvPr>
            <p:ph idx="1"/>
          </p:nvPr>
        </p:nvSpPr>
        <p:spPr>
          <a:xfrm>
            <a:off x="428596" y="1428735"/>
            <a:ext cx="8429684" cy="514353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1. Челябинская область. Краткий географический справочник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/авт.-сост. М. С.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Гитис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С. Г. Захаров, А. П. Моисеев; Русское географическое общество, Челябинское региональное отделение. – Челябинск : АБРИС, 2011. – 176 с. – (Познай свой край).</a:t>
            </a:r>
          </a:p>
          <a:p>
            <a:pPr algn="just">
              <a:buNone/>
            </a:pPr>
            <a:r>
              <a:rPr lang="ru-RU" sz="2400" b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2.Топонимическое краеведение(лингвистическое). Челябинская область.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/авт.-сост.А.П.Моисеев.-Изд.2-е.,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 – Челябинск : АБРИС, 2013. – 160 с. – (Познай свой край). </a:t>
            </a:r>
            <a:endParaRPr lang="ru-RU" sz="2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99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0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1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2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3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4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5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6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7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8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9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1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2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3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4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5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7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8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9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1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2" name="AutoShape 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3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4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5" name="AutoShape 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6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7" name="AutoShape 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8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9" name="AutoShape 7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30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31" name="AutoShape 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32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685" name="WordArt 85" descr="Орех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132138" y="476250"/>
            <a:ext cx="287337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</a:t>
            </a:r>
          </a:p>
        </p:txBody>
      </p:sp>
      <p:sp>
        <p:nvSpPr>
          <p:cNvPr id="25686" name="WordArt 86" descr="Орех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1628775"/>
            <a:ext cx="287337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8</a:t>
            </a:r>
          </a:p>
        </p:txBody>
      </p:sp>
      <p:sp>
        <p:nvSpPr>
          <p:cNvPr id="25690" name="WordArt 90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027988" y="476250"/>
            <a:ext cx="287337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7</a:t>
            </a:r>
          </a:p>
        </p:txBody>
      </p:sp>
      <p:sp>
        <p:nvSpPr>
          <p:cNvPr id="25691" name="WordArt 91" descr="Орех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04025" y="476250"/>
            <a:ext cx="287338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6</a:t>
            </a:r>
          </a:p>
        </p:txBody>
      </p:sp>
      <p:sp>
        <p:nvSpPr>
          <p:cNvPr id="25692" name="WordArt 92" descr="Орех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76250"/>
            <a:ext cx="287337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5</a:t>
            </a:r>
          </a:p>
        </p:txBody>
      </p:sp>
      <p:sp>
        <p:nvSpPr>
          <p:cNvPr id="25693" name="WordArt 93" descr="Орех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56100" y="476250"/>
            <a:ext cx="287338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4</a:t>
            </a:r>
          </a:p>
        </p:txBody>
      </p:sp>
      <p:sp>
        <p:nvSpPr>
          <p:cNvPr id="25694" name="WordArt 94" descr="Орех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287337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25695" name="WordArt 95" descr="Орех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8175" y="476250"/>
            <a:ext cx="287338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</a:t>
            </a:r>
          </a:p>
        </p:txBody>
      </p:sp>
      <p:sp>
        <p:nvSpPr>
          <p:cNvPr id="25696" name="WordArt 96" descr="Орех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1628775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10</a:t>
            </a:r>
          </a:p>
        </p:txBody>
      </p:sp>
      <p:sp>
        <p:nvSpPr>
          <p:cNvPr id="25697" name="WordArt 97" descr="Орех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1628775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11</a:t>
            </a:r>
          </a:p>
        </p:txBody>
      </p:sp>
      <p:sp>
        <p:nvSpPr>
          <p:cNvPr id="25698" name="WordArt 98" descr="Орех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8175" y="1628775"/>
            <a:ext cx="287338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9</a:t>
            </a:r>
          </a:p>
        </p:txBody>
      </p:sp>
      <p:sp>
        <p:nvSpPr>
          <p:cNvPr id="25720" name="WordArt 120" descr="Орех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1628775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12</a:t>
            </a:r>
          </a:p>
        </p:txBody>
      </p:sp>
      <p:sp>
        <p:nvSpPr>
          <p:cNvPr id="25721" name="WordArt 121" descr="Орех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2781300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17</a:t>
            </a:r>
          </a:p>
        </p:txBody>
      </p:sp>
      <p:sp>
        <p:nvSpPr>
          <p:cNvPr id="25722" name="WordArt 122" descr="Орех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1628775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13</a:t>
            </a:r>
          </a:p>
        </p:txBody>
      </p:sp>
      <p:sp>
        <p:nvSpPr>
          <p:cNvPr id="25723" name="WordArt 123" descr="Орех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2781300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16</a:t>
            </a:r>
          </a:p>
        </p:txBody>
      </p:sp>
      <p:sp>
        <p:nvSpPr>
          <p:cNvPr id="25724" name="WordArt 124" descr="Орех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2781300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15</a:t>
            </a:r>
          </a:p>
        </p:txBody>
      </p:sp>
      <p:sp>
        <p:nvSpPr>
          <p:cNvPr id="25725" name="WordArt 125" descr="Орех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1628775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14</a:t>
            </a:r>
          </a:p>
        </p:txBody>
      </p:sp>
      <p:sp>
        <p:nvSpPr>
          <p:cNvPr id="25726" name="WordArt 126" descr="Орех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2781300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18</a:t>
            </a:r>
          </a:p>
        </p:txBody>
      </p:sp>
      <p:sp>
        <p:nvSpPr>
          <p:cNvPr id="25727" name="WordArt 127" descr="Орех">
            <a:hlinkClick r:id="rId2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2781300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20</a:t>
            </a:r>
          </a:p>
        </p:txBody>
      </p:sp>
      <p:sp>
        <p:nvSpPr>
          <p:cNvPr id="25728" name="WordArt 128" descr="Орех">
            <a:hlinkClick r:id="rId2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2781300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19</a:t>
            </a:r>
          </a:p>
        </p:txBody>
      </p:sp>
      <p:sp>
        <p:nvSpPr>
          <p:cNvPr id="25729" name="WordArt 129" descr="Орех">
            <a:hlinkClick r:id="rId2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23</a:t>
            </a:r>
          </a:p>
        </p:txBody>
      </p:sp>
      <p:sp>
        <p:nvSpPr>
          <p:cNvPr id="25730" name="WordArt 130" descr="Орех">
            <a:hlinkClick r:id="rId2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3933825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22</a:t>
            </a:r>
          </a:p>
        </p:txBody>
      </p:sp>
      <p:sp>
        <p:nvSpPr>
          <p:cNvPr id="25731" name="WordArt 131" descr="Орех">
            <a:hlinkClick r:id="rId2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2781300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21</a:t>
            </a:r>
          </a:p>
        </p:txBody>
      </p:sp>
      <p:sp>
        <p:nvSpPr>
          <p:cNvPr id="25732" name="WordArt 132" descr="Орех">
            <a:hlinkClick r:id="rId2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5084763"/>
            <a:ext cx="576262" cy="5762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30</a:t>
            </a:r>
          </a:p>
        </p:txBody>
      </p:sp>
      <p:sp>
        <p:nvSpPr>
          <p:cNvPr id="25733" name="WordArt 133" descr="Орех">
            <a:hlinkClick r:id="rId2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5084763"/>
            <a:ext cx="576263" cy="5762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29</a:t>
            </a:r>
          </a:p>
        </p:txBody>
      </p:sp>
      <p:sp>
        <p:nvSpPr>
          <p:cNvPr id="25734" name="WordArt 134" descr="Орех">
            <a:hlinkClick r:id="rId2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3933825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28</a:t>
            </a:r>
          </a:p>
        </p:txBody>
      </p:sp>
      <p:sp>
        <p:nvSpPr>
          <p:cNvPr id="25735" name="WordArt 135" descr="Орех">
            <a:hlinkClick r:id="rId2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3933825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27</a:t>
            </a:r>
          </a:p>
        </p:txBody>
      </p:sp>
      <p:sp>
        <p:nvSpPr>
          <p:cNvPr id="25736" name="WordArt 136" descr="Орех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3933825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26</a:t>
            </a:r>
          </a:p>
        </p:txBody>
      </p:sp>
      <p:sp>
        <p:nvSpPr>
          <p:cNvPr id="25737" name="WordArt 137" descr="Орех">
            <a:hlinkClick r:id="rId2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3933825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25</a:t>
            </a:r>
          </a:p>
        </p:txBody>
      </p:sp>
      <p:sp>
        <p:nvSpPr>
          <p:cNvPr id="25738" name="WordArt 138" descr="Орех">
            <a:hlinkClick r:id="rId3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3933825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24</a:t>
            </a:r>
          </a:p>
        </p:txBody>
      </p:sp>
      <p:sp>
        <p:nvSpPr>
          <p:cNvPr id="25739" name="WordArt 139" descr="Орех">
            <a:hlinkClick r:id="rId3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5084763"/>
            <a:ext cx="576262" cy="5762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35</a:t>
            </a:r>
          </a:p>
        </p:txBody>
      </p:sp>
      <p:sp>
        <p:nvSpPr>
          <p:cNvPr id="25740" name="WordArt 140" descr="Орех">
            <a:hlinkClick r:id="rId3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5084763"/>
            <a:ext cx="576262" cy="5762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34</a:t>
            </a:r>
          </a:p>
        </p:txBody>
      </p:sp>
      <p:sp>
        <p:nvSpPr>
          <p:cNvPr id="25741" name="WordArt 141" descr="Орех">
            <a:hlinkClick r:id="rId3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5084763"/>
            <a:ext cx="576263" cy="5762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33</a:t>
            </a:r>
          </a:p>
        </p:txBody>
      </p:sp>
      <p:sp>
        <p:nvSpPr>
          <p:cNvPr id="25742" name="WordArt 142" descr="Орех">
            <a:hlinkClick r:id="rId3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59113" y="5084763"/>
            <a:ext cx="576262" cy="5762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31</a:t>
            </a:r>
          </a:p>
        </p:txBody>
      </p:sp>
      <p:sp>
        <p:nvSpPr>
          <p:cNvPr id="25743" name="WordArt 143" descr="Орех">
            <a:hlinkClick r:id="rId3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5084763"/>
            <a:ext cx="576262" cy="5762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32</a:t>
            </a:r>
          </a:p>
        </p:txBody>
      </p:sp>
      <p:sp>
        <p:nvSpPr>
          <p:cNvPr id="4168" name="Rectangle 149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b="1">
              <a:ln w="11430"/>
              <a:solidFill>
                <a:srgbClr val="B81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751" name="Rectangle 151">
            <a:hlinkClick r:id="rId36" action="ppaction://hlinksldjump"/>
          </p:cNvPr>
          <p:cNvSpPr>
            <a:spLocks noChangeArrowheads="1"/>
          </p:cNvSpPr>
          <p:nvPr/>
        </p:nvSpPr>
        <p:spPr bwMode="auto">
          <a:xfrm>
            <a:off x="6588125" y="6381750"/>
            <a:ext cx="1420813" cy="287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игры</a:t>
            </a:r>
          </a:p>
        </p:txBody>
      </p:sp>
      <p:sp>
        <p:nvSpPr>
          <p:cNvPr id="25754" name="Rectangle 154">
            <a:hlinkClick r:id="rId37" action="ppaction://hlinksldjump"/>
          </p:cNvPr>
          <p:cNvSpPr>
            <a:spLocks noChangeArrowheads="1"/>
          </p:cNvSpPr>
          <p:nvPr/>
        </p:nvSpPr>
        <p:spPr bwMode="auto">
          <a:xfrm>
            <a:off x="8243888" y="6381750"/>
            <a:ext cx="701675" cy="287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Выход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5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5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5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5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5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5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5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5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5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5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5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5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5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5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5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5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5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5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5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5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5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5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5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5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5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7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25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25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25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5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5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5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5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5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9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5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25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25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5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5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1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5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5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5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5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3"/>
                  </p:tgtEl>
                </p:cond>
              </p:nextCondLst>
            </p:seq>
          </p:childTnLst>
        </p:cTn>
      </p:par>
    </p:tnLst>
    <p:bldLst>
      <p:bldP spid="25686" grpId="0"/>
      <p:bldP spid="25690" grpId="0"/>
      <p:bldP spid="25691" grpId="0"/>
      <p:bldP spid="25692" grpId="0"/>
      <p:bldP spid="25696" grpId="0"/>
      <p:bldP spid="25697" grpId="0"/>
      <p:bldP spid="25698" grpId="0"/>
      <p:bldP spid="25720" grpId="0"/>
      <p:bldP spid="25721" grpId="0"/>
      <p:bldP spid="25722" grpId="0"/>
      <p:bldP spid="25723" grpId="0"/>
      <p:bldP spid="25724" grpId="0"/>
      <p:bldP spid="25725" grpId="0"/>
      <p:bldP spid="25726" grpId="0"/>
      <p:bldP spid="25727" grpId="0"/>
      <p:bldP spid="25728" grpId="0"/>
      <p:bldP spid="25729" grpId="0"/>
      <p:bldP spid="25730" grpId="0"/>
      <p:bldP spid="25731" grpId="0"/>
      <p:bldP spid="25732" grpId="0"/>
      <p:bldP spid="25733" grpId="0"/>
      <p:bldP spid="25734" grpId="0"/>
      <p:bldP spid="25735" grpId="0"/>
      <p:bldP spid="25736" grpId="0"/>
      <p:bldP spid="25737" grpId="0"/>
      <p:bldP spid="25738" grpId="0"/>
      <p:bldP spid="25739" grpId="0"/>
      <p:bldP spid="25740" grpId="0"/>
      <p:bldP spid="25741" grpId="0"/>
      <p:bldP spid="25742" grpId="0"/>
      <p:bldP spid="257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1472" y="500042"/>
            <a:ext cx="1042988" cy="1042988"/>
          </a:xfrm>
          <a:prstGeom prst="actionButtonBlank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4286248" y="3429000"/>
            <a:ext cx="4606927" cy="574675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148262" y="5143511"/>
            <a:ext cx="3311525" cy="949313"/>
          </a:xfrm>
          <a:prstGeom prst="wedgeRectCallout">
            <a:avLst>
              <a:gd name="adj1" fmla="val -50982"/>
              <a:gd name="adj2" fmla="val 151846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Малахит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34" y="1714488"/>
            <a:ext cx="8143932" cy="1077218"/>
          </a:xfrm>
          <a:prstGeom prst="rect">
            <a:avLst/>
          </a:prstGeom>
          <a:ln w="57150">
            <a:solidFill>
              <a:srgbClr val="FFFF00"/>
            </a:solidFill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buNone/>
            </a:pPr>
            <a:r>
              <a:rPr lang="ru-RU" sz="2800" i="1" dirty="0" smtClean="0"/>
              <a:t>     </a:t>
            </a:r>
            <a:r>
              <a:rPr lang="ru-RU" i="1" dirty="0" smtClean="0"/>
              <a:t>Какой минерал Уральских гор называют в народе «Каменная зеленая красота»? 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591329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428736"/>
            <a:ext cx="8072494" cy="2071702"/>
          </a:xfrm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i="1" dirty="0" smtClean="0"/>
              <a:t>Какое растение очень распространено в Челябинской области,                         американские индейцы называют его «следом белого человека»? </a:t>
            </a:r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614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7158" y="357166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800" dirty="0"/>
          </a:p>
        </p:txBody>
      </p:sp>
      <p:sp>
        <p:nvSpPr>
          <p:cNvPr id="615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14348" y="642918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5</a:t>
            </a:r>
          </a:p>
        </p:txBody>
      </p:sp>
      <p:sp>
        <p:nvSpPr>
          <p:cNvPr id="297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29708" name="Rectangle 12"/>
          <p:cNvSpPr>
            <a:spLocks noChangeArrowheads="1"/>
          </p:cNvSpPr>
          <p:nvPr/>
        </p:nvSpPr>
        <p:spPr bwMode="auto">
          <a:xfrm>
            <a:off x="4071934" y="3716338"/>
            <a:ext cx="4821241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9709" name="AutoShape 13"/>
          <p:cNvSpPr>
            <a:spLocks noChangeArrowheads="1"/>
          </p:cNvSpPr>
          <p:nvPr/>
        </p:nvSpPr>
        <p:spPr bwMode="auto">
          <a:xfrm rot="10800000">
            <a:off x="5148261" y="5072073"/>
            <a:ext cx="3495703" cy="1020751"/>
          </a:xfrm>
          <a:prstGeom prst="wedgeRectCallout">
            <a:avLst>
              <a:gd name="adj1" fmla="val 2389"/>
              <a:gd name="adj2" fmla="val 114763"/>
            </a:avLst>
          </a:prstGeom>
          <a:ln w="63500" cmpd="tri">
            <a:solidFill>
              <a:srgbClr val="00CC99"/>
            </a:solidFill>
            <a:beve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Подорожник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159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5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8" grpId="1"/>
      <p:bldP spid="29699" grpId="0" build="p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714488"/>
            <a:ext cx="8001056" cy="157163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lvl="0" algn="ctr">
              <a:buNone/>
            </a:pPr>
            <a:r>
              <a:rPr lang="ru-RU" sz="5800" i="1" dirty="0" smtClean="0"/>
              <a:t>Из какого минерала сложена гора Мягкая? </a:t>
            </a:r>
          </a:p>
          <a:p>
            <a:pPr lvl="0" algn="ctr">
              <a:buNone/>
            </a:pPr>
            <a:endParaRPr lang="ru-RU" sz="5800" i="1" dirty="0" smtClean="0"/>
          </a:p>
          <a:p>
            <a:pPr lvl="0" algn="ctr">
              <a:buNone/>
            </a:pPr>
            <a:r>
              <a:rPr lang="ru-RU" sz="5800" i="1" dirty="0" smtClean="0"/>
              <a:t>(гранит, известняк, мрамор, тальк, кварц)</a:t>
            </a:r>
            <a:endParaRPr lang="ru-RU" sz="5800" dirty="0" smtClean="0"/>
          </a:p>
          <a:p>
            <a:pPr algn="ctr">
              <a:buNone/>
            </a:pPr>
            <a:endParaRPr lang="ru-RU" sz="3600" dirty="0" smtClean="0">
              <a:solidFill>
                <a:srgbClr val="000099"/>
              </a:solidFill>
            </a:endParaRPr>
          </a:p>
        </p:txBody>
      </p:sp>
      <p:sp>
        <p:nvSpPr>
          <p:cNvPr id="717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9</a:t>
            </a:r>
          </a:p>
        </p:txBody>
      </p:sp>
      <p:sp>
        <p:nvSpPr>
          <p:cNvPr id="3072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0732" name="Rectangle 12"/>
          <p:cNvSpPr>
            <a:spLocks noChangeArrowheads="1"/>
          </p:cNvSpPr>
          <p:nvPr/>
        </p:nvSpPr>
        <p:spPr bwMode="auto">
          <a:xfrm>
            <a:off x="4214810" y="3716338"/>
            <a:ext cx="4678365" cy="574675"/>
          </a:xfrm>
          <a:prstGeom prst="rect">
            <a:avLst/>
          </a:prstGeom>
          <a:ln w="76200" cmpd="thickThin" algn="ctr">
            <a:solidFill>
              <a:srgbClr val="EC20CF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30733" name="AutoShape 13"/>
          <p:cNvSpPr>
            <a:spLocks noChangeArrowheads="1"/>
          </p:cNvSpPr>
          <p:nvPr/>
        </p:nvSpPr>
        <p:spPr bwMode="auto">
          <a:xfrm rot="10800000">
            <a:off x="5148260" y="5072073"/>
            <a:ext cx="3710017" cy="642942"/>
          </a:xfrm>
          <a:prstGeom prst="wedgeRectCallout">
            <a:avLst>
              <a:gd name="adj1" fmla="val 1521"/>
              <a:gd name="adj2" fmla="val 156528"/>
            </a:avLst>
          </a:prstGeom>
          <a:ln w="76200" cmpd="thickThin" algn="ctr">
            <a:solidFill>
              <a:srgbClr val="00CC9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Тальк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183" name="Rectangle 18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0" name="Rectangle 2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2" grpId="1"/>
      <p:bldP spid="30723" grpId="0" build="p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2" y="1500174"/>
            <a:ext cx="7240615" cy="207170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Какой из минералов по твердости соперничает с алмазом? </a:t>
            </a:r>
          </a:p>
          <a:p>
            <a:pPr algn="ctr">
              <a:buNone/>
            </a:pPr>
            <a:r>
              <a:rPr lang="ru-RU" i="1" dirty="0" smtClean="0"/>
              <a:t>(корунд, топаз, рубин, аметист)</a:t>
            </a:r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81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13</a:t>
            </a:r>
          </a:p>
        </p:txBody>
      </p:sp>
      <p:sp>
        <p:nvSpPr>
          <p:cNvPr id="317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1756" name="Rectangle 12"/>
          <p:cNvSpPr>
            <a:spLocks noChangeArrowheads="1"/>
          </p:cNvSpPr>
          <p:nvPr/>
        </p:nvSpPr>
        <p:spPr bwMode="auto">
          <a:xfrm>
            <a:off x="4143372" y="3716338"/>
            <a:ext cx="4749803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31757" name="AutoShape 13"/>
          <p:cNvSpPr>
            <a:spLocks noChangeArrowheads="1"/>
          </p:cNvSpPr>
          <p:nvPr/>
        </p:nvSpPr>
        <p:spPr bwMode="auto">
          <a:xfrm rot="10800000">
            <a:off x="5148261" y="5143511"/>
            <a:ext cx="3710017" cy="949313"/>
          </a:xfrm>
          <a:prstGeom prst="wedgeRectCallout">
            <a:avLst>
              <a:gd name="adj1" fmla="val -2728"/>
              <a:gd name="adj2" fmla="val 131917"/>
            </a:avLst>
          </a:prstGeom>
          <a:ln w="57150">
            <a:solidFill>
              <a:srgbClr val="0070C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10800000"/>
          <a:lstStyle/>
          <a:p>
            <a:pPr algn="ctr"/>
            <a:r>
              <a:rPr lang="ru-RU" sz="4400" b="1" dirty="0" smtClean="0">
                <a:solidFill>
                  <a:srgbClr val="CC0000"/>
                </a:solidFill>
              </a:rPr>
              <a:t>Корунд</a:t>
            </a:r>
            <a:endParaRPr lang="ru-RU" sz="4400" b="1" dirty="0">
              <a:solidFill>
                <a:srgbClr val="CC0000"/>
              </a:solidFill>
            </a:endParaRPr>
          </a:p>
        </p:txBody>
      </p:sp>
      <p:sp>
        <p:nvSpPr>
          <p:cNvPr id="8207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3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6" grpId="1"/>
      <p:bldP spid="31747" grpId="0" build="p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643050"/>
            <a:ext cx="8215370" cy="192882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 algn="ctr">
              <a:buNone/>
            </a:pPr>
            <a:r>
              <a:rPr lang="ru-RU" sz="3600" i="1" dirty="0" smtClean="0"/>
              <a:t>	</a:t>
            </a:r>
            <a:r>
              <a:rPr lang="ru-RU" sz="3500" i="1" dirty="0" smtClean="0"/>
              <a:t>Самое прожорливое животное наших мест? (За сутки съедает пищи больше, чем весит сам)</a:t>
            </a:r>
          </a:p>
          <a:p>
            <a:pPr lvl="0" algn="ctr">
              <a:buNone/>
            </a:pPr>
            <a:r>
              <a:rPr lang="ru-RU" sz="3500" i="1" dirty="0" smtClean="0"/>
              <a:t> (еж, тушканчик, бурундук, крот)</a:t>
            </a:r>
            <a:endParaRPr lang="ru-RU" sz="3500" dirty="0"/>
          </a:p>
        </p:txBody>
      </p:sp>
      <p:sp>
        <p:nvSpPr>
          <p:cNvPr id="922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17</a:t>
            </a:r>
          </a:p>
        </p:txBody>
      </p:sp>
      <p:sp>
        <p:nvSpPr>
          <p:cNvPr id="3277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2780" name="Rectangle 12"/>
          <p:cNvSpPr>
            <a:spLocks noChangeArrowheads="1"/>
          </p:cNvSpPr>
          <p:nvPr/>
        </p:nvSpPr>
        <p:spPr bwMode="auto">
          <a:xfrm>
            <a:off x="3857620" y="3716338"/>
            <a:ext cx="503555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32781" name="AutoShape 13"/>
          <p:cNvSpPr>
            <a:spLocks noChangeArrowheads="1"/>
          </p:cNvSpPr>
          <p:nvPr/>
        </p:nvSpPr>
        <p:spPr bwMode="auto">
          <a:xfrm rot="10800000">
            <a:off x="5214941" y="5214950"/>
            <a:ext cx="3311525" cy="938210"/>
          </a:xfrm>
          <a:prstGeom prst="wedgeRectCallout">
            <a:avLst>
              <a:gd name="adj1" fmla="val -1469"/>
              <a:gd name="adj2" fmla="val 145911"/>
            </a:avLst>
          </a:prstGeom>
          <a:ln w="57150"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10800000"/>
          <a:lstStyle/>
          <a:p>
            <a:pPr algn="ctr"/>
            <a:r>
              <a:rPr lang="ru-RU" sz="4000" b="1" dirty="0" smtClean="0">
                <a:solidFill>
                  <a:srgbClr val="CC0000"/>
                </a:solidFill>
              </a:rPr>
              <a:t>Крот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9231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7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0" grpId="1"/>
      <p:bldP spid="32771" grpId="0" build="p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937</Words>
  <Application>Microsoft Office PowerPoint</Application>
  <PresentationFormat>Экран (4:3)</PresentationFormat>
  <Paragraphs>318</Paragraphs>
  <Slides>39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ВНИМАНИЕ!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Слайд 35</vt:lpstr>
      <vt:lpstr>Слайд 36</vt:lpstr>
      <vt:lpstr>Слайд 37</vt:lpstr>
      <vt:lpstr>Слайд 38</vt:lpstr>
      <vt:lpstr>Используемые 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 Валентиновна</dc:creator>
  <cp:lastModifiedBy>User</cp:lastModifiedBy>
  <cp:revision>35</cp:revision>
  <dcterms:created xsi:type="dcterms:W3CDTF">2009-04-28T17:02:50Z</dcterms:created>
  <dcterms:modified xsi:type="dcterms:W3CDTF">2017-10-12T04:07:48Z</dcterms:modified>
</cp:coreProperties>
</file>