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02" r:id="rId13"/>
    <p:sldId id="289" r:id="rId14"/>
    <p:sldId id="258" r:id="rId15"/>
    <p:sldId id="292" r:id="rId16"/>
    <p:sldId id="293" r:id="rId17"/>
    <p:sldId id="294" r:id="rId18"/>
    <p:sldId id="275" r:id="rId19"/>
    <p:sldId id="301" r:id="rId20"/>
    <p:sldId id="291" r:id="rId21"/>
    <p:sldId id="278" r:id="rId22"/>
    <p:sldId id="259" r:id="rId23"/>
    <p:sldId id="260" r:id="rId24"/>
    <p:sldId id="277" r:id="rId25"/>
    <p:sldId id="297" r:id="rId26"/>
    <p:sldId id="298" r:id="rId27"/>
    <p:sldId id="261" r:id="rId28"/>
    <p:sldId id="262" r:id="rId29"/>
    <p:sldId id="300" r:id="rId30"/>
    <p:sldId id="280" r:id="rId31"/>
    <p:sldId id="296" r:id="rId32"/>
    <p:sldId id="27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4" autoAdjust="0"/>
    <p:restoredTop sz="94660"/>
  </p:normalViewPr>
  <p:slideViewPr>
    <p:cSldViewPr>
      <p:cViewPr varScale="1">
        <p:scale>
          <a:sx n="69" d="100"/>
          <a:sy n="69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5896D-C9FE-4FA8-8BC7-F9F1BAF21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84FA-6383-42CC-97B2-510575B33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&#1073;&#1072;&#1073;&#1086;&#1095;&#1082;&#1072;%20&#1083;&#1080;&#1089;&#1090;&#1086;&#1074;&#1077;&#1088;&#1090;&#1082;&#1072;&amp;img_url=https://ds03.infourok.ru/uploads/ex/019d/0002c0bc-462d6db0/img10.jpg&amp;pos=1&amp;rpt=simage" TargetMode="External"/><Relationship Id="rId3" Type="http://schemas.openxmlformats.org/officeDocument/2006/relationships/hyperlink" Target="https://yandex.ru/images/search?text=&#1083;&#1077;&#1089;&amp;img_url=https://ds04.infourok.ru/uploads/ex/0c55/0000a894-5c9d3232/img2.jpg&amp;pos=0&amp;rpt=simage" TargetMode="External"/><Relationship Id="rId7" Type="http://schemas.openxmlformats.org/officeDocument/2006/relationships/hyperlink" Target="https://yandex.ru/images/search?p=1&amp;text=&#1083;&#1080;&#1089;&#1090;&#1074;&#1077;&#1085;&#1085;&#1080;&#1094;&#1072;&amp;img_url=https://www.drevo-spas.ru/img/articles/listvennica/yellow.jpg&amp;pos=30&amp;rpt=simage" TargetMode="External"/><Relationship Id="rId2" Type="http://schemas.openxmlformats.org/officeDocument/2006/relationships/hyperlink" Target="http://kinder1.net/zagadki/zagadki_o_lese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yandex.ru/images/search?text=&#1083;&#1077;&#1089;&#1086;&#1089;&#1087;&#1083;&#1072;&#1074;&amp;img_url=http://static.panoramio.com/photos/large/38224269.jpg&amp;pos=2&amp;rpt=simage" TargetMode="External"/><Relationship Id="rId5" Type="http://schemas.openxmlformats.org/officeDocument/2006/relationships/hyperlink" Target="https://yandex.ru/images/search?p=1&amp;text=&#1083;&#1077;&#1089;&#1086;&#1087;&#1080;&#1083;&#1082;&#1072;&amp;img_url=https://dixinews.ru/up/news/article/2012/12dec/07/les1.jpg&amp;pos=59&amp;rpt=simage" TargetMode="External"/><Relationship Id="rId10" Type="http://schemas.openxmlformats.org/officeDocument/2006/relationships/hyperlink" Target="https://yandex.ru/images/search?img_url=https://www.chitalnya.ru/upload3/279/39fa12cd99ede96c6f7b0a4e342402d3.jpg&amp;text=&#1082;&#1072;&#1088;&#1090;&#1080;&#1085;&#1082;&#1080;%20&#1083;&#1077;&#1090;&#1086;&amp;noreask=1&amp;pos=0&amp;lr=11218&amp;rpt=simage" TargetMode="External"/><Relationship Id="rId4" Type="http://schemas.openxmlformats.org/officeDocument/2006/relationships/hyperlink" Target="https://yandex.ru/images/search?text=&#1083;&#1077;&#1089;&#1086;&#1088;&#1091;&#1073;&amp;img_url=https://www.miasskiy.ru/wp-content/uploads/2016/02/budg644et02.jpg&amp;pos=9&amp;rpt=simage" TargetMode="External"/><Relationship Id="rId9" Type="http://schemas.openxmlformats.org/officeDocument/2006/relationships/hyperlink" Target="https://yandex.ru/images/search?text=&#1078;&#1091;&#1082;%20&#1083;&#1080;&#1089;&#1090;&#1086;&#1077;&#1076;&amp;img_url=http://img-2004-12.photosight.ru/01/690297.jpg&amp;pos=11&amp;rpt=simag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82;&#1072;&#1088;&#1090;&#1080;&#1085;&#1082;&#1080;%20&#1083;&#1086;&#1089;&#1100;&amp;img_url=https://outdoorwarrior.com/wp-content/uploads/2016/06/Moose-Cover-Image-1.jpg&amp;pos=7&amp;rpt=simage&amp;lr=11218" TargetMode="External"/><Relationship Id="rId2" Type="http://schemas.openxmlformats.org/officeDocument/2006/relationships/hyperlink" Target="https://yandex.ru/images/search?p=2&amp;text=&#1082;&#1072;&#1088;&#1090;&#1080;&#1085;&#1082;&#1080;%20&#1083;&#1077;&#1090;&#1072;&#1090;&#1100;&amp;img_url=http://www.bleufox.com/wp-content/uploads/2015/12/plane-and-beach-.jpg&amp;pos=70&amp;rpt=simage&amp;lr=11218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svb.ucoz.ru/search/?q=&#1083;&#1080;&#1089;&#1090;&amp;m=site&amp;m=news&amp;m=blog&amp;m=publ&amp;m=load&amp;m=dir&amp;m=gb&amp;t=0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628800"/>
            <a:ext cx="8060432" cy="12239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Аналитическая работа над словом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материале родственных слов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логопедических занятиях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(слова, начинающиеся с буквы «л»)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FF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3928" y="5157192"/>
            <a:ext cx="5032648" cy="1439863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Учитель – логопед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МБОУ СОШ №135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Новикова С.Г.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2" r="6250" b="46158"/>
          <a:stretch>
            <a:fillRect/>
          </a:stretch>
        </p:blipFill>
        <p:spPr bwMode="auto">
          <a:xfrm>
            <a:off x="323528" y="3573016"/>
            <a:ext cx="4248472" cy="285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8712968" cy="61926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10300" dirty="0" smtClean="0"/>
              <a:t>Из  леса  возвращается  </a:t>
            </a:r>
          </a:p>
          <a:p>
            <a:pPr>
              <a:buNone/>
            </a:pPr>
            <a:r>
              <a:rPr lang="ru-RU" sz="10300" dirty="0" smtClean="0"/>
              <a:t>грибник  с   полной</a:t>
            </a:r>
          </a:p>
          <a:p>
            <a:pPr>
              <a:buNone/>
            </a:pPr>
            <a:r>
              <a:rPr lang="ru-RU" sz="10300" dirty="0" smtClean="0"/>
              <a:t>корзиной  грибов.</a:t>
            </a:r>
          </a:p>
          <a:p>
            <a:pPr>
              <a:buNone/>
            </a:pPr>
            <a:r>
              <a:rPr lang="ru-RU" sz="10600" dirty="0" err="1" smtClean="0"/>
              <a:t>Излеса</a:t>
            </a:r>
            <a:r>
              <a:rPr lang="ru-RU" sz="10600" dirty="0" smtClean="0"/>
              <a:t>  возвращается  </a:t>
            </a:r>
          </a:p>
          <a:p>
            <a:pPr>
              <a:buNone/>
            </a:pPr>
            <a:r>
              <a:rPr lang="ru-RU" sz="10600" dirty="0" smtClean="0"/>
              <a:t>гриб  ник  с   полной</a:t>
            </a:r>
          </a:p>
          <a:p>
            <a:pPr>
              <a:buNone/>
            </a:pPr>
            <a:r>
              <a:rPr lang="ru-RU" sz="10600" dirty="0" err="1" smtClean="0"/>
              <a:t>корзинойгрибов</a:t>
            </a:r>
            <a:r>
              <a:rPr lang="ru-RU" sz="10600" dirty="0" smtClean="0"/>
              <a:t>.</a:t>
            </a:r>
          </a:p>
          <a:p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8712968" cy="61926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dirty="0" smtClean="0"/>
          </a:p>
          <a:p>
            <a:r>
              <a:rPr lang="ru-RU" sz="3200" dirty="0" smtClean="0"/>
              <a:t> </a:t>
            </a:r>
            <a:r>
              <a:rPr lang="ru-RU" sz="4000" dirty="0" smtClean="0"/>
              <a:t>лесном малиннике поспел хороший урожай   ягод.</a:t>
            </a:r>
          </a:p>
          <a:p>
            <a:r>
              <a:rPr lang="ru-RU" sz="4000" dirty="0" smtClean="0"/>
              <a:t>Освободились </a:t>
            </a:r>
            <a:r>
              <a:rPr lang="ru-RU" sz="4000" dirty="0"/>
              <a:t>от снежного покрова </a:t>
            </a:r>
            <a:r>
              <a:rPr lang="ru-RU" sz="4000" dirty="0" smtClean="0"/>
              <a:t>лесные   </a:t>
            </a:r>
            <a:r>
              <a:rPr lang="ru-RU" sz="4000" dirty="0"/>
              <a:t>полянки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На лесной опушке расцвела душистая   (</a:t>
            </a:r>
            <a:r>
              <a:rPr lang="ru-RU" sz="4000" dirty="0" err="1" smtClean="0"/>
              <a:t>череп-п+муха</a:t>
            </a:r>
            <a:r>
              <a:rPr lang="ru-RU" sz="4000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679787" cy="567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ЛИСТ</a:t>
            </a:r>
          </a:p>
        </p:txBody>
      </p:sp>
      <p:sp>
        <p:nvSpPr>
          <p:cNvPr id="101379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листопад</a:t>
            </a:r>
          </a:p>
          <a:p>
            <a:pPr eaLnBrk="1" hangingPunct="1"/>
            <a:r>
              <a:rPr lang="ru-RU" sz="3600" b="1" dirty="0" smtClean="0"/>
              <a:t>листочек</a:t>
            </a:r>
          </a:p>
          <a:p>
            <a:pPr eaLnBrk="1" hangingPunct="1"/>
            <a:r>
              <a:rPr lang="ru-RU" sz="3600" b="1" dirty="0" smtClean="0"/>
              <a:t>лиственный</a:t>
            </a:r>
          </a:p>
          <a:p>
            <a:pPr eaLnBrk="1" hangingPunct="1"/>
            <a:r>
              <a:rPr lang="ru-RU" sz="3600" b="1" dirty="0" smtClean="0"/>
              <a:t>лиственница</a:t>
            </a:r>
          </a:p>
          <a:p>
            <a:pPr eaLnBrk="1" hangingPunct="1"/>
            <a:r>
              <a:rPr lang="ru-RU" sz="3600" b="1" dirty="0" smtClean="0"/>
              <a:t>листик</a:t>
            </a:r>
          </a:p>
        </p:txBody>
      </p:sp>
      <p:sp>
        <p:nvSpPr>
          <p:cNvPr id="10138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68838" y="1556792"/>
            <a:ext cx="4475162" cy="4530725"/>
          </a:xfrm>
        </p:spPr>
        <p:txBody>
          <a:bodyPr/>
          <a:lstStyle/>
          <a:p>
            <a:r>
              <a:rPr lang="ru-RU" sz="3600" b="1" dirty="0" smtClean="0"/>
              <a:t>листок</a:t>
            </a:r>
          </a:p>
          <a:p>
            <a:r>
              <a:rPr lang="ru-RU" sz="3600" b="1" dirty="0" smtClean="0"/>
              <a:t>листообразный</a:t>
            </a:r>
          </a:p>
          <a:p>
            <a:r>
              <a:rPr lang="ru-RU" sz="3600" b="1" dirty="0" smtClean="0"/>
              <a:t>листовидный</a:t>
            </a:r>
          </a:p>
          <a:p>
            <a:r>
              <a:rPr lang="ru-RU" sz="3600" b="1" dirty="0" smtClean="0"/>
              <a:t>листовёртка</a:t>
            </a:r>
          </a:p>
          <a:p>
            <a:r>
              <a:rPr lang="ru-RU" sz="3600" b="1" dirty="0" smtClean="0"/>
              <a:t>листоед</a:t>
            </a:r>
          </a:p>
          <a:p>
            <a:pPr eaLnBrk="1" hangingPunct="1"/>
            <a:endParaRPr lang="ru-RU" sz="3200" b="1" dirty="0" smtClean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3563888" y="3717032"/>
            <a:ext cx="576064" cy="43204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7668344" y="3717032"/>
            <a:ext cx="576064" cy="360040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6948264" y="4365104"/>
            <a:ext cx="576064" cy="43204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>
            <a:off x="8172400" y="6093296"/>
            <a:ext cx="754384" cy="56574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ЛИСТВЕННИЦА</a:t>
            </a:r>
          </a:p>
        </p:txBody>
      </p:sp>
      <p:sp>
        <p:nvSpPr>
          <p:cNvPr id="1863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72816"/>
            <a:ext cx="4618856" cy="4357687"/>
          </a:xfrm>
        </p:spPr>
        <p:txBody>
          <a:bodyPr/>
          <a:lstStyle/>
          <a:p>
            <a:pPr eaLnBrk="1" hangingPunct="1">
              <a:buNone/>
            </a:pPr>
            <a:r>
              <a:rPr lang="ru-RU" sz="2800" dirty="0" smtClean="0"/>
              <a:t>Хвойное дерево    семейства</a:t>
            </a:r>
          </a:p>
          <a:p>
            <a:pPr>
              <a:buNone/>
            </a:pPr>
            <a:r>
              <a:rPr lang="ru-RU" sz="2800" dirty="0" smtClean="0"/>
              <a:t>сосновых с мягкой </a:t>
            </a:r>
          </a:p>
          <a:p>
            <a:pPr>
              <a:buNone/>
            </a:pPr>
            <a:r>
              <a:rPr lang="ru-RU" sz="2800" dirty="0" smtClean="0"/>
              <a:t>опадающей на    зиму хвоёй</a:t>
            </a:r>
          </a:p>
          <a:p>
            <a:pPr>
              <a:buNone/>
            </a:pPr>
            <a:r>
              <a:rPr lang="ru-RU" sz="2800" dirty="0" smtClean="0"/>
              <a:t>и ценной    древесиной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084" name="AutoShape 4" descr="https://www.drevo-spas.ru/img/articles/listvennica/yello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6" name="AutoShape 6" descr="https://www.drevo-spas.ru/img/articles/listvennica/yello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8821" y="1196752"/>
            <a:ext cx="4565179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851920" y="6237312"/>
            <a:ext cx="610368" cy="394344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ЛИСТОВЁРТКА</a:t>
            </a:r>
          </a:p>
        </p:txBody>
      </p:sp>
      <p:sp>
        <p:nvSpPr>
          <p:cNvPr id="1873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/>
            <a:endParaRPr lang="ru-RU" sz="28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www.bugchecker.ru/assets/images/opredelitel/gusenicalistovertk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762500" cy="5040560"/>
          </a:xfrm>
          <a:prstGeom prst="rect">
            <a:avLst/>
          </a:prstGeom>
          <a:noFill/>
        </p:spPr>
      </p:pic>
      <p:pic>
        <p:nvPicPr>
          <p:cNvPr id="45060" name="Picture 4" descr="http://www.board-box.ru/templates/kebettea/images/Listov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572000" cy="5040560"/>
          </a:xfrm>
          <a:prstGeom prst="rect">
            <a:avLst/>
          </a:prstGeom>
          <a:noFill/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8495928" y="6093296"/>
            <a:ext cx="648072" cy="5383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ЛИСТОЕД</a:t>
            </a:r>
          </a:p>
        </p:txBody>
      </p:sp>
      <p:sp>
        <p:nvSpPr>
          <p:cNvPr id="18841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dirty="0" smtClean="0"/>
          </a:p>
          <a:p>
            <a:pPr eaLnBrk="1" hangingPunct="1">
              <a:buNone/>
            </a:pPr>
            <a:r>
              <a:rPr lang="ru-RU" dirty="0" smtClean="0"/>
              <a:t>Жук - листоед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 l="5040" t="6448" r="5501" b="11345"/>
          <a:stretch>
            <a:fillRect/>
          </a:stretch>
        </p:blipFill>
        <p:spPr bwMode="auto">
          <a:xfrm>
            <a:off x="3491879" y="1556792"/>
            <a:ext cx="531306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2843808" y="6165304"/>
            <a:ext cx="576064" cy="421728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507288" cy="6120680"/>
          </a:xfrm>
        </p:spPr>
        <p:txBody>
          <a:bodyPr/>
          <a:lstStyle/>
          <a:p>
            <a:endParaRPr lang="ru-RU" sz="3600" b="1" dirty="0" smtClean="0"/>
          </a:p>
          <a:p>
            <a:r>
              <a:rPr lang="ru-RU" sz="3600" b="1" dirty="0" smtClean="0"/>
              <a:t>Дрожать  как осиновый лист.</a:t>
            </a:r>
          </a:p>
          <a:p>
            <a:pPr>
              <a:buNone/>
            </a:pPr>
            <a:r>
              <a:rPr lang="ru-RU" sz="3200" dirty="0" smtClean="0"/>
              <a:t>Сильно дрожать (чаще от страха), волноваться.</a:t>
            </a:r>
          </a:p>
          <a:p>
            <a:pPr>
              <a:buNone/>
            </a:pPr>
            <a:endParaRPr lang="ru-RU" sz="3200" dirty="0" smtClean="0"/>
          </a:p>
          <a:p>
            <a:r>
              <a:rPr lang="ru-RU" sz="3600" b="1" dirty="0" smtClean="0"/>
              <a:t>Пристал как банный лист.</a:t>
            </a:r>
          </a:p>
          <a:p>
            <a:pPr>
              <a:buNone/>
            </a:pPr>
            <a:r>
              <a:rPr lang="ru-RU" sz="3200" dirty="0" smtClean="0"/>
              <a:t>Пристать крайне назойливо, надоедливо.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8784976" cy="6148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dirty="0" smtClean="0"/>
              <a:t>листочки  объели  прожорливые</a:t>
            </a:r>
          </a:p>
          <a:p>
            <a:pPr>
              <a:buNone/>
            </a:pPr>
            <a:r>
              <a:rPr lang="ru-RU" sz="4800" dirty="0" smtClean="0"/>
              <a:t>гусеницы  молодые</a:t>
            </a:r>
          </a:p>
          <a:p>
            <a:pPr>
              <a:buNone/>
            </a:pPr>
            <a:r>
              <a:rPr lang="ru-RU" sz="4800" dirty="0" smtClean="0"/>
              <a:t>сильный  </a:t>
            </a:r>
            <a:r>
              <a:rPr lang="ru-RU" sz="4800" dirty="0" err="1" smtClean="0"/>
              <a:t>ве</a:t>
            </a:r>
            <a:r>
              <a:rPr lang="ru-RU" sz="4800" dirty="0" smtClean="0"/>
              <a:t>  тер завертел</a:t>
            </a:r>
          </a:p>
          <a:p>
            <a:pPr>
              <a:buNone/>
            </a:pPr>
            <a:r>
              <a:rPr lang="ru-RU" sz="4800" dirty="0" err="1" smtClean="0"/>
              <a:t>ввоздухе</a:t>
            </a:r>
            <a:r>
              <a:rPr lang="ru-RU" sz="4800" dirty="0" smtClean="0"/>
              <a:t>  жёлтые  </a:t>
            </a:r>
            <a:r>
              <a:rPr lang="ru-RU" sz="4800" dirty="0" err="1" smtClean="0"/>
              <a:t>икрасные</a:t>
            </a:r>
            <a:r>
              <a:rPr lang="ru-RU" sz="4800" dirty="0" smtClean="0"/>
              <a:t> </a:t>
            </a:r>
          </a:p>
          <a:p>
            <a:pPr>
              <a:buNone/>
            </a:pPr>
            <a:r>
              <a:rPr lang="ru-RU" sz="4800" dirty="0" smtClean="0"/>
              <a:t>листочки</a:t>
            </a:r>
          </a:p>
          <a:p>
            <a:pPr>
              <a:buNone/>
            </a:pPr>
            <a:r>
              <a:rPr lang="ru-RU" sz="4800" dirty="0" smtClean="0"/>
              <a:t>Лёгкий  ветерок  прошелестел</a:t>
            </a:r>
          </a:p>
          <a:p>
            <a:pPr>
              <a:buNone/>
            </a:pPr>
            <a:r>
              <a:rPr lang="ru-RU" sz="4800" dirty="0" smtClean="0"/>
              <a:t>по листьям  деревьев.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5446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4800" dirty="0" smtClean="0"/>
              <a:t>64м   73   в33х  т74.72н  отк111т .</a:t>
            </a:r>
          </a:p>
          <a:p>
            <a:pPr>
              <a:lnSpc>
                <a:spcPct val="150000"/>
              </a:lnSpc>
              <a:buNone/>
            </a:pPr>
            <a:r>
              <a:rPr lang="ru-RU" sz="4800" dirty="0" smtClean="0"/>
              <a:t>Он  32з70ю  к111.39й  к111т.</a:t>
            </a:r>
          </a:p>
          <a:p>
            <a:pPr>
              <a:lnSpc>
                <a:spcPct val="150000"/>
              </a:lnSpc>
              <a:buNone/>
            </a:pPr>
            <a:r>
              <a:rPr lang="ru-RU" sz="4800" dirty="0" smtClean="0"/>
              <a:t>6.76.44  в  97.24.с109й  64м – </a:t>
            </a:r>
          </a:p>
          <a:p>
            <a:pPr>
              <a:lnSpc>
                <a:spcPct val="150000"/>
              </a:lnSpc>
              <a:buNone/>
            </a:pPr>
            <a:r>
              <a:rPr lang="ru-RU" sz="4800" dirty="0" smtClean="0"/>
              <a:t>97.24.13  у42.44шь  в 30м.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t="20425" r="11115"/>
          <a:stretch>
            <a:fillRect/>
          </a:stretch>
        </p:blipFill>
        <p:spPr bwMode="auto">
          <a:xfrm>
            <a:off x="179512" y="548680"/>
            <a:ext cx="6230938" cy="57626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92080" y="551723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- ВЕРТО + ЧИК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ЛЁТЧИК</a:t>
            </a:r>
          </a:p>
        </p:txBody>
      </p:sp>
      <p:sp>
        <p:nvSpPr>
          <p:cNvPr id="1024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3497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самолёт</a:t>
            </a:r>
          </a:p>
          <a:p>
            <a:pPr eaLnBrk="1" hangingPunct="1"/>
            <a:r>
              <a:rPr lang="ru-RU" sz="3600" b="1" dirty="0" smtClean="0"/>
              <a:t>летать</a:t>
            </a:r>
          </a:p>
          <a:p>
            <a:pPr eaLnBrk="1" hangingPunct="1"/>
            <a:r>
              <a:rPr lang="ru-RU" sz="3600" b="1" dirty="0" smtClean="0"/>
              <a:t>вертолёт</a:t>
            </a:r>
          </a:p>
          <a:p>
            <a:pPr eaLnBrk="1" hangingPunct="1"/>
            <a:r>
              <a:rPr lang="ru-RU" sz="3600" b="1" dirty="0" smtClean="0"/>
              <a:t>взлёт</a:t>
            </a:r>
          </a:p>
          <a:p>
            <a:pPr eaLnBrk="1" hangingPunct="1"/>
            <a:r>
              <a:rPr lang="ru-RU" sz="3600" b="1" dirty="0" smtClean="0"/>
              <a:t>летучий</a:t>
            </a:r>
          </a:p>
          <a:p>
            <a:pPr eaLnBrk="1" hangingPunct="1"/>
            <a:r>
              <a:rPr lang="ru-RU" sz="3600" b="1" dirty="0" smtClean="0"/>
              <a:t>лётчица</a:t>
            </a:r>
          </a:p>
        </p:txBody>
      </p:sp>
      <p:sp>
        <p:nvSpPr>
          <p:cNvPr id="10240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2767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перелёт</a:t>
            </a:r>
          </a:p>
          <a:p>
            <a:pPr eaLnBrk="1" hangingPunct="1"/>
            <a:r>
              <a:rPr lang="ru-RU" sz="3600" b="1" dirty="0" smtClean="0"/>
              <a:t>звездолёт</a:t>
            </a:r>
          </a:p>
          <a:p>
            <a:pPr eaLnBrk="1" hangingPunct="1"/>
            <a:r>
              <a:rPr lang="ru-RU" sz="3600" b="1" dirty="0" smtClean="0"/>
              <a:t>лето</a:t>
            </a:r>
          </a:p>
          <a:p>
            <a:pPr eaLnBrk="1" hangingPunct="1"/>
            <a:r>
              <a:rPr lang="ru-RU" sz="3600" b="1" dirty="0" smtClean="0"/>
              <a:t>лётный</a:t>
            </a:r>
          </a:p>
          <a:p>
            <a:pPr eaLnBrk="1" hangingPunct="1"/>
            <a:r>
              <a:rPr lang="ru-RU" sz="3600" b="1" dirty="0" smtClean="0"/>
              <a:t>летающий</a:t>
            </a:r>
          </a:p>
          <a:p>
            <a:pPr eaLnBrk="1" hangingPunct="1"/>
            <a:r>
              <a:rPr lang="ru-RU" sz="3600" b="1" dirty="0" smtClean="0"/>
              <a:t>полёт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ЛЕТО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cdn.wallpapersafari.com/70/50/nLV04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189808" cy="4536504"/>
          </a:xfrm>
          <a:prstGeom prst="rect">
            <a:avLst/>
          </a:prstGeom>
          <a:noFill/>
        </p:spPr>
      </p:pic>
      <p:pic>
        <p:nvPicPr>
          <p:cNvPr id="15366" name="Picture 6" descr="http://www.bleufox.com/wp-content/uploads/2015/12/plane-and-beach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457200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8784976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каждое утро </a:t>
            </a:r>
            <a:r>
              <a:rPr lang="ru-RU" sz="3600" dirty="0" err="1" smtClean="0"/>
              <a:t>клесной</a:t>
            </a:r>
            <a:r>
              <a:rPr lang="ru-RU" sz="3600" dirty="0" smtClean="0"/>
              <a:t> по  </a:t>
            </a:r>
            <a:r>
              <a:rPr lang="ru-RU" sz="3600" dirty="0" err="1" smtClean="0"/>
              <a:t>лянке</a:t>
            </a:r>
            <a:r>
              <a:rPr lang="ru-RU" sz="3600" dirty="0" smtClean="0"/>
              <a:t>  при  летал</a:t>
            </a:r>
          </a:p>
          <a:p>
            <a:pPr>
              <a:buNone/>
            </a:pPr>
            <a:r>
              <a:rPr lang="ru-RU" sz="3600" dirty="0" smtClean="0"/>
              <a:t>тетерев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К нашей кормушке прилетали воробьи и</a:t>
            </a:r>
          </a:p>
          <a:p>
            <a:pPr>
              <a:buNone/>
            </a:pPr>
            <a:r>
              <a:rPr lang="ru-RU" sz="3600" dirty="0" smtClean="0"/>
              <a:t>снегири.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Пчела подлетела к цветочной клумбе и </a:t>
            </a:r>
          </a:p>
          <a:p>
            <a:pPr>
              <a:buNone/>
            </a:pPr>
            <a:r>
              <a:rPr lang="ru-RU" sz="3600" dirty="0" smtClean="0"/>
              <a:t>скрылась в чашечке цветка.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АНАГРАММА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spc="600" dirty="0" smtClean="0"/>
          </a:p>
          <a:p>
            <a:pPr algn="ctr">
              <a:buNone/>
            </a:pPr>
            <a:r>
              <a:rPr lang="ru-RU" sz="5400" b="1" spc="600" dirty="0" smtClean="0">
                <a:solidFill>
                  <a:srgbClr val="FF0000"/>
                </a:solidFill>
              </a:rPr>
              <a:t>СОЛЬ</a:t>
            </a:r>
            <a:endParaRPr lang="ru-RU" sz="5400" b="1" spc="600" dirty="0">
              <a:solidFill>
                <a:srgbClr val="FF0000"/>
              </a:solidFill>
            </a:endParaRPr>
          </a:p>
        </p:txBody>
      </p:sp>
      <p:pic>
        <p:nvPicPr>
          <p:cNvPr id="52226" name="Picture 2" descr="https://media.8ch.net/sen/src/1434644378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76672"/>
            <a:ext cx="7884877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</a:rPr>
              <a:t>ЛОСЬ</a:t>
            </a:r>
            <a:br>
              <a:rPr lang="ru-RU" sz="4900" b="1" dirty="0" smtClean="0">
                <a:solidFill>
                  <a:srgbClr val="FF0000"/>
                </a:solidFill>
              </a:rPr>
            </a:b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0445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28775"/>
            <a:ext cx="4038600" cy="39608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лосиха</a:t>
            </a:r>
          </a:p>
          <a:p>
            <a:pPr eaLnBrk="1" hangingPunct="1"/>
            <a:r>
              <a:rPr lang="ru-RU" sz="3600" b="1" dirty="0" smtClean="0"/>
              <a:t>лосёнок</a:t>
            </a:r>
          </a:p>
          <a:p>
            <a:pPr eaLnBrk="1" hangingPunct="1"/>
            <a:r>
              <a:rPr lang="ru-RU" sz="3600" b="1" dirty="0" smtClean="0"/>
              <a:t>лосята</a:t>
            </a:r>
          </a:p>
          <a:p>
            <a:pPr eaLnBrk="1" hangingPunct="1"/>
            <a:r>
              <a:rPr lang="ru-RU" sz="3600" b="1" dirty="0" err="1" smtClean="0"/>
              <a:t>лосёночек</a:t>
            </a:r>
            <a:endParaRPr lang="ru-RU" sz="3600" b="1" dirty="0" smtClean="0"/>
          </a:p>
          <a:p>
            <a:pPr eaLnBrk="1" hangingPunct="1"/>
            <a:r>
              <a:rPr lang="ru-RU" sz="3600" b="1" dirty="0" smtClean="0"/>
              <a:t>лосиный</a:t>
            </a:r>
          </a:p>
        </p:txBody>
      </p:sp>
      <p:sp>
        <p:nvSpPr>
          <p:cNvPr id="10445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06082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лосятина</a:t>
            </a:r>
          </a:p>
          <a:p>
            <a:r>
              <a:rPr lang="ru-RU" sz="3600" b="1" dirty="0" err="1" smtClean="0"/>
              <a:t>лосепитомник</a:t>
            </a:r>
            <a:endParaRPr lang="ru-RU" sz="3600" b="1" dirty="0" smtClean="0"/>
          </a:p>
          <a:p>
            <a:r>
              <a:rPr lang="ru-RU" sz="3600" b="1" dirty="0" smtClean="0"/>
              <a:t>лосось</a:t>
            </a:r>
          </a:p>
          <a:p>
            <a:r>
              <a:rPr lang="ru-RU" sz="3600" b="1" dirty="0" smtClean="0"/>
              <a:t>лосеферма</a:t>
            </a:r>
          </a:p>
          <a:p>
            <a:r>
              <a:rPr lang="ru-RU" sz="3600" b="1" dirty="0" smtClean="0"/>
              <a:t>лососевый</a:t>
            </a:r>
          </a:p>
          <a:p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ЛОСОСЬ</a:t>
            </a:r>
          </a:p>
        </p:txBody>
      </p:sp>
      <p:pic>
        <p:nvPicPr>
          <p:cNvPr id="105475" name="Picture 8" descr="лос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628800"/>
            <a:ext cx="4298666" cy="453650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266" name="AutoShape 2" descr="https://zooclub.org.ua/assets/files/2013/08/11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zooclub.org.ua/assets/files/2013/08/11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http://rk.karelia.ru/wp-content/uploads/2016/05/los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392392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8784976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однажды   </a:t>
            </a:r>
            <a:r>
              <a:rPr lang="ru-RU" sz="3600" dirty="0" err="1" smtClean="0"/>
              <a:t>мывлесу</a:t>
            </a:r>
            <a:r>
              <a:rPr lang="ru-RU" sz="3600" dirty="0" smtClean="0"/>
              <a:t>  встретили </a:t>
            </a:r>
          </a:p>
          <a:p>
            <a:pPr>
              <a:buNone/>
            </a:pPr>
            <a:r>
              <a:rPr lang="ru-RU" sz="3600" dirty="0" err="1" smtClean="0"/>
              <a:t>огром</a:t>
            </a:r>
            <a:r>
              <a:rPr lang="ru-RU" sz="3600" dirty="0" smtClean="0"/>
              <a:t> </a:t>
            </a:r>
            <a:r>
              <a:rPr lang="ru-RU" sz="3600" dirty="0" err="1" smtClean="0"/>
              <a:t>ного</a:t>
            </a:r>
            <a:r>
              <a:rPr lang="ru-RU" sz="3600" dirty="0" smtClean="0"/>
              <a:t>  лося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Однажды  мы в лесу встретили огромного</a:t>
            </a:r>
          </a:p>
          <a:p>
            <a:pPr>
              <a:buNone/>
            </a:pPr>
            <a:r>
              <a:rPr lang="ru-RU" sz="3600" dirty="0" smtClean="0"/>
              <a:t> лося.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ЗАГАДКА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/>
              <a:t>         </a:t>
            </a:r>
            <a:r>
              <a:rPr lang="ru-RU" sz="4400" b="1" dirty="0" smtClean="0"/>
              <a:t>Дом со всех сторон открыт.</a:t>
            </a:r>
          </a:p>
          <a:p>
            <a:pPr algn="ctr">
              <a:buNone/>
            </a:pPr>
            <a:r>
              <a:rPr lang="ru-RU" sz="4400" b="1" dirty="0" smtClean="0"/>
              <a:t>    Он резною крышей крыт.</a:t>
            </a:r>
          </a:p>
          <a:p>
            <a:pPr algn="ctr">
              <a:buNone/>
            </a:pPr>
            <a:r>
              <a:rPr lang="ru-RU" sz="4400" b="1" dirty="0" smtClean="0"/>
              <a:t>  Заходи в зелёный дом –</a:t>
            </a:r>
          </a:p>
          <a:p>
            <a:pPr algn="ctr">
              <a:buNone/>
            </a:pPr>
            <a:r>
              <a:rPr lang="ru-RU" sz="4400" b="1" dirty="0" smtClean="0"/>
              <a:t>Чудеса увидишь в нём!</a:t>
            </a:r>
          </a:p>
          <a:p>
            <a:endParaRPr lang="ru-RU" dirty="0"/>
          </a:p>
        </p:txBody>
      </p:sp>
      <p:pic>
        <p:nvPicPr>
          <p:cNvPr id="1026" name="Picture 2" descr="http://bkpics.com/content/uploads/2016/04/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60904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39825"/>
          </a:xfrm>
        </p:spPr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512" y="620688"/>
            <a:ext cx="8712968" cy="604867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600" dirty="0" smtClean="0"/>
              <a:t>Азова О.И. «Логопедическая работа по коррекции </a:t>
            </a:r>
            <a:r>
              <a:rPr lang="ru-RU" sz="1600" dirty="0" err="1" smtClean="0"/>
              <a:t>дизорфографии</a:t>
            </a:r>
            <a:r>
              <a:rPr lang="ru-RU" sz="1600" dirty="0" smtClean="0"/>
              <a:t> у младших школьников с общим недоразвитием речи» </a:t>
            </a:r>
          </a:p>
          <a:p>
            <a:r>
              <a:rPr lang="ru-RU" sz="1600" dirty="0" err="1" smtClean="0"/>
              <a:t>Коноваленко</a:t>
            </a:r>
            <a:r>
              <a:rPr lang="ru-RU" sz="1600" dirty="0" smtClean="0"/>
              <a:t> В. В. «Родственные слова»</a:t>
            </a:r>
          </a:p>
          <a:p>
            <a:r>
              <a:rPr lang="ru-RU" sz="1600" dirty="0" smtClean="0"/>
              <a:t>Мазина В.Д.  «</a:t>
            </a:r>
            <a:r>
              <a:rPr lang="ru-RU" sz="1600" dirty="0" err="1" smtClean="0"/>
              <a:t>Дизорфография</a:t>
            </a:r>
            <a:r>
              <a:rPr lang="ru-RU" sz="1600" dirty="0" smtClean="0"/>
              <a:t>» (</a:t>
            </a:r>
            <a:r>
              <a:rPr lang="ru-RU" sz="1600" dirty="0" err="1" smtClean="0"/>
              <a:t>вебинар</a:t>
            </a:r>
            <a:r>
              <a:rPr lang="ru-RU" sz="1600" dirty="0" smtClean="0"/>
              <a:t>)</a:t>
            </a:r>
          </a:p>
          <a:p>
            <a:pPr lvl="0"/>
            <a:r>
              <a:rPr lang="ru-RU" sz="1600" dirty="0" err="1" smtClean="0"/>
              <a:t>Якимчук</a:t>
            </a:r>
            <a:r>
              <a:rPr lang="ru-RU" sz="1600" dirty="0" smtClean="0"/>
              <a:t> Т.А. </a:t>
            </a:r>
            <a:r>
              <a:rPr lang="ru-RU" sz="1600" smtClean="0"/>
              <a:t>«Родственные слова» (презентация)</a:t>
            </a:r>
          </a:p>
          <a:p>
            <a:pPr lvl="0"/>
            <a:r>
              <a:rPr lang="en-US" sz="1600" smtClean="0">
                <a:hlinkClick r:id="rId2"/>
              </a:rPr>
              <a:t>http</a:t>
            </a:r>
            <a:r>
              <a:rPr lang="en-US" sz="1600" dirty="0" smtClean="0">
                <a:hlinkClick r:id="rId2"/>
              </a:rPr>
              <a:t>://kinder1.net/zagadki/zagadki_o_lese.html</a:t>
            </a:r>
            <a:endParaRPr lang="ru-RU" sz="1600" dirty="0" smtClean="0"/>
          </a:p>
          <a:p>
            <a:pPr lvl="0"/>
            <a:r>
              <a:rPr lang="en-US" sz="1600" dirty="0" smtClean="0">
                <a:hlinkClick r:id="rId3"/>
              </a:rPr>
              <a:t>https://yandex.ru/images/search?text=</a:t>
            </a:r>
            <a:r>
              <a:rPr lang="ru-RU" sz="1600" dirty="0" err="1" smtClean="0">
                <a:hlinkClick r:id="rId3"/>
              </a:rPr>
              <a:t>лес&amp;</a:t>
            </a:r>
            <a:r>
              <a:rPr lang="en-US" sz="1600" dirty="0" err="1" smtClean="0">
                <a:hlinkClick r:id="rId3"/>
              </a:rPr>
              <a:t>img_url</a:t>
            </a:r>
            <a:r>
              <a:rPr lang="en-US" sz="1600" dirty="0" smtClean="0">
                <a:hlinkClick r:id="rId3"/>
              </a:rPr>
              <a:t>=https%3A%2F%2Fds04.infourok.ru%2Fuploads%2Fex%2F0c55%2F0000a894-5c9d3232%2Fimg2.jpg&amp;pos=0&amp;rpt=</a:t>
            </a:r>
            <a:r>
              <a:rPr lang="en-US" sz="1600" dirty="0" err="1" smtClean="0">
                <a:hlinkClick r:id="rId3"/>
              </a:rPr>
              <a:t>simage</a:t>
            </a:r>
            <a:endParaRPr lang="ru-RU" sz="1600" dirty="0" smtClean="0"/>
          </a:p>
          <a:p>
            <a:pPr lvl="0"/>
            <a:r>
              <a:rPr lang="en-US" sz="1600" dirty="0" smtClean="0">
                <a:hlinkClick r:id="rId4"/>
              </a:rPr>
              <a:t>https://yandex.ru/images/search?text=</a:t>
            </a:r>
            <a:r>
              <a:rPr lang="ru-RU" sz="1600" dirty="0" err="1" smtClean="0">
                <a:hlinkClick r:id="rId4"/>
              </a:rPr>
              <a:t>лесоруб&amp;</a:t>
            </a:r>
            <a:r>
              <a:rPr lang="en-US" sz="1600" dirty="0" err="1" smtClean="0">
                <a:hlinkClick r:id="rId4"/>
              </a:rPr>
              <a:t>img_url</a:t>
            </a:r>
            <a:r>
              <a:rPr lang="en-US" sz="1600" dirty="0" smtClean="0">
                <a:hlinkClick r:id="rId4"/>
              </a:rPr>
              <a:t>=https%3A%2F%2Fwww.miasskiy.ru%2Fwp-content%2Fuploads%2F2016%2F02%2Fbudg644et02.jpg&amp;pos=9&amp;rpt=</a:t>
            </a:r>
            <a:r>
              <a:rPr lang="en-US" sz="1600" dirty="0" err="1" smtClean="0">
                <a:hlinkClick r:id="rId4"/>
              </a:rPr>
              <a:t>simage</a:t>
            </a:r>
            <a:endParaRPr lang="ru-RU" sz="1600" dirty="0" smtClean="0"/>
          </a:p>
          <a:p>
            <a:pPr lvl="0"/>
            <a:r>
              <a:rPr lang="en-US" sz="1600" dirty="0" smtClean="0">
                <a:hlinkClick r:id="rId5"/>
              </a:rPr>
              <a:t>https://yandex.ru/images/search?p=1&amp;text=</a:t>
            </a:r>
            <a:r>
              <a:rPr lang="ru-RU" sz="1600" dirty="0" err="1" smtClean="0">
                <a:hlinkClick r:id="rId5"/>
              </a:rPr>
              <a:t>лесопилка&amp;</a:t>
            </a:r>
            <a:r>
              <a:rPr lang="en-US" sz="1600" dirty="0" err="1" smtClean="0">
                <a:hlinkClick r:id="rId5"/>
              </a:rPr>
              <a:t>img_url</a:t>
            </a:r>
            <a:r>
              <a:rPr lang="en-US" sz="1600" dirty="0" smtClean="0">
                <a:hlinkClick r:id="rId5"/>
              </a:rPr>
              <a:t>=https%3A%2F%2Fdixinews.ru%2Fup%2Fnews%2Farticle%2F2012%2F12dec%2F07%2Fles1.jpg&amp;pos=59&amp;rpt=</a:t>
            </a:r>
            <a:r>
              <a:rPr lang="en-US" sz="1600" dirty="0" err="1" smtClean="0">
                <a:hlinkClick r:id="rId5"/>
              </a:rPr>
              <a:t>simage</a:t>
            </a:r>
            <a:endParaRPr lang="ru-RU" sz="1600" dirty="0" smtClean="0"/>
          </a:p>
          <a:p>
            <a:pPr lvl="0"/>
            <a:r>
              <a:rPr lang="en-US" sz="1600" dirty="0" smtClean="0">
                <a:hlinkClick r:id="rId6"/>
              </a:rPr>
              <a:t>https://yandex.ru/images/search?text=</a:t>
            </a:r>
            <a:r>
              <a:rPr lang="ru-RU" sz="1600" dirty="0" err="1" smtClean="0">
                <a:hlinkClick r:id="rId6"/>
              </a:rPr>
              <a:t>лесосплав&amp;</a:t>
            </a:r>
            <a:r>
              <a:rPr lang="en-US" sz="1600" dirty="0" err="1" smtClean="0">
                <a:hlinkClick r:id="rId6"/>
              </a:rPr>
              <a:t>img_url</a:t>
            </a:r>
            <a:r>
              <a:rPr lang="en-US" sz="1600" dirty="0" smtClean="0">
                <a:hlinkClick r:id="rId6"/>
              </a:rPr>
              <a:t>=http%3A%2F%2Fstatic.panoramio.com%2Fphotos%2Flarge%2F38224269.jpg&amp;pos=2&amp;rpt=</a:t>
            </a:r>
            <a:r>
              <a:rPr lang="en-US" sz="1600" dirty="0" err="1" smtClean="0">
                <a:hlinkClick r:id="rId6"/>
              </a:rPr>
              <a:t>simage</a:t>
            </a:r>
            <a:endParaRPr lang="ru-RU" sz="1600" dirty="0" smtClean="0"/>
          </a:p>
          <a:p>
            <a:pPr lvl="0"/>
            <a:r>
              <a:rPr lang="en-US" sz="1600" dirty="0" smtClean="0">
                <a:hlinkClick r:id="rId7"/>
              </a:rPr>
              <a:t>https://yandex.ru/images/search?p=1&amp;text=</a:t>
            </a:r>
            <a:r>
              <a:rPr lang="ru-RU" sz="1600" dirty="0" err="1" smtClean="0">
                <a:hlinkClick r:id="rId7"/>
              </a:rPr>
              <a:t>лиственница&amp;</a:t>
            </a:r>
            <a:r>
              <a:rPr lang="en-US" sz="1600" dirty="0" err="1" smtClean="0">
                <a:hlinkClick r:id="rId7"/>
              </a:rPr>
              <a:t>img_url</a:t>
            </a:r>
            <a:r>
              <a:rPr lang="en-US" sz="1600" dirty="0" smtClean="0">
                <a:hlinkClick r:id="rId7"/>
              </a:rPr>
              <a:t>=https%3A%2F%2Fwww.drevo-spas.ru%2Fimg%2Farticles%2Flistvennica%2Fyellow.jpg&amp;pos=30&amp;rpt=</a:t>
            </a:r>
            <a:r>
              <a:rPr lang="en-US" sz="1600" dirty="0" err="1" smtClean="0">
                <a:hlinkClick r:id="rId7"/>
              </a:rPr>
              <a:t>simage</a:t>
            </a:r>
            <a:endParaRPr lang="ru-RU" sz="1600" dirty="0" smtClean="0"/>
          </a:p>
          <a:p>
            <a:pPr lvl="0"/>
            <a:r>
              <a:rPr lang="en-US" sz="1600" dirty="0" smtClean="0">
                <a:hlinkClick r:id="rId8"/>
              </a:rPr>
              <a:t>https://yandex.ru/images/search?text=</a:t>
            </a:r>
            <a:r>
              <a:rPr lang="ru-RU" sz="1600" dirty="0" smtClean="0">
                <a:hlinkClick r:id="rId8"/>
              </a:rPr>
              <a:t>бабочка%20листовертка&amp;</a:t>
            </a:r>
            <a:r>
              <a:rPr lang="en-US" sz="1600" dirty="0" err="1" smtClean="0">
                <a:hlinkClick r:id="rId8"/>
              </a:rPr>
              <a:t>img_url</a:t>
            </a:r>
            <a:r>
              <a:rPr lang="en-US" sz="1600" dirty="0" smtClean="0">
                <a:hlinkClick r:id="rId8"/>
              </a:rPr>
              <a:t>=https%3A%2F%2Fds03.infourok.ru%2Fuploads%2Fex%2F019d%2F0002c0bc-462d6db0%2Fimg10.jpg&amp;pos=1&amp;rpt=</a:t>
            </a:r>
            <a:r>
              <a:rPr lang="en-US" sz="1600" dirty="0" err="1" smtClean="0">
                <a:hlinkClick r:id="rId8"/>
              </a:rPr>
              <a:t>simage</a:t>
            </a:r>
            <a:endParaRPr lang="ru-RU" sz="1600" dirty="0" smtClean="0"/>
          </a:p>
          <a:p>
            <a:pPr lvl="0"/>
            <a:r>
              <a:rPr lang="en-US" sz="1600" dirty="0" smtClean="0">
                <a:hlinkClick r:id="rId9"/>
              </a:rPr>
              <a:t>https://yandex.ru/images/search?text=</a:t>
            </a:r>
            <a:r>
              <a:rPr lang="ru-RU" sz="1600" dirty="0" smtClean="0">
                <a:hlinkClick r:id="rId9"/>
              </a:rPr>
              <a:t>жук%20листоед&amp;</a:t>
            </a:r>
            <a:r>
              <a:rPr lang="en-US" sz="1600" dirty="0" err="1" smtClean="0">
                <a:hlinkClick r:id="rId9"/>
              </a:rPr>
              <a:t>img_url</a:t>
            </a:r>
            <a:r>
              <a:rPr lang="en-US" sz="1600" dirty="0" smtClean="0">
                <a:hlinkClick r:id="rId9"/>
              </a:rPr>
              <a:t>=http%3A%2F%2Fimg-2004-12.photosight.ru%2F01%2F690297.jpg&amp;pos=11&amp;rpt=</a:t>
            </a:r>
            <a:r>
              <a:rPr lang="en-US" sz="1600" dirty="0" err="1" smtClean="0">
                <a:hlinkClick r:id="rId9"/>
              </a:rPr>
              <a:t>simage</a:t>
            </a:r>
            <a:endParaRPr lang="ru-RU" sz="1600" dirty="0" smtClean="0"/>
          </a:p>
          <a:p>
            <a:pPr lvl="0"/>
            <a:r>
              <a:rPr lang="en-US" sz="1600" dirty="0" smtClean="0">
                <a:hlinkClick r:id="rId10"/>
              </a:rPr>
              <a:t>https://yandex.ru/images/search?img_url=https%3A%2F%2Fwww.chitalnya.ru%2Fupload3%2F279%2F39fa12cd99ede96c6f7b0a4e342402d3.jpg&amp;text=</a:t>
            </a:r>
            <a:r>
              <a:rPr lang="ru-RU" sz="1600" dirty="0" smtClean="0">
                <a:hlinkClick r:id="rId10"/>
              </a:rPr>
              <a:t>картинки%20лето&amp;</a:t>
            </a:r>
            <a:r>
              <a:rPr lang="en-US" sz="1600" dirty="0" err="1" smtClean="0">
                <a:hlinkClick r:id="rId10"/>
              </a:rPr>
              <a:t>noreask</a:t>
            </a:r>
            <a:r>
              <a:rPr lang="en-US" sz="1600" dirty="0" smtClean="0">
                <a:hlinkClick r:id="rId10"/>
              </a:rPr>
              <a:t>=1&amp;pos=0&amp;lr=11218&amp;rpt=</a:t>
            </a:r>
            <a:r>
              <a:rPr lang="en-US" sz="1600" dirty="0" err="1" smtClean="0">
                <a:hlinkClick r:id="rId10"/>
              </a:rPr>
              <a:t>simage</a:t>
            </a:r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398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512" y="620688"/>
            <a:ext cx="8712968" cy="6048672"/>
          </a:xfrm>
        </p:spPr>
        <p:txBody>
          <a:bodyPr>
            <a:normAutofit/>
          </a:bodyPr>
          <a:lstStyle/>
          <a:p>
            <a:pPr lvl="0"/>
            <a:r>
              <a:rPr lang="en-US" sz="1600" dirty="0" smtClean="0">
                <a:hlinkClick r:id="rId2"/>
              </a:rPr>
              <a:t>https://yandex.ru/images/search?p=2&amp;text=</a:t>
            </a:r>
            <a:r>
              <a:rPr lang="ru-RU" sz="1600" dirty="0" smtClean="0">
                <a:hlinkClick r:id="rId2"/>
              </a:rPr>
              <a:t>картинки%20летать&amp;</a:t>
            </a:r>
            <a:r>
              <a:rPr lang="en-US" sz="1600" dirty="0" err="1" smtClean="0">
                <a:hlinkClick r:id="rId2"/>
              </a:rPr>
              <a:t>img_url</a:t>
            </a:r>
            <a:r>
              <a:rPr lang="en-US" sz="1600" dirty="0" smtClean="0">
                <a:hlinkClick r:id="rId2"/>
              </a:rPr>
              <a:t>=http%3A%2F%2Fwww.bleufox.com%2Fwp-content%2Fuploads%2F2015%2F12%2Fplane-and-beach-.jpg&amp;pos=70&amp;rpt=</a:t>
            </a:r>
            <a:r>
              <a:rPr lang="en-US" sz="1600" dirty="0" err="1" smtClean="0">
                <a:hlinkClick r:id="rId2"/>
              </a:rPr>
              <a:t>simage&amp;lr</a:t>
            </a:r>
            <a:r>
              <a:rPr lang="en-US" sz="1600" dirty="0" smtClean="0">
                <a:hlinkClick r:id="rId2"/>
              </a:rPr>
              <a:t>=11218</a:t>
            </a:r>
            <a:endParaRPr lang="ru-RU" sz="1600" dirty="0" smtClean="0"/>
          </a:p>
          <a:p>
            <a:pPr lvl="0"/>
            <a:r>
              <a:rPr lang="en-US" sz="1600" dirty="0" smtClean="0">
                <a:hlinkClick r:id="rId3"/>
              </a:rPr>
              <a:t>https://yandex.ru/images/search?text=</a:t>
            </a:r>
            <a:r>
              <a:rPr lang="ru-RU" sz="1600" dirty="0" smtClean="0">
                <a:hlinkClick r:id="rId3"/>
              </a:rPr>
              <a:t>картинки%20лось&amp;</a:t>
            </a:r>
            <a:r>
              <a:rPr lang="en-US" sz="1600" dirty="0" err="1" smtClean="0">
                <a:hlinkClick r:id="rId3"/>
              </a:rPr>
              <a:t>img_url</a:t>
            </a:r>
            <a:r>
              <a:rPr lang="en-US" sz="1600" dirty="0" smtClean="0">
                <a:hlinkClick r:id="rId3"/>
              </a:rPr>
              <a:t>=https%3A%2F%2Foutdoorwarrior.com%2Fwp-content%2Fuploads%2F2016%2F06%2FMoose-Cover-Image-1.jpg&amp;pos=7&amp;rpt=</a:t>
            </a:r>
            <a:r>
              <a:rPr lang="en-US" sz="1600" dirty="0" err="1" smtClean="0">
                <a:hlinkClick r:id="rId3"/>
              </a:rPr>
              <a:t>simage&amp;lr</a:t>
            </a:r>
            <a:r>
              <a:rPr lang="en-US" sz="1600" dirty="0" smtClean="0">
                <a:hlinkClick r:id="rId3"/>
              </a:rPr>
              <a:t>=11218</a:t>
            </a:r>
            <a:endParaRPr lang="ru-RU" sz="1600" dirty="0" smtClean="0"/>
          </a:p>
          <a:p>
            <a:pPr lvl="0"/>
            <a:r>
              <a:rPr lang="en-US" sz="1600" dirty="0" smtClean="0">
                <a:hlinkClick r:id="rId4"/>
              </a:rPr>
              <a:t>http://svb.ucoz.ru/search/?q=</a:t>
            </a:r>
            <a:r>
              <a:rPr lang="ru-RU" sz="1600" dirty="0" err="1" smtClean="0">
                <a:hlinkClick r:id="rId4"/>
              </a:rPr>
              <a:t>лист&amp;</a:t>
            </a:r>
            <a:r>
              <a:rPr lang="en-US" sz="1600" dirty="0" smtClean="0">
                <a:hlinkClick r:id="rId4"/>
              </a:rPr>
              <a:t>m=</a:t>
            </a:r>
            <a:r>
              <a:rPr lang="en-US" sz="1600" dirty="0" err="1" smtClean="0">
                <a:hlinkClick r:id="rId4"/>
              </a:rPr>
              <a:t>site&amp;m</a:t>
            </a:r>
            <a:r>
              <a:rPr lang="en-US" sz="1600" dirty="0" smtClean="0">
                <a:hlinkClick r:id="rId4"/>
              </a:rPr>
              <a:t>=</a:t>
            </a:r>
            <a:r>
              <a:rPr lang="en-US" sz="1600" dirty="0" err="1" smtClean="0">
                <a:hlinkClick r:id="rId4"/>
              </a:rPr>
              <a:t>news&amp;m</a:t>
            </a:r>
            <a:r>
              <a:rPr lang="en-US" sz="1600" dirty="0" smtClean="0">
                <a:hlinkClick r:id="rId4"/>
              </a:rPr>
              <a:t>=</a:t>
            </a:r>
            <a:r>
              <a:rPr lang="en-US" sz="1600" dirty="0" err="1" smtClean="0">
                <a:hlinkClick r:id="rId4"/>
              </a:rPr>
              <a:t>blog&amp;m</a:t>
            </a:r>
            <a:r>
              <a:rPr lang="en-US" sz="1600" dirty="0" smtClean="0">
                <a:hlinkClick r:id="rId4"/>
              </a:rPr>
              <a:t>=</a:t>
            </a:r>
            <a:r>
              <a:rPr lang="en-US" sz="1600" dirty="0" err="1" smtClean="0">
                <a:hlinkClick r:id="rId4"/>
              </a:rPr>
              <a:t>publ&amp;m</a:t>
            </a:r>
            <a:r>
              <a:rPr lang="en-US" sz="1600" dirty="0" smtClean="0">
                <a:hlinkClick r:id="rId4"/>
              </a:rPr>
              <a:t>=</a:t>
            </a:r>
            <a:r>
              <a:rPr lang="en-US" sz="1600" dirty="0" err="1" smtClean="0">
                <a:hlinkClick r:id="rId4"/>
              </a:rPr>
              <a:t>load&amp;m</a:t>
            </a:r>
            <a:r>
              <a:rPr lang="en-US" sz="1600" dirty="0" smtClean="0">
                <a:hlinkClick r:id="rId4"/>
              </a:rPr>
              <a:t>=</a:t>
            </a:r>
            <a:r>
              <a:rPr lang="en-US" sz="1600" dirty="0" err="1" smtClean="0">
                <a:hlinkClick r:id="rId4"/>
              </a:rPr>
              <a:t>dir&amp;m</a:t>
            </a:r>
            <a:r>
              <a:rPr lang="en-US" sz="1600" dirty="0" smtClean="0">
                <a:hlinkClick r:id="rId4"/>
              </a:rPr>
              <a:t>=</a:t>
            </a:r>
            <a:r>
              <a:rPr lang="en-US" sz="1600" dirty="0" err="1" smtClean="0">
                <a:hlinkClick r:id="rId4"/>
              </a:rPr>
              <a:t>gb&amp;t</a:t>
            </a:r>
            <a:r>
              <a:rPr lang="en-US" sz="1600" dirty="0" smtClean="0">
                <a:hlinkClick r:id="rId4"/>
              </a:rPr>
              <a:t>=0</a:t>
            </a:r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ЛЕС</a:t>
            </a:r>
          </a:p>
        </p:txBody>
      </p:sp>
      <p:sp>
        <p:nvSpPr>
          <p:cNvPr id="10035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23528" y="1700808"/>
            <a:ext cx="4038600" cy="55435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лесник</a:t>
            </a:r>
          </a:p>
          <a:p>
            <a:pPr>
              <a:lnSpc>
                <a:spcPct val="90000"/>
              </a:lnSpc>
            </a:pPr>
            <a:r>
              <a:rPr lang="ru-RU" sz="4000" b="1" dirty="0" smtClean="0"/>
              <a:t>лесопарк</a:t>
            </a:r>
          </a:p>
          <a:p>
            <a:pPr>
              <a:lnSpc>
                <a:spcPct val="90000"/>
              </a:lnSpc>
            </a:pPr>
            <a:r>
              <a:rPr lang="ru-RU" sz="4000" b="1" dirty="0" smtClean="0"/>
              <a:t>лесозаготовка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лесовик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лесоруб</a:t>
            </a:r>
          </a:p>
          <a:p>
            <a:pPr eaLnBrk="1" hangingPunct="1">
              <a:lnSpc>
                <a:spcPct val="90000"/>
              </a:lnSpc>
            </a:pPr>
            <a:r>
              <a:rPr lang="ru-RU" sz="4000" b="1" dirty="0" smtClean="0"/>
              <a:t>лесничество</a:t>
            </a:r>
          </a:p>
        </p:txBody>
      </p:sp>
      <p:sp>
        <p:nvSpPr>
          <p:cNvPr id="10035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524375" y="1628800"/>
            <a:ext cx="4619625" cy="49672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smtClean="0"/>
              <a:t>лесок</a:t>
            </a:r>
          </a:p>
          <a:p>
            <a:pPr>
              <a:lnSpc>
                <a:spcPct val="90000"/>
              </a:lnSpc>
            </a:pPr>
            <a:r>
              <a:rPr lang="ru-RU" sz="4000" b="1" dirty="0" smtClean="0"/>
              <a:t>лесопилка</a:t>
            </a:r>
          </a:p>
          <a:p>
            <a:pPr>
              <a:lnSpc>
                <a:spcPct val="90000"/>
              </a:lnSpc>
            </a:pPr>
            <a:r>
              <a:rPr lang="ru-RU" sz="4000" b="1" dirty="0" smtClean="0"/>
              <a:t>лесосплав</a:t>
            </a:r>
          </a:p>
          <a:p>
            <a:pPr>
              <a:lnSpc>
                <a:spcPct val="90000"/>
              </a:lnSpc>
            </a:pPr>
            <a:r>
              <a:rPr lang="ru-RU" sz="4000" b="1" dirty="0" smtClean="0"/>
              <a:t>лесной</a:t>
            </a:r>
          </a:p>
          <a:p>
            <a:pPr>
              <a:lnSpc>
                <a:spcPct val="90000"/>
              </a:lnSpc>
            </a:pPr>
            <a:r>
              <a:rPr lang="ru-RU" sz="4000" b="1" dirty="0" smtClean="0"/>
              <a:t>лесозащитный</a:t>
            </a:r>
          </a:p>
          <a:p>
            <a:pPr>
              <a:lnSpc>
                <a:spcPct val="90000"/>
              </a:lnSpc>
            </a:pPr>
            <a:r>
              <a:rPr lang="ru-RU" sz="4000" b="1" dirty="0" smtClean="0"/>
              <a:t>подлесок</a:t>
            </a:r>
            <a:endParaRPr lang="en-US" sz="4000" b="1" dirty="0" smtClean="0"/>
          </a:p>
          <a:p>
            <a:pPr>
              <a:lnSpc>
                <a:spcPct val="90000"/>
              </a:lnSpc>
            </a:pPr>
            <a:endParaRPr lang="ru-RU" sz="3600" b="1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2555776" y="4581128"/>
            <a:ext cx="648072" cy="39434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>
            <a:off x="7452320" y="2348880"/>
            <a:ext cx="648072" cy="43204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>
            <a:off x="7380312" y="3068960"/>
            <a:ext cx="648072" cy="43204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4" action="ppaction://hlinksldjump" highlightClick="1"/>
          </p:cNvPr>
          <p:cNvSpPr/>
          <p:nvPr/>
        </p:nvSpPr>
        <p:spPr>
          <a:xfrm>
            <a:off x="7740352" y="6093296"/>
            <a:ext cx="864096" cy="493736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ЛЕСОРУБЫ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udivimenia.ru/wp-content/uploads/2013/09/498367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219056" cy="4896544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172400" y="6165304"/>
            <a:ext cx="466352" cy="34972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ЛЕСОПИЛКА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goxaydung.info/images/news/thumbs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029325" cy="4896544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740352" y="6165304"/>
            <a:ext cx="576064" cy="432048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ЛЕСОПЛАВ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http://static.panoramio.com/photos/large/38224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585248" cy="4938936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460432" y="6237312"/>
            <a:ext cx="504056" cy="36004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435280" cy="6192688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Лес поит, кормит, одевает, укрывает, согревает.</a:t>
            </a:r>
          </a:p>
          <a:p>
            <a:endParaRPr lang="ru-RU" sz="4400" b="1" dirty="0" smtClean="0"/>
          </a:p>
          <a:p>
            <a:r>
              <a:rPr lang="ru-RU" sz="4400" b="1" dirty="0" smtClean="0"/>
              <a:t>Хорошо в лесу, береги его красу.</a:t>
            </a:r>
          </a:p>
          <a:p>
            <a:endParaRPr lang="ru-RU" sz="4400" b="1" dirty="0" smtClean="0"/>
          </a:p>
          <a:p>
            <a:r>
              <a:rPr lang="ru-RU" sz="4400" b="1" dirty="0" smtClean="0"/>
              <a:t>Леса от ветра защищают, урожаю помогают.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332656"/>
            <a:ext cx="8712968" cy="652534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sz="4800" dirty="0" smtClean="0"/>
          </a:p>
          <a:p>
            <a:pPr>
              <a:lnSpc>
                <a:spcPct val="170000"/>
              </a:lnSpc>
              <a:buNone/>
            </a:pPr>
            <a:r>
              <a:rPr lang="ru-RU" sz="16600" dirty="0" smtClean="0"/>
              <a:t>В  берёзовой  роще  бьёт</a:t>
            </a:r>
          </a:p>
          <a:p>
            <a:pPr>
              <a:lnSpc>
                <a:spcPct val="170000"/>
              </a:lnSpc>
              <a:buNone/>
            </a:pPr>
            <a:r>
              <a:rPr lang="ru-RU" sz="16600" dirty="0" smtClean="0"/>
              <a:t>лесной  родничок.</a:t>
            </a:r>
          </a:p>
          <a:p>
            <a:pPr>
              <a:lnSpc>
                <a:spcPct val="170000"/>
              </a:lnSpc>
              <a:buNone/>
            </a:pPr>
            <a:r>
              <a:rPr lang="ru-RU" sz="18500" dirty="0" smtClean="0"/>
              <a:t>роще  в  берёзовой  </a:t>
            </a:r>
          </a:p>
          <a:p>
            <a:pPr>
              <a:lnSpc>
                <a:spcPct val="170000"/>
              </a:lnSpc>
              <a:buNone/>
            </a:pPr>
            <a:r>
              <a:rPr lang="ru-RU" sz="18500" dirty="0" smtClean="0"/>
              <a:t>родничок   бьёт  лесной.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408</Words>
  <Application>Microsoft Office PowerPoint</Application>
  <PresentationFormat>Экран (4:3)</PresentationFormat>
  <Paragraphs>162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Аналитическая работа над словом  на материале родственных слов  на логопедических занятиях  (слова, начинающиеся с буквы «л») </vt:lpstr>
      <vt:lpstr>ЗАГАДКА</vt:lpstr>
      <vt:lpstr>ЗАГАДКА</vt:lpstr>
      <vt:lpstr>ЛЕС</vt:lpstr>
      <vt:lpstr>ЛЕСОРУБЫ </vt:lpstr>
      <vt:lpstr>ЛЕСОПИЛКА</vt:lpstr>
      <vt:lpstr>ЛЕСОПЛАВ</vt:lpstr>
      <vt:lpstr>Слайд 8</vt:lpstr>
      <vt:lpstr>Слайд 9</vt:lpstr>
      <vt:lpstr>Слайд 10</vt:lpstr>
      <vt:lpstr>Слайд 11</vt:lpstr>
      <vt:lpstr>Слайд 12</vt:lpstr>
      <vt:lpstr>Слайд 13</vt:lpstr>
      <vt:lpstr>ЛИСТ</vt:lpstr>
      <vt:lpstr>ЛИСТВЕННИЦА</vt:lpstr>
      <vt:lpstr>ЛИСТОВЁРТКА</vt:lpstr>
      <vt:lpstr>ЛИСТОЕД</vt:lpstr>
      <vt:lpstr>Слайд 18</vt:lpstr>
      <vt:lpstr>Слайд 19</vt:lpstr>
      <vt:lpstr>Слайд 20</vt:lpstr>
      <vt:lpstr>Слайд 21</vt:lpstr>
      <vt:lpstr>ЛЁТЧИК</vt:lpstr>
      <vt:lpstr>ЛЕТО</vt:lpstr>
      <vt:lpstr>Слайд 24</vt:lpstr>
      <vt:lpstr>Слайд 25</vt:lpstr>
      <vt:lpstr>АНАГРАММА</vt:lpstr>
      <vt:lpstr>ЛОСЬ </vt:lpstr>
      <vt:lpstr>ЛОСОСЬ</vt:lpstr>
      <vt:lpstr>Слайд 29</vt:lpstr>
      <vt:lpstr>Источники: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Кож-</dc:title>
  <cp:lastModifiedBy>НовиковаС Светлана Геннадьевна</cp:lastModifiedBy>
  <cp:revision>42</cp:revision>
  <dcterms:modified xsi:type="dcterms:W3CDTF">2018-10-19T10:26:20Z</dcterms:modified>
</cp:coreProperties>
</file>