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CC1A5EE-15F5-4338-872A-B080906194B4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6"/>
          </p14:sldIdLst>
        </p14:section>
        <p14:section name="Раздел без заголовка" id="{A97C5B48-368C-4B43-8153-D8DA0E93D4AC}">
          <p14:sldIdLst>
            <p14:sldId id="264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0374"/>
    <a:srgbClr val="001C74"/>
    <a:srgbClr val="003296"/>
    <a:srgbClr val="BAC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75" d="100"/>
          <a:sy n="75" d="100"/>
        </p:scale>
        <p:origin x="-10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9698F-70B4-4316-AA89-5C914C16348D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1D622-E069-41C4-9495-5CB4570E4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58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204864"/>
            <a:ext cx="7200800" cy="13980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274-4DF4-4180-9E9F-E6BF170703DB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5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71600" y="2132857"/>
            <a:ext cx="7200800" cy="42484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F571-7350-4D5B-8480-F5759DB70471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8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132856"/>
            <a:ext cx="2057400" cy="399330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132856"/>
            <a:ext cx="6019800" cy="39933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27-00C7-42B2-A9B9-3464BD1FEDD8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22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F90D-2EF2-4B44-A04A-038614F5E94A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63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812F-D4A6-4E5E-88C3-EEE02BDDC25A}" type="datetime1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03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B596-45F7-4728-B06E-5A6E0ECC0C86}" type="datetime1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0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432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564905"/>
            <a:ext cx="4040188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432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BCB1-2538-4867-AEC9-18AA6A923EC8}" type="datetime1">
              <a:rPr lang="ru-RU" smtClean="0"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99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3200-3611-4B83-8E26-C55B3516A768}" type="datetime1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0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9943-E864-4E2B-9341-58E9AA68C503}" type="datetime1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21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72816"/>
            <a:ext cx="2576265" cy="3103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132856"/>
            <a:ext cx="5111750" cy="39933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2132856"/>
            <a:ext cx="24939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3FD4-0ABC-4297-9551-F950EF31F11A}" type="datetime1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22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301208"/>
            <a:ext cx="5486400" cy="4227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2060848"/>
            <a:ext cx="5486400" cy="32403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1904" y="5733256"/>
            <a:ext cx="5486400" cy="5829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9493-CE0F-40FC-8862-213ED718A9A9}" type="datetime1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24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1268760"/>
          </a:xfrm>
          <a:prstGeom prst="rect">
            <a:avLst/>
          </a:prstGeom>
          <a:gradFill flip="none" rotWithShape="1">
            <a:gsLst>
              <a:gs pos="0">
                <a:srgbClr val="000374"/>
              </a:gs>
              <a:gs pos="79000">
                <a:srgbClr val="00329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Управление образования администрации</a:t>
            </a:r>
            <a:br>
              <a:rPr lang="ru-RU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</a:br>
            <a:r>
              <a:rPr lang="ru-RU" b="1" dirty="0" err="1" smtClean="0">
                <a:solidFill>
                  <a:schemeClr val="bg1"/>
                </a:solidFill>
                <a:latin typeface="Calibri Light" panose="020F0302020204030204" pitchFamily="34" charset="0"/>
              </a:rPr>
              <a:t>Копейского</a:t>
            </a:r>
            <a:r>
              <a:rPr lang="ru-RU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городского округа</a:t>
            </a:r>
            <a:endParaRPr lang="ru-RU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1268760"/>
            <a:ext cx="9144000" cy="5589240"/>
          </a:xfrm>
          <a:prstGeom prst="rect">
            <a:avLst/>
          </a:prstGeom>
          <a:gradFill flip="none" rotWithShape="1">
            <a:gsLst>
              <a:gs pos="83000">
                <a:srgbClr val="BACCEC"/>
              </a:gs>
              <a:gs pos="62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916" y="1340768"/>
            <a:ext cx="7210483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2132857"/>
            <a:ext cx="720080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7ABFB-0CD8-47F0-ABAB-CF96524C30FE}" type="datetime1">
              <a:rPr lang="ru-RU" smtClean="0"/>
              <a:t>26.04.2018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5983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DBCD9-5933-437B-BDF2-2330530FC9F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971600" y="2060848"/>
            <a:ext cx="7200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БердниковаАИ\Desktop\Презентации\герб города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80" y="77583"/>
            <a:ext cx="360040" cy="44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9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7E0000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80;&#1080;&#1094;&#1072;&#1074;&#1077;&#1088;&#1089;.&#1088;&#1092;/produktsiya/shkola/bibl/" TargetMode="External"/><Relationship Id="rId2" Type="http://schemas.openxmlformats.org/officeDocument/2006/relationships/hyperlink" Target="https://www.prlib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1484784"/>
            <a:ext cx="9252520" cy="345638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600" b="1" dirty="0" smtClean="0"/>
              <a:t>«</a:t>
            </a:r>
            <a:r>
              <a:rPr lang="ru-RU" sz="3600" b="1" dirty="0"/>
              <a:t>О результатах реализации адресных программ поддержки школ с низкими результатами обучения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и </a:t>
            </a:r>
            <a:r>
              <a:rPr lang="ru-RU" sz="3600" b="1" dirty="0"/>
              <a:t>школ, функционирующих в неблагоприятных социальных условиях, в Копейском городском округе»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dirty="0"/>
              <a:t>        	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445224"/>
            <a:ext cx="5832648" cy="1412776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rgbClr val="7E0000"/>
                </a:solidFill>
              </a:rPr>
              <a:t>А.А. </a:t>
            </a:r>
            <a:r>
              <a:rPr lang="ru-RU" sz="2400" b="1" dirty="0" err="1" smtClean="0">
                <a:solidFill>
                  <a:srgbClr val="7E0000"/>
                </a:solidFill>
              </a:rPr>
              <a:t>Ангеловский</a:t>
            </a:r>
            <a:r>
              <a:rPr lang="ru-RU" sz="2400" b="1" dirty="0" smtClean="0">
                <a:solidFill>
                  <a:srgbClr val="7E0000"/>
                </a:solidFill>
              </a:rPr>
              <a:t>, </a:t>
            </a:r>
            <a:r>
              <a:rPr lang="ru-RU" sz="2400" b="1" dirty="0" err="1" smtClean="0">
                <a:solidFill>
                  <a:srgbClr val="7E0000"/>
                </a:solidFill>
              </a:rPr>
              <a:t>к.п.н</a:t>
            </a:r>
            <a:r>
              <a:rPr lang="ru-RU" sz="2400" b="1" dirty="0" smtClean="0">
                <a:solidFill>
                  <a:srgbClr val="7E0000"/>
                </a:solidFill>
              </a:rPr>
              <a:t>., начальник управления образования</a:t>
            </a:r>
          </a:p>
          <a:p>
            <a:pPr algn="r">
              <a:spcBef>
                <a:spcPts val="0"/>
              </a:spcBef>
            </a:pPr>
            <a:r>
              <a:rPr lang="ru-RU" sz="2400" b="1" dirty="0" smtClean="0">
                <a:solidFill>
                  <a:srgbClr val="7E0000"/>
                </a:solidFill>
              </a:rPr>
              <a:t> администрации КГО </a:t>
            </a:r>
            <a:endParaRPr lang="ru-RU" sz="2400" b="1" dirty="0">
              <a:solidFill>
                <a:srgbClr val="7E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6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830344" cy="936104"/>
          </a:xfrm>
        </p:spPr>
        <p:txBody>
          <a:bodyPr>
            <a:noAutofit/>
          </a:bodyPr>
          <a:lstStyle/>
          <a:p>
            <a:r>
              <a:rPr lang="ru-RU" sz="2800" b="1" dirty="0"/>
              <a:t>Адресные программы поддержки школ </a:t>
            </a:r>
            <a:r>
              <a:rPr lang="ru-RU" sz="2800" b="1" dirty="0" smtClean="0"/>
              <a:t>КГО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1"/>
            <a:ext cx="8712968" cy="417646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600" dirty="0" smtClean="0"/>
              <a:t>ВЫЕЗДНЫЕ    МЕРОПРИЯТИЯ</a:t>
            </a:r>
          </a:p>
          <a:p>
            <a:endParaRPr lang="ru-RU" dirty="0"/>
          </a:p>
          <a:p>
            <a:pPr algn="just"/>
            <a:r>
              <a:rPr lang="ru-RU" dirty="0" smtClean="0"/>
              <a:t>участие </a:t>
            </a:r>
            <a:r>
              <a:rPr lang="ru-RU" dirty="0"/>
              <a:t>педагогов </a:t>
            </a:r>
            <a:r>
              <a:rPr lang="ru-RU" dirty="0" smtClean="0"/>
              <a:t>КГО в </a:t>
            </a:r>
            <a:r>
              <a:rPr lang="ru-RU" dirty="0"/>
              <a:t>выездной проектной школе «3D</a:t>
            </a:r>
            <a:r>
              <a:rPr lang="ru-RU" dirty="0" smtClean="0"/>
              <a:t>»</a:t>
            </a:r>
            <a:r>
              <a:rPr lang="ru-RU" dirty="0"/>
              <a:t> </a:t>
            </a:r>
            <a:r>
              <a:rPr lang="ru-RU" sz="2600" dirty="0"/>
              <a:t>(на базе ДОЛ «Черемушки</a:t>
            </a:r>
            <a:r>
              <a:rPr lang="ru-RU" sz="2600" dirty="0" smtClean="0"/>
              <a:t>»)</a:t>
            </a:r>
            <a:r>
              <a:rPr lang="ru-RU" dirty="0" smtClean="0"/>
              <a:t>; </a:t>
            </a:r>
          </a:p>
          <a:p>
            <a:pPr algn="just"/>
            <a:r>
              <a:rPr lang="ru-RU" dirty="0" smtClean="0"/>
              <a:t>мастер-класс «Методика </a:t>
            </a:r>
            <a:r>
              <a:rPr lang="ru-RU" dirty="0"/>
              <a:t>разработки праздников интеллектуальной направленности» в рамках Дня </a:t>
            </a:r>
            <a:r>
              <a:rPr lang="ru-RU" dirty="0" smtClean="0"/>
              <a:t>Науки </a:t>
            </a:r>
            <a:r>
              <a:rPr lang="ru-RU" sz="2600" dirty="0" smtClean="0"/>
              <a:t>(</a:t>
            </a:r>
            <a:r>
              <a:rPr lang="ru-RU" sz="2600" dirty="0"/>
              <a:t>МАОУ гимназия №26 </a:t>
            </a:r>
            <a:r>
              <a:rPr lang="ru-RU" sz="2600" dirty="0" err="1" smtClean="0"/>
              <a:t>г.Челябинска</a:t>
            </a:r>
            <a:r>
              <a:rPr lang="ru-RU" sz="2600" dirty="0" smtClean="0"/>
              <a:t>); </a:t>
            </a:r>
          </a:p>
          <a:p>
            <a:pPr algn="just"/>
            <a:r>
              <a:rPr lang="ru-RU" dirty="0" smtClean="0"/>
              <a:t>социальное </a:t>
            </a:r>
            <a:r>
              <a:rPr lang="ru-RU" dirty="0"/>
              <a:t>проектирование как метод воспитания </a:t>
            </a:r>
            <a:r>
              <a:rPr lang="ru-RU" dirty="0" smtClean="0"/>
              <a:t>обучающихся </a:t>
            </a:r>
            <a:r>
              <a:rPr lang="ru-RU" sz="2600" dirty="0"/>
              <a:t>(МАОУ гимназия №26 </a:t>
            </a:r>
            <a:r>
              <a:rPr lang="ru-RU" sz="2600" dirty="0" err="1"/>
              <a:t>г.Челябинска</a:t>
            </a:r>
            <a:r>
              <a:rPr lang="ru-RU" sz="2600" dirty="0"/>
              <a:t>); </a:t>
            </a:r>
          </a:p>
          <a:p>
            <a:pPr algn="just"/>
            <a:r>
              <a:rPr lang="ru-RU" dirty="0" smtClean="0"/>
              <a:t>совместное </a:t>
            </a:r>
            <a:r>
              <a:rPr lang="ru-RU" dirty="0"/>
              <a:t>проведение  воспитательных мероприятий (по согласованному графику</a:t>
            </a:r>
            <a:r>
              <a:rPr lang="ru-RU" dirty="0" smtClean="0"/>
              <a:t>) </a:t>
            </a:r>
            <a:r>
              <a:rPr lang="ru-RU" sz="2600" dirty="0"/>
              <a:t>(МАОУ гимназия №26 </a:t>
            </a:r>
            <a:r>
              <a:rPr lang="ru-RU" sz="2600" dirty="0" err="1"/>
              <a:t>г.Челябинска</a:t>
            </a:r>
            <a:r>
              <a:rPr lang="ru-RU" sz="2600" dirty="0" smtClean="0"/>
              <a:t>).</a:t>
            </a:r>
            <a:endParaRPr lang="ru-RU" dirty="0"/>
          </a:p>
          <a:p>
            <a:pPr algn="just"/>
            <a:endParaRPr lang="ru-RU" sz="2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6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6" y="1212562"/>
            <a:ext cx="9108504" cy="864096"/>
          </a:xfrm>
        </p:spPr>
        <p:txBody>
          <a:bodyPr>
            <a:noAutofit/>
          </a:bodyPr>
          <a:lstStyle/>
          <a:p>
            <a:r>
              <a:rPr lang="ru-RU" sz="2800" b="1" dirty="0"/>
              <a:t>Адресные программы поддержки школ </a:t>
            </a:r>
            <a:r>
              <a:rPr lang="ru-RU" sz="2800" b="1" dirty="0" smtClean="0"/>
              <a:t>КГО (инвариантная </a:t>
            </a:r>
            <a:r>
              <a:rPr lang="ru-RU" sz="2800" b="1" dirty="0"/>
              <a:t>часть)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2076658"/>
            <a:ext cx="8928992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/>
              <a:t>около 40 методических мероприятий  (</a:t>
            </a:r>
            <a:r>
              <a:rPr lang="ru-RU" sz="1600" b="1" dirty="0" smtClean="0"/>
              <a:t>август </a:t>
            </a:r>
            <a:r>
              <a:rPr lang="ru-RU" sz="1600" b="1" dirty="0"/>
              <a:t>2017г</a:t>
            </a:r>
            <a:r>
              <a:rPr lang="ru-RU" sz="1600" b="1" dirty="0" smtClean="0"/>
              <a:t>. - апрель </a:t>
            </a:r>
            <a:r>
              <a:rPr lang="ru-RU" sz="1600" b="1" dirty="0"/>
              <a:t>2018г</a:t>
            </a:r>
            <a:r>
              <a:rPr lang="ru-RU" sz="1600" dirty="0" smtClean="0"/>
              <a:t>.):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305933"/>
              </p:ext>
            </p:extLst>
          </p:nvPr>
        </p:nvGraphicFramePr>
        <p:xfrm>
          <a:off x="68426" y="2420888"/>
          <a:ext cx="8968070" cy="4259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4202">
                  <a:extLst>
                    <a:ext uri="{9D8B030D-6E8A-4147-A177-3AD203B41FA5}">
                      <a16:colId xmlns="" xmlns:a16="http://schemas.microsoft.com/office/drawing/2014/main" val="1307781435"/>
                    </a:ext>
                  </a:extLst>
                </a:gridCol>
                <a:gridCol w="6853868">
                  <a:extLst>
                    <a:ext uri="{9D8B030D-6E8A-4147-A177-3AD203B41FA5}">
                      <a16:colId xmlns="" xmlns:a16="http://schemas.microsoft.com/office/drawing/2014/main" val="1671739978"/>
                    </a:ext>
                  </a:extLst>
                </a:gridCol>
              </a:tblGrid>
              <a:tr h="443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Наименование, предметная область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Мероприятие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extLst>
                  <a:ext uri="{0D108BD9-81ED-4DB2-BD59-A6C34878D82A}">
                    <a16:rowId xmlns="" xmlns:a16="http://schemas.microsoft.com/office/drawing/2014/main" val="711565757"/>
                  </a:ext>
                </a:extLst>
              </a:tr>
              <a:tr h="421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Учителей русского языка и литературы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Практикум:</a:t>
                      </a:r>
                      <a:r>
                        <a:rPr lang="ru-RU" sz="1300" dirty="0">
                          <a:effectLst/>
                        </a:rPr>
                        <a:t> «Подготовка учащихся 11-х классов к итоговому сочинению»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Семинар-практикум:</a:t>
                      </a:r>
                      <a:r>
                        <a:rPr lang="ru-RU" sz="1300" dirty="0">
                          <a:effectLst/>
                        </a:rPr>
                        <a:t> «Формирование читательской культуры школьников» (ноябрь)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extLst>
                  <a:ext uri="{0D108BD9-81ED-4DB2-BD59-A6C34878D82A}">
                    <a16:rowId xmlns="" xmlns:a16="http://schemas.microsoft.com/office/drawing/2014/main" val="3450933413"/>
                  </a:ext>
                </a:extLst>
              </a:tr>
              <a:tr h="295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Учителей биологии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Практический семинар: </a:t>
                      </a:r>
                      <a:r>
                        <a:rPr lang="ru-RU" sz="1300" dirty="0">
                          <a:effectLst/>
                        </a:rPr>
                        <a:t>«Методические аспекты подготовки учащихся к сдаче ГИА по биологии»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extLst>
                  <a:ext uri="{0D108BD9-81ED-4DB2-BD59-A6C34878D82A}">
                    <a16:rowId xmlns="" xmlns:a16="http://schemas.microsoft.com/office/drawing/2014/main" val="3524244521"/>
                  </a:ext>
                </a:extLst>
              </a:tr>
              <a:tr h="532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Учителей географии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Семинар: </a:t>
                      </a:r>
                      <a:r>
                        <a:rPr lang="ru-RU" sz="1300" dirty="0">
                          <a:effectLst/>
                        </a:rPr>
                        <a:t>«Формирование и диагностика </a:t>
                      </a:r>
                      <a:r>
                        <a:rPr lang="ru-RU" sz="1300" dirty="0" err="1">
                          <a:effectLst/>
                        </a:rPr>
                        <a:t>метапредметных</a:t>
                      </a:r>
                      <a:r>
                        <a:rPr lang="ru-RU" sz="1300" dirty="0">
                          <a:effectLst/>
                        </a:rPr>
                        <a:t> результатов» (январь)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Практикум:</a:t>
                      </a:r>
                      <a:r>
                        <a:rPr lang="ru-RU" sz="1300" dirty="0">
                          <a:effectLst/>
                        </a:rPr>
                        <a:t> «Конструирование заданий, направленных на диагностику </a:t>
                      </a:r>
                      <a:r>
                        <a:rPr lang="ru-RU" sz="1300" dirty="0" err="1">
                          <a:effectLst/>
                        </a:rPr>
                        <a:t>метапредметных</a:t>
                      </a:r>
                      <a:r>
                        <a:rPr lang="ru-RU" sz="1300" dirty="0">
                          <a:effectLst/>
                        </a:rPr>
                        <a:t> результатов» (февраль)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Мастер – класс: </a:t>
                      </a:r>
                      <a:r>
                        <a:rPr lang="ru-RU" sz="1300" dirty="0">
                          <a:effectLst/>
                        </a:rPr>
                        <a:t>«Электронные образовательные ресурсы в преподавании географии» (сентябрь)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extLst>
                  <a:ext uri="{0D108BD9-81ED-4DB2-BD59-A6C34878D82A}">
                    <a16:rowId xmlns="" xmlns:a16="http://schemas.microsoft.com/office/drawing/2014/main" val="3283996855"/>
                  </a:ext>
                </a:extLst>
              </a:tr>
              <a:tr h="510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Учителей химии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Тренинг:</a:t>
                      </a:r>
                      <a:r>
                        <a:rPr lang="ru-RU" sz="1300" dirty="0">
                          <a:effectLst/>
                        </a:rPr>
                        <a:t> «Профессиональный стресс. Стратегия преодоления» (март)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Педагогическая мастерская: </a:t>
                      </a:r>
                      <a:r>
                        <a:rPr lang="ru-RU" sz="1300" dirty="0">
                          <a:effectLst/>
                        </a:rPr>
                        <a:t>«Деятельность учителя по подготовке обучающихся 9-х классов к итоговой аттестации» (март)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extLst>
                  <a:ext uri="{0D108BD9-81ED-4DB2-BD59-A6C34878D82A}">
                    <a16:rowId xmlns="" xmlns:a16="http://schemas.microsoft.com/office/drawing/2014/main" val="1680888487"/>
                  </a:ext>
                </a:extLst>
              </a:tr>
              <a:tr h="295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Учителей физики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Мастер класс: </a:t>
                      </a:r>
                      <a:r>
                        <a:rPr lang="ru-RU" sz="1300" dirty="0">
                          <a:effectLst/>
                        </a:rPr>
                        <a:t>«Работа с одаренными детьми в рамках подготовки к предметной олимпиаде» (ноябрь)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extLst>
                  <a:ext uri="{0D108BD9-81ED-4DB2-BD59-A6C34878D82A}">
                    <a16:rowId xmlns="" xmlns:a16="http://schemas.microsoft.com/office/drawing/2014/main" val="628173469"/>
                  </a:ext>
                </a:extLst>
              </a:tr>
              <a:tr h="739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Учителей истории и обществознания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Круглый стол: </a:t>
                      </a:r>
                      <a:r>
                        <a:rPr lang="ru-RU" sz="1300" dirty="0">
                          <a:effectLst/>
                        </a:rPr>
                        <a:t>«Система подготовки обучающихся к ЕГЭ и ОГЭ по истории и обществознанию» (ноябрь)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Семинар:</a:t>
                      </a:r>
                      <a:r>
                        <a:rPr lang="ru-RU" sz="1300" dirty="0">
                          <a:effectLst/>
                        </a:rPr>
                        <a:t> «Современные образовательные технологии в профессиональной деятельности учителей общественных дисциплин» (январь)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2" marR="48062" marT="0" marB="0"/>
                </a:tc>
                <a:extLst>
                  <a:ext uri="{0D108BD9-81ED-4DB2-BD59-A6C34878D82A}">
                    <a16:rowId xmlns="" xmlns:a16="http://schemas.microsoft.com/office/drawing/2014/main" val="2049675122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2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Повышение квалификации педагогов КГО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7"/>
            <a:ext cx="8640960" cy="43204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000" dirty="0" smtClean="0"/>
              <a:t>по направлениям: </a:t>
            </a:r>
          </a:p>
          <a:p>
            <a:pPr marL="0" indent="0" algn="ctr">
              <a:buNone/>
            </a:pPr>
            <a:endParaRPr lang="ru-RU" sz="34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/>
              <a:t>1.«</a:t>
            </a:r>
            <a:r>
              <a:rPr lang="ru-RU" b="1" dirty="0" smtClean="0"/>
              <a:t>Содержание </a:t>
            </a:r>
            <a:r>
              <a:rPr lang="ru-RU" b="1" dirty="0"/>
              <a:t>и методы поддержки общеобразовательных организаций с низкими результатами, и общеобразовательных организаций, функционирующих в неблагоприятных социальных условиях</a:t>
            </a:r>
            <a:r>
              <a:rPr lang="ru-RU" b="1" dirty="0" smtClean="0"/>
              <a:t>»;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/>
              <a:t>2. </a:t>
            </a:r>
            <a:r>
              <a:rPr lang="ru-RU" b="1" dirty="0"/>
              <a:t>«Аттестация педагогических работников как механизм совершенствования их профессиональной компетентности в условиях введения профессиональных стандартов</a:t>
            </a:r>
            <a:r>
              <a:rPr lang="ru-RU" b="1" dirty="0" smtClean="0"/>
              <a:t>».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/>
              <a:t>3. </a:t>
            </a:r>
            <a:r>
              <a:rPr lang="ru-RU" b="1" dirty="0"/>
              <a:t>«Экспертная деятельность в сфере оценки качества </a:t>
            </a:r>
            <a:r>
              <a:rPr lang="ru-RU" b="1" dirty="0" smtClean="0"/>
              <a:t>образования»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5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210483" cy="79208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Аудит ОО по открытым источникам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7"/>
            <a:ext cx="8712968" cy="432048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 smtClean="0"/>
              <a:t>Объектами </a:t>
            </a:r>
            <a:r>
              <a:rPr lang="ru-RU" b="1" dirty="0"/>
              <a:t>аудита являлись: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информация </a:t>
            </a:r>
            <a:r>
              <a:rPr lang="ru-RU" sz="2800" dirty="0"/>
              <a:t>о структуре и об органах управления образовательной организацией;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Положение </a:t>
            </a:r>
            <a:r>
              <a:rPr lang="ru-RU" sz="2800" dirty="0"/>
              <a:t>о режиме работы;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Положение </a:t>
            </a:r>
            <a:r>
              <a:rPr lang="ru-RU" sz="2800" dirty="0"/>
              <a:t>о текущем контроле успеваемости;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800" dirty="0"/>
              <a:t> </a:t>
            </a:r>
            <a:r>
              <a:rPr lang="ru-RU" sz="2800" dirty="0" smtClean="0"/>
              <a:t>Отчеты </a:t>
            </a:r>
            <a:r>
              <a:rPr lang="ru-RU" sz="2800" dirty="0"/>
              <a:t>о результатах </a:t>
            </a:r>
            <a:r>
              <a:rPr lang="ru-RU" sz="2800" dirty="0" err="1"/>
              <a:t>самообследования</a:t>
            </a:r>
            <a:r>
              <a:rPr lang="ru-RU" sz="2800" dirty="0"/>
              <a:t>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Основные образовательные программы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64807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Управленческие решения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9"/>
            <a:ext cx="8640960" cy="43924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b="1" dirty="0" smtClean="0"/>
              <a:t>I. </a:t>
            </a:r>
            <a:r>
              <a:rPr lang="ru-RU" b="1" dirty="0" smtClean="0"/>
              <a:t>Организационно-управленческие мероприятия: </a:t>
            </a:r>
            <a:endParaRPr lang="en-US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3100" dirty="0" smtClean="0"/>
              <a:t>сформирована группа сопровождения;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3100" dirty="0" smtClean="0"/>
              <a:t>рекомендовано ОО внедрение индивидуальных планов профессионального развития педагогов;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3100" dirty="0"/>
              <a:t>р</a:t>
            </a:r>
            <a:r>
              <a:rPr lang="ru-RU" sz="3100" dirty="0" smtClean="0"/>
              <a:t>азработано </a:t>
            </a:r>
            <a:r>
              <a:rPr lang="ru-RU" sz="3100" dirty="0"/>
              <a:t>Положение о проблемно-творческих группах при УИМЦ для </a:t>
            </a:r>
            <a:r>
              <a:rPr lang="ru-RU" sz="3100" dirty="0" smtClean="0"/>
              <a:t>оказания </a:t>
            </a:r>
            <a:r>
              <a:rPr lang="ru-RU" sz="3100" dirty="0"/>
              <a:t>адресной поддержки «слабых школ», </a:t>
            </a:r>
            <a:r>
              <a:rPr lang="ru-RU" sz="3100" dirty="0" smtClean="0"/>
              <a:t>создания </a:t>
            </a:r>
            <a:r>
              <a:rPr lang="ru-RU" sz="3100" dirty="0"/>
              <a:t>методических продуктов и обобщения передового опыта, его диссеминации.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b="1" dirty="0" smtClean="0"/>
              <a:t>II. </a:t>
            </a:r>
            <a:r>
              <a:rPr lang="ru-RU" b="1" dirty="0" smtClean="0"/>
              <a:t>Организация и проведение мониторингов динамики учебных достижений и качества образовательного процесса.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784976" cy="648072"/>
          </a:xfrm>
        </p:spPr>
        <p:txBody>
          <a:bodyPr>
            <a:noAutofit/>
          </a:bodyPr>
          <a:lstStyle/>
          <a:p>
            <a:r>
              <a:rPr lang="ru-RU" sz="3400" b="1" dirty="0"/>
              <a:t>Управленческие </a:t>
            </a:r>
            <a:r>
              <a:rPr lang="ru-RU" sz="3400" b="1" dirty="0" smtClean="0"/>
              <a:t>решения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568952" cy="424847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III. </a:t>
            </a:r>
            <a:r>
              <a:rPr lang="ru-RU" sz="2800" b="1" dirty="0" smtClean="0"/>
              <a:t>Информационно-техническая поддержка </a:t>
            </a:r>
          </a:p>
          <a:p>
            <a:pPr algn="just"/>
            <a:r>
              <a:rPr lang="ru-RU" dirty="0" smtClean="0"/>
              <a:t>мониторинги </a:t>
            </a:r>
            <a:r>
              <a:rPr lang="ru-RU" dirty="0"/>
              <a:t>действующих сайтов </a:t>
            </a:r>
            <a:r>
              <a:rPr lang="ru-RU" dirty="0" smtClean="0"/>
              <a:t>ОО;</a:t>
            </a:r>
          </a:p>
          <a:p>
            <a:pPr lvl="0" algn="just"/>
            <a:r>
              <a:rPr lang="ru-RU" dirty="0" smtClean="0"/>
              <a:t> мониторинг </a:t>
            </a:r>
            <a:r>
              <a:rPr lang="ru-RU" dirty="0"/>
              <a:t>размещения информации на официальной сайте о государственных (муниципальных) учреждениях </a:t>
            </a:r>
            <a:r>
              <a:rPr lang="ru-RU" b="1" dirty="0"/>
              <a:t>bus.gov.ru;</a:t>
            </a:r>
            <a:endParaRPr lang="ru-RU" dirty="0"/>
          </a:p>
          <a:p>
            <a:pPr lvl="0" algn="just"/>
            <a:r>
              <a:rPr lang="ru-RU" dirty="0"/>
              <a:t>Помощь в оформлении доступа к </a:t>
            </a:r>
            <a:r>
              <a:rPr lang="ru-RU" dirty="0">
                <a:hlinkClick r:id="rId2"/>
              </a:rPr>
              <a:t>Президентской библиотеке имени Б.Н. Ельцина</a:t>
            </a:r>
            <a:r>
              <a:rPr lang="ru-RU" dirty="0" smtClean="0"/>
              <a:t>; к </a:t>
            </a:r>
            <a:r>
              <a:rPr lang="ru-RU" dirty="0"/>
              <a:t>Национальной электронной библиотеке (НЭБ) ;</a:t>
            </a:r>
          </a:p>
          <a:p>
            <a:pPr algn="just"/>
            <a:r>
              <a:rPr lang="ru-RU" dirty="0"/>
              <a:t>Автоматизация деятельности библиотеки с помощью программного продукта </a:t>
            </a:r>
            <a:r>
              <a:rPr lang="ru-RU" dirty="0" smtClean="0">
                <a:hlinkClick r:id="rId3"/>
              </a:rPr>
              <a:t>АИС </a:t>
            </a:r>
            <a:r>
              <a:rPr lang="ru-RU" dirty="0">
                <a:hlinkClick r:id="rId3"/>
              </a:rPr>
              <a:t>«АВЕРС: Библиотека</a:t>
            </a:r>
            <a:r>
              <a:rPr lang="ru-RU" dirty="0" smtClean="0">
                <a:hlinkClick r:id="rId3"/>
              </a:rPr>
              <a:t>»</a:t>
            </a:r>
            <a:r>
              <a:rPr lang="ru-RU" dirty="0" smtClean="0"/>
              <a:t>; АИС «Аттестация», внедрение ФИС ФРДО (</a:t>
            </a:r>
            <a:r>
              <a:rPr lang="ru-RU" sz="2300" dirty="0" smtClean="0"/>
              <a:t>Федеральный реестр сведений о документах об образовании и (или) о квалификации, документах об обучении)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2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352928" cy="79208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Показатели мониторинга реализации адресных программ (Концепция мониторинга ЧИППКРО)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7200800" cy="42484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Объектами </a:t>
            </a:r>
            <a:r>
              <a:rPr lang="ru-RU" dirty="0"/>
              <a:t>мониторинга выделены </a:t>
            </a:r>
            <a:r>
              <a:rPr lang="ru-RU" b="1" dirty="0"/>
              <a:t>две</a:t>
            </a:r>
            <a:r>
              <a:rPr lang="ru-RU" dirty="0"/>
              <a:t> группы показателей:</a:t>
            </a:r>
          </a:p>
          <a:p>
            <a:r>
              <a:rPr lang="ru-RU" b="1" dirty="0" smtClean="0"/>
              <a:t>непосредственные показатели </a:t>
            </a:r>
            <a:r>
              <a:rPr lang="ru-RU" dirty="0" smtClean="0"/>
              <a:t>(ЕГЭ</a:t>
            </a:r>
            <a:r>
              <a:rPr lang="ru-RU" dirty="0"/>
              <a:t>, ОГЭ, </a:t>
            </a:r>
            <a:r>
              <a:rPr lang="ru-RU" dirty="0" err="1" smtClean="0"/>
              <a:t>статинформация</a:t>
            </a:r>
            <a:r>
              <a:rPr lang="ru-RU" dirty="0" smtClean="0"/>
              <a:t>;  </a:t>
            </a:r>
            <a:r>
              <a:rPr lang="ru-RU" dirty="0"/>
              <a:t>ВПР - доля уч-ся, получивших отметку «2»; доля </a:t>
            </a:r>
            <a:r>
              <a:rPr lang="ru-RU" dirty="0" smtClean="0"/>
              <a:t>учащихся, принимавших </a:t>
            </a:r>
            <a:r>
              <a:rPr lang="ru-RU" dirty="0"/>
              <a:t>участие в региональном этапе Всероссийской Олимпиаде школьников );</a:t>
            </a:r>
          </a:p>
          <a:p>
            <a:pPr algn="just"/>
            <a:r>
              <a:rPr lang="en-US" b="1" dirty="0" err="1" smtClean="0"/>
              <a:t>обеспечивающие</a:t>
            </a:r>
            <a:r>
              <a:rPr lang="en-US" b="1" dirty="0" smtClean="0"/>
              <a:t> </a:t>
            </a:r>
            <a:r>
              <a:rPr lang="en-US" b="1" dirty="0" err="1"/>
              <a:t>показатели</a:t>
            </a:r>
            <a:r>
              <a:rPr lang="en-US" dirty="0"/>
              <a:t>, </a:t>
            </a:r>
            <a:r>
              <a:rPr lang="ru-RU" dirty="0" smtClean="0"/>
              <a:t>позволяющие </a:t>
            </a:r>
            <a:r>
              <a:rPr lang="en-US" dirty="0" err="1" smtClean="0"/>
              <a:t>установить</a:t>
            </a:r>
            <a:r>
              <a:rPr lang="en-US" dirty="0" smtClean="0"/>
              <a:t> </a:t>
            </a:r>
            <a:r>
              <a:rPr lang="en-US" dirty="0" err="1"/>
              <a:t>природу</a:t>
            </a:r>
            <a:r>
              <a:rPr lang="en-US" dirty="0"/>
              <a:t> </a:t>
            </a:r>
            <a:r>
              <a:rPr lang="en-US" dirty="0" err="1"/>
              <a:t>изменений</a:t>
            </a:r>
            <a:r>
              <a:rPr lang="en-US" dirty="0"/>
              <a:t>, </a:t>
            </a:r>
            <a:r>
              <a:rPr lang="en-US" dirty="0" err="1"/>
              <a:t>приведших</a:t>
            </a:r>
            <a:r>
              <a:rPr lang="en-US" dirty="0"/>
              <a:t> к </a:t>
            </a:r>
            <a:r>
              <a:rPr lang="en-US" dirty="0" err="1"/>
              <a:t>демонстрации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высоких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критериям</a:t>
            </a:r>
            <a:r>
              <a:rPr lang="en-US" dirty="0"/>
              <a:t> </a:t>
            </a:r>
            <a:r>
              <a:rPr lang="en-US" dirty="0" err="1"/>
              <a:t>идентификации</a:t>
            </a:r>
            <a:r>
              <a:rPr lang="en-US" dirty="0"/>
              <a:t> (</a:t>
            </a:r>
            <a:r>
              <a:rPr lang="en-US" dirty="0" err="1"/>
              <a:t>активность</a:t>
            </a:r>
            <a:r>
              <a:rPr lang="en-US" dirty="0"/>
              <a:t> </a:t>
            </a:r>
            <a:r>
              <a:rPr lang="en-US" dirty="0" err="1"/>
              <a:t>участника</a:t>
            </a:r>
            <a:r>
              <a:rPr lang="en-US" dirty="0"/>
              <a:t> </a:t>
            </a:r>
            <a:r>
              <a:rPr lang="en-US" dirty="0" err="1"/>
              <a:t>проекта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интерактивной</a:t>
            </a:r>
            <a:r>
              <a:rPr lang="en-US" dirty="0"/>
              <a:t> </a:t>
            </a:r>
            <a:r>
              <a:rPr lang="en-US" dirty="0" err="1"/>
              <a:t>площадке</a:t>
            </a:r>
            <a:r>
              <a:rPr lang="en-US" dirty="0"/>
              <a:t> НПП, </a:t>
            </a:r>
            <a:r>
              <a:rPr lang="en-US" dirty="0" err="1"/>
              <a:t>удовлетворенность</a:t>
            </a:r>
            <a:r>
              <a:rPr lang="en-US" dirty="0"/>
              <a:t> </a:t>
            </a:r>
            <a:r>
              <a:rPr lang="en-US" dirty="0" err="1"/>
              <a:t>качеством</a:t>
            </a:r>
            <a:r>
              <a:rPr lang="en-US" dirty="0"/>
              <a:t> </a:t>
            </a:r>
            <a:r>
              <a:rPr lang="en-US" dirty="0" err="1"/>
              <a:t>мероприятий</a:t>
            </a:r>
            <a:r>
              <a:rPr lang="en-US" dirty="0"/>
              <a:t>, </a:t>
            </a:r>
            <a:r>
              <a:rPr lang="en-US" dirty="0" err="1"/>
              <a:t>целесообразность</a:t>
            </a:r>
            <a:r>
              <a:rPr lang="en-US" dirty="0"/>
              <a:t>, </a:t>
            </a:r>
            <a:r>
              <a:rPr lang="en-US" dirty="0" err="1"/>
              <a:t>востребованность</a:t>
            </a:r>
            <a:r>
              <a:rPr lang="en-US" dirty="0"/>
              <a:t> </a:t>
            </a:r>
            <a:r>
              <a:rPr lang="en-US" dirty="0" err="1"/>
              <a:t>методической</a:t>
            </a:r>
            <a:r>
              <a:rPr lang="en-US" dirty="0"/>
              <a:t> </a:t>
            </a:r>
            <a:r>
              <a:rPr lang="en-US" dirty="0" err="1" smtClean="0"/>
              <a:t>поддержки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3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30193"/>
            <a:ext cx="8712968" cy="7920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Непосредственные показатели мониторинга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7"/>
            <a:ext cx="8820472" cy="43204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 Доля учащихся ОО </a:t>
            </a:r>
            <a:r>
              <a:rPr lang="ru-RU" sz="2000" b="1" dirty="0"/>
              <a:t>(</a:t>
            </a:r>
            <a:r>
              <a:rPr lang="ru-RU" sz="2000" b="1" dirty="0" err="1" smtClean="0"/>
              <a:t>шк</a:t>
            </a:r>
            <a:r>
              <a:rPr lang="ru-RU" sz="2000" b="1" dirty="0" smtClean="0"/>
              <a:t>. </a:t>
            </a:r>
            <a:r>
              <a:rPr lang="ru-RU" sz="2000" b="1" dirty="0"/>
              <a:t>№9,15,43 и 45), получивших отметку «2»  </a:t>
            </a: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по </a:t>
            </a:r>
            <a:r>
              <a:rPr lang="ru-RU" sz="2000" b="1" dirty="0"/>
              <a:t>результатам ВПР по русскому языку в 4-х, 5-х классах в динамике 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759770"/>
              </p:ext>
            </p:extLst>
          </p:nvPr>
        </p:nvGraphicFramePr>
        <p:xfrm>
          <a:off x="827584" y="2887976"/>
          <a:ext cx="7920879" cy="3566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013">
                  <a:extLst>
                    <a:ext uri="{9D8B030D-6E8A-4147-A177-3AD203B41FA5}">
                      <a16:colId xmlns="" xmlns:a16="http://schemas.microsoft.com/office/drawing/2014/main" val="3093150051"/>
                    </a:ext>
                  </a:extLst>
                </a:gridCol>
                <a:gridCol w="1240869">
                  <a:extLst>
                    <a:ext uri="{9D8B030D-6E8A-4147-A177-3AD203B41FA5}">
                      <a16:colId xmlns="" xmlns:a16="http://schemas.microsoft.com/office/drawing/2014/main" val="923227761"/>
                    </a:ext>
                  </a:extLst>
                </a:gridCol>
                <a:gridCol w="2365751">
                  <a:extLst>
                    <a:ext uri="{9D8B030D-6E8A-4147-A177-3AD203B41FA5}">
                      <a16:colId xmlns="" xmlns:a16="http://schemas.microsoft.com/office/drawing/2014/main" val="3885240491"/>
                    </a:ext>
                  </a:extLst>
                </a:gridCol>
                <a:gridCol w="2242246">
                  <a:extLst>
                    <a:ext uri="{9D8B030D-6E8A-4147-A177-3AD203B41FA5}">
                      <a16:colId xmlns="" xmlns:a16="http://schemas.microsoft.com/office/drawing/2014/main" val="1089158681"/>
                    </a:ext>
                  </a:extLst>
                </a:gridCol>
              </a:tblGrid>
              <a:tr h="442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Образовательная организация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2016-2017 учебный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2017-2018 учебный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28152904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«СОШ № 9»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5-11% (из 45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1-2% (из 54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17683191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«ООШ № 15»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0% (из 10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0% (из 11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32197315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«СОШ № 43»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7% (из 43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0% (из 51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60863236"/>
                  </a:ext>
                </a:extLst>
              </a:tr>
              <a:tr h="21614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26588091"/>
                  </a:ext>
                </a:extLst>
              </a:tr>
              <a:tr h="216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«СОШ № 9»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0% (из 54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5% (из 49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10986987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«ООШ № 15»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25% (из 4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30% (из 10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81128394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«СОШ № 43»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7% (из 48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8,5% (из 47 </a:t>
                      </a:r>
                      <a:r>
                        <a:rPr lang="ru-RU" sz="1400" dirty="0" smtClean="0">
                          <a:effectLst/>
                        </a:rPr>
                        <a:t>чел.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63978347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«СОШ № 45»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5% (2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19 % (7 </a:t>
                      </a:r>
                      <a:r>
                        <a:rPr lang="ru-RU" sz="1400" dirty="0" smtClean="0">
                          <a:effectLst/>
                        </a:rPr>
                        <a:t>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09981387"/>
                  </a:ext>
                </a:extLst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26159"/>
            <a:ext cx="7210483" cy="792088"/>
          </a:xfrm>
        </p:spPr>
        <p:txBody>
          <a:bodyPr>
            <a:normAutofit/>
          </a:bodyPr>
          <a:lstStyle/>
          <a:p>
            <a:r>
              <a:rPr lang="ru-RU" b="1" dirty="0"/>
              <a:t>Непосредственные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Результаты участия во Всероссийской олимпиаде школьников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653099"/>
              </p:ext>
            </p:extLst>
          </p:nvPr>
        </p:nvGraphicFramePr>
        <p:xfrm>
          <a:off x="611560" y="2564905"/>
          <a:ext cx="7920879" cy="4176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8726">
                  <a:extLst>
                    <a:ext uri="{9D8B030D-6E8A-4147-A177-3AD203B41FA5}">
                      <a16:colId xmlns="" xmlns:a16="http://schemas.microsoft.com/office/drawing/2014/main" val="3356232926"/>
                    </a:ext>
                  </a:extLst>
                </a:gridCol>
                <a:gridCol w="1802857">
                  <a:extLst>
                    <a:ext uri="{9D8B030D-6E8A-4147-A177-3AD203B41FA5}">
                      <a16:colId xmlns="" xmlns:a16="http://schemas.microsoft.com/office/drawing/2014/main" val="2143532710"/>
                    </a:ext>
                  </a:extLst>
                </a:gridCol>
                <a:gridCol w="1738441">
                  <a:extLst>
                    <a:ext uri="{9D8B030D-6E8A-4147-A177-3AD203B41FA5}">
                      <a16:colId xmlns="" xmlns:a16="http://schemas.microsoft.com/office/drawing/2014/main" val="3222102548"/>
                    </a:ext>
                  </a:extLst>
                </a:gridCol>
                <a:gridCol w="1980855">
                  <a:extLst>
                    <a:ext uri="{9D8B030D-6E8A-4147-A177-3AD203B41FA5}">
                      <a16:colId xmlns="" xmlns:a16="http://schemas.microsoft.com/office/drawing/2014/main" val="3212355910"/>
                    </a:ext>
                  </a:extLst>
                </a:gridCol>
              </a:tblGrid>
              <a:tr h="480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ОО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2016-2017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2017-2018 уч. 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Динамика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20934844"/>
                  </a:ext>
                </a:extLst>
              </a:tr>
              <a:tr h="924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МОУ «СОШ №9»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 призер </a:t>
                      </a:r>
                      <a:r>
                        <a:rPr lang="ru-RU" sz="1200" dirty="0">
                          <a:effectLst/>
                        </a:rPr>
                        <a:t>муниципального этапа (физическая культура)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положительная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09142757"/>
                  </a:ext>
                </a:extLst>
              </a:tr>
              <a:tr h="551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МОУ «ООШ №15»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</a:rPr>
                        <a:t>отсутствует,</a:t>
                      </a:r>
                      <a:r>
                        <a:rPr lang="ru-RU" sz="1200">
                          <a:effectLst/>
                        </a:rPr>
                        <a:t> школа не принимает участие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18064201"/>
                  </a:ext>
                </a:extLst>
              </a:tr>
              <a:tr h="924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МОУ «СОШ №43»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участника регионального этапа (география, ОБЖ, обществознание)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 участника </a:t>
                      </a:r>
                      <a:r>
                        <a:rPr lang="ru-RU" sz="1200" dirty="0">
                          <a:effectLst/>
                        </a:rPr>
                        <a:t>регионального этапа (география, ОБЖ, обществознание)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стабильная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46765077"/>
                  </a:ext>
                </a:extLst>
              </a:tr>
              <a:tr h="1296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МОУ «СОШ №45»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 призера </a:t>
                      </a:r>
                      <a:r>
                        <a:rPr lang="ru-RU" sz="1200" dirty="0">
                          <a:effectLst/>
                        </a:rPr>
                        <a:t>муниципального этапа (история, литература), 3 – участника регионального этапа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положительная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40008728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1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340768"/>
            <a:ext cx="9001000" cy="57606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Перспективы реализации адресных </a:t>
            </a:r>
            <a:r>
              <a:rPr lang="ru-RU" sz="2800" b="1" dirty="0"/>
              <a:t>программы поддержки школ КГО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856984" cy="4608511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en-US" sz="2400" dirty="0" smtClean="0"/>
              <a:t>I. </a:t>
            </a:r>
            <a:r>
              <a:rPr lang="ru-RU" sz="2400" b="1" dirty="0" smtClean="0"/>
              <a:t>Разработка Модели муниципальной методической службы КГО </a:t>
            </a:r>
            <a:r>
              <a:rPr lang="ru-RU" sz="2600" b="1" dirty="0"/>
              <a:t>через развитие новых форм </a:t>
            </a:r>
            <a:r>
              <a:rPr lang="ru-RU" sz="2600" b="1" dirty="0" smtClean="0"/>
              <a:t>поддержки</a:t>
            </a:r>
            <a:r>
              <a:rPr lang="ru-RU" sz="2600" b="1" dirty="0"/>
              <a:t>, основанных на принципах сетевого </a:t>
            </a:r>
            <a:r>
              <a:rPr lang="ru-RU" sz="2600" b="1" dirty="0" smtClean="0"/>
              <a:t>взаимодействия и</a:t>
            </a:r>
            <a:r>
              <a:rPr lang="ru-RU" sz="2400" b="1" dirty="0" smtClean="0"/>
              <a:t> межшкольного партнерства:</a:t>
            </a:r>
          </a:p>
          <a:p>
            <a:pPr marL="0" indent="0" algn="just">
              <a:buNone/>
            </a:pPr>
            <a:r>
              <a:rPr lang="ru-RU" sz="2400" dirty="0" smtClean="0"/>
              <a:t>- создание на базе УИМЦ методической площадки </a:t>
            </a:r>
            <a:r>
              <a:rPr lang="en-US" sz="2400" dirty="0" smtClean="0"/>
              <a:t>«</a:t>
            </a:r>
            <a:r>
              <a:rPr lang="en-US" sz="2400" dirty="0" err="1"/>
              <a:t>Равенство</a:t>
            </a:r>
            <a:r>
              <a:rPr lang="en-US" sz="2400" dirty="0"/>
              <a:t> </a:t>
            </a:r>
            <a:r>
              <a:rPr lang="en-US" sz="2400" dirty="0" err="1"/>
              <a:t>образовательных</a:t>
            </a:r>
            <a:r>
              <a:rPr lang="en-US" sz="2400" dirty="0"/>
              <a:t> </a:t>
            </a:r>
            <a:r>
              <a:rPr lang="ru-RU" sz="2400" dirty="0" smtClean="0"/>
              <a:t>в</a:t>
            </a:r>
            <a:r>
              <a:rPr lang="en-US" sz="2400" dirty="0" err="1" smtClean="0"/>
              <a:t>озможностей</a:t>
            </a:r>
            <a:r>
              <a:rPr lang="en-US" sz="2400" dirty="0" smtClean="0"/>
              <a:t>»</a:t>
            </a:r>
            <a:r>
              <a:rPr lang="ru-RU" sz="2400" dirty="0" smtClean="0"/>
              <a:t>;</a:t>
            </a:r>
          </a:p>
          <a:p>
            <a:pPr marL="0" indent="0" algn="just">
              <a:buNone/>
            </a:pPr>
            <a:r>
              <a:rPr lang="ru-RU" sz="2400" dirty="0" smtClean="0"/>
              <a:t>-   развитие системы внутренней методической работы в ОО;</a:t>
            </a:r>
          </a:p>
          <a:p>
            <a:pPr marL="0" indent="0" algn="just">
              <a:buNone/>
            </a:pPr>
            <a:r>
              <a:rPr lang="ru-RU" sz="2400" dirty="0" smtClean="0"/>
              <a:t>-   организация системы внешней методической работы (клуб молодого педагога; создание муниципального банка методических ресурсов, открытие сетевых лабораторий).</a:t>
            </a:r>
          </a:p>
          <a:p>
            <a:pPr marL="0" indent="0" algn="just">
              <a:buNone/>
            </a:pPr>
            <a:r>
              <a:rPr lang="en-US" sz="2400" b="1" dirty="0" smtClean="0"/>
              <a:t>II. </a:t>
            </a:r>
            <a:r>
              <a:rPr lang="ru-RU" sz="2400" b="1" dirty="0" smtClean="0"/>
              <a:t>Разработка Муниципальной программы повышения качества образования и адресной поддержки «слабых школ» на 2018-2020гг.  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Нормативная база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681" y="2249489"/>
            <a:ext cx="8568952" cy="4608511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2400" b="1" dirty="0" smtClean="0"/>
              <a:t>Федеральная целевая программа </a:t>
            </a:r>
            <a:r>
              <a:rPr lang="ru-RU" sz="2400" b="1" dirty="0"/>
              <a:t>развития образования на 2016-2020 </a:t>
            </a:r>
            <a:r>
              <a:rPr lang="ru-RU" sz="2400" b="1" dirty="0" smtClean="0"/>
              <a:t>годы, Мероприятия </a:t>
            </a:r>
            <a:r>
              <a:rPr lang="ru-RU" sz="2400" b="1" dirty="0"/>
              <a:t>2.2</a:t>
            </a:r>
            <a:r>
              <a:rPr lang="ru-RU" sz="2400" dirty="0"/>
              <a:t> – «Повышение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распространения их результатов» </a:t>
            </a:r>
            <a:r>
              <a:rPr lang="ru-RU" sz="24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ru-RU" sz="2400" b="1" dirty="0" smtClean="0"/>
              <a:t>Государственная программа Челябинской области </a:t>
            </a:r>
            <a:r>
              <a:rPr lang="ru-RU" sz="2400" dirty="0" smtClean="0"/>
              <a:t>«Развитие образования в Челябинской области» на  2014-2019 гг.</a:t>
            </a:r>
          </a:p>
          <a:p>
            <a:pPr marL="457200" indent="-457200" algn="just">
              <a:buAutoNum type="arabicPeriod"/>
            </a:pP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/>
              <a:t>СПАСИБО ЗА ВНИМАНИЕ !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Нормативная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681" y="2348880"/>
            <a:ext cx="8568952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3. Приказ </a:t>
            </a:r>
            <a:r>
              <a:rPr lang="ru-RU" sz="2800" dirty="0"/>
              <a:t>Министерства образования и </a:t>
            </a:r>
            <a:r>
              <a:rPr lang="ru-RU" sz="2800" dirty="0" smtClean="0"/>
              <a:t>науки ЧО </a:t>
            </a:r>
            <a:r>
              <a:rPr lang="ru-RU" sz="2800" dirty="0"/>
              <a:t>от </a:t>
            </a:r>
            <a:r>
              <a:rPr lang="ru-RU" sz="2800" dirty="0" smtClean="0"/>
              <a:t>     15 </a:t>
            </a:r>
            <a:r>
              <a:rPr lang="ru-RU" sz="2800" dirty="0"/>
              <a:t>февраля 2017 года №01/458 «</a:t>
            </a:r>
            <a:r>
              <a:rPr lang="ru-RU" sz="2800" b="1" dirty="0"/>
              <a:t>Об организации и проведении идентификации группы школ с низкими результатами обучения и школ, функционирующих в неблагоприятных социальных условиях</a:t>
            </a:r>
            <a:r>
              <a:rPr lang="ru-RU" sz="2800" b="1" dirty="0" smtClean="0"/>
              <a:t>».</a:t>
            </a:r>
          </a:p>
          <a:p>
            <a:pPr marL="0" indent="0" algn="just">
              <a:buNone/>
            </a:pPr>
            <a:r>
              <a:rPr lang="ru-RU" sz="2800" dirty="0" smtClean="0"/>
              <a:t>4.</a:t>
            </a:r>
            <a:r>
              <a:rPr lang="ru-RU" sz="2800" b="1" dirty="0" smtClean="0"/>
              <a:t> </a:t>
            </a:r>
            <a:r>
              <a:rPr lang="ru-RU" sz="2800" dirty="0" smtClean="0"/>
              <a:t>Приказ Министерства образования и науки ЧО от 10.04.2017 № 03/1091 </a:t>
            </a:r>
            <a:r>
              <a:rPr lang="ru-RU" sz="2800" b="1" dirty="0" smtClean="0"/>
              <a:t>«Об утверждении Положения об экспертном совете».</a:t>
            </a:r>
            <a:endParaRPr lang="ru-RU" sz="2800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8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96752"/>
            <a:ext cx="9036496" cy="792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 реализации программ поддержки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712968" cy="4320480"/>
          </a:xfrm>
        </p:spPr>
        <p:txBody>
          <a:bodyPr>
            <a:noAutofit/>
          </a:bodyPr>
          <a:lstStyle/>
          <a:p>
            <a:pPr marL="514350" indent="-514350" algn="just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800" dirty="0" err="1" smtClean="0"/>
              <a:t>Создание</a:t>
            </a:r>
            <a:r>
              <a:rPr lang="en-US" sz="2800" dirty="0" smtClean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школьном</a:t>
            </a:r>
            <a:r>
              <a:rPr lang="en-US" sz="2800" dirty="0"/>
              <a:t> </a:t>
            </a:r>
            <a:r>
              <a:rPr lang="en-US" sz="2800" dirty="0" err="1"/>
              <a:t>уровне</a:t>
            </a:r>
            <a:r>
              <a:rPr lang="en-US" sz="2800" dirty="0"/>
              <a:t> </a:t>
            </a:r>
            <a:r>
              <a:rPr lang="en-US" sz="2800" dirty="0" err="1"/>
              <a:t>среды</a:t>
            </a:r>
            <a:r>
              <a:rPr lang="en-US" sz="2800" dirty="0"/>
              <a:t>, </a:t>
            </a:r>
            <a:r>
              <a:rPr lang="en-US" sz="2800" dirty="0" err="1"/>
              <a:t>поддерживающей</a:t>
            </a:r>
            <a:r>
              <a:rPr lang="en-US" sz="2800" dirty="0"/>
              <a:t> </a:t>
            </a:r>
            <a:r>
              <a:rPr lang="en-US" sz="2800" dirty="0" err="1"/>
              <a:t>обучение</a:t>
            </a:r>
            <a:r>
              <a:rPr lang="en-US" sz="2800" dirty="0"/>
              <a:t> и </a:t>
            </a:r>
            <a:r>
              <a:rPr lang="en-US" sz="2800" dirty="0" err="1"/>
              <a:t>создающей</a:t>
            </a:r>
            <a:r>
              <a:rPr lang="en-US" sz="2800" dirty="0"/>
              <a:t> </a:t>
            </a:r>
            <a:r>
              <a:rPr lang="en-US" sz="2800" dirty="0" err="1"/>
              <a:t>возможности</a:t>
            </a:r>
            <a:r>
              <a:rPr lang="en-US" sz="2800" dirty="0"/>
              <a:t> </a:t>
            </a:r>
            <a:r>
              <a:rPr lang="en-US" sz="2800" dirty="0" err="1"/>
              <a:t>для</a:t>
            </a:r>
            <a:r>
              <a:rPr lang="en-US" sz="2800" dirty="0"/>
              <a:t> </a:t>
            </a:r>
            <a:r>
              <a:rPr lang="en-US" sz="2800" dirty="0" err="1"/>
              <a:t>индивидуализации</a:t>
            </a:r>
            <a:r>
              <a:rPr lang="en-US" sz="2800" dirty="0"/>
              <a:t> </a:t>
            </a:r>
            <a:r>
              <a:rPr lang="en-US" sz="2800" dirty="0" err="1"/>
              <a:t>подходов</a:t>
            </a:r>
            <a:r>
              <a:rPr lang="en-US" sz="2800" dirty="0"/>
              <a:t> к </a:t>
            </a:r>
            <a:r>
              <a:rPr lang="en-US" sz="2800" dirty="0" err="1" smtClean="0"/>
              <a:t>преподаванию</a:t>
            </a:r>
            <a:r>
              <a:rPr lang="ru-RU" sz="2800" dirty="0" smtClean="0"/>
              <a:t>. </a:t>
            </a:r>
          </a:p>
          <a:p>
            <a:pPr marL="514350" indent="-514350" algn="just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800" dirty="0" err="1"/>
              <a:t>Выстраивание</a:t>
            </a:r>
            <a:r>
              <a:rPr lang="en-US" sz="2800" dirty="0"/>
              <a:t> </a:t>
            </a:r>
            <a:r>
              <a:rPr lang="en-US" sz="2800" dirty="0" err="1"/>
              <a:t>горизонтального</a:t>
            </a:r>
            <a:r>
              <a:rPr lang="en-US" sz="2800" dirty="0"/>
              <a:t> (</a:t>
            </a:r>
            <a:r>
              <a:rPr lang="en-US" sz="2800" dirty="0" err="1"/>
              <a:t>сетевого</a:t>
            </a:r>
            <a:r>
              <a:rPr lang="en-US" sz="2800" dirty="0"/>
              <a:t>) </a:t>
            </a:r>
            <a:r>
              <a:rPr lang="en-US" sz="2800" dirty="0" err="1"/>
              <a:t>партнерства</a:t>
            </a:r>
            <a:r>
              <a:rPr lang="en-US" sz="2800" dirty="0"/>
              <a:t> </a:t>
            </a:r>
            <a:r>
              <a:rPr lang="en-US" sz="2800" dirty="0" err="1"/>
              <a:t>школ</a:t>
            </a:r>
            <a:r>
              <a:rPr lang="en-US" sz="2800" dirty="0"/>
              <a:t> </a:t>
            </a:r>
            <a:r>
              <a:rPr lang="ru-RU" sz="2800" dirty="0" smtClean="0"/>
              <a:t>(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/>
              <a:t>уровне</a:t>
            </a:r>
            <a:r>
              <a:rPr lang="en-US" sz="2800" dirty="0"/>
              <a:t> </a:t>
            </a:r>
            <a:r>
              <a:rPr lang="en-US" sz="2800" dirty="0" smtClean="0"/>
              <a:t>КГО</a:t>
            </a:r>
            <a:r>
              <a:rPr lang="ru-RU" sz="2800" dirty="0" smtClean="0"/>
              <a:t>).</a:t>
            </a:r>
          </a:p>
          <a:p>
            <a:pPr marL="514350" indent="-514350" algn="just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800" dirty="0" err="1"/>
              <a:t>Организация</a:t>
            </a:r>
            <a:r>
              <a:rPr lang="en-US" sz="2800" dirty="0"/>
              <a:t> </a:t>
            </a:r>
            <a:r>
              <a:rPr lang="en-US" sz="2800" dirty="0" err="1"/>
              <a:t>проведения</a:t>
            </a:r>
            <a:r>
              <a:rPr lang="en-US" sz="2800" dirty="0"/>
              <a:t> </a:t>
            </a:r>
            <a:r>
              <a:rPr lang="en-US" sz="2800" dirty="0" err="1"/>
              <a:t>постоянного</a:t>
            </a:r>
            <a:r>
              <a:rPr lang="en-US" sz="2800" dirty="0"/>
              <a:t> </a:t>
            </a:r>
            <a:r>
              <a:rPr lang="en-US" sz="2800" dirty="0" err="1"/>
              <a:t>мониторинга</a:t>
            </a:r>
            <a:r>
              <a:rPr lang="en-US" sz="2800" dirty="0"/>
              <a:t> и </a:t>
            </a:r>
            <a:r>
              <a:rPr lang="en-US" sz="2800" dirty="0" err="1"/>
              <a:t>исследовательского</a:t>
            </a:r>
            <a:r>
              <a:rPr lang="en-US" sz="2800" dirty="0"/>
              <a:t> </a:t>
            </a:r>
            <a:r>
              <a:rPr lang="en-US" sz="2800" dirty="0" err="1"/>
              <a:t>сопровождения</a:t>
            </a:r>
            <a:r>
              <a:rPr lang="en-US" sz="2800" dirty="0"/>
              <a:t> с </a:t>
            </a:r>
            <a:r>
              <a:rPr lang="en-US" sz="2800" dirty="0" err="1"/>
              <a:t>опорой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достоверные</a:t>
            </a:r>
            <a:r>
              <a:rPr lang="en-US" sz="2800" dirty="0"/>
              <a:t> </a:t>
            </a:r>
            <a:r>
              <a:rPr lang="en-US" sz="2800" dirty="0" err="1"/>
              <a:t>данные</a:t>
            </a:r>
            <a:r>
              <a:rPr lang="en-US" sz="2800" dirty="0"/>
              <a:t> </a:t>
            </a:r>
            <a:r>
              <a:rPr lang="en-US" sz="2800" dirty="0" err="1"/>
              <a:t>при</a:t>
            </a:r>
            <a:r>
              <a:rPr lang="en-US" sz="2800" dirty="0"/>
              <a:t> </a:t>
            </a:r>
            <a:r>
              <a:rPr lang="en-US" sz="2800" dirty="0" err="1"/>
              <a:t>принятии</a:t>
            </a:r>
            <a:r>
              <a:rPr lang="en-US" sz="2800" dirty="0"/>
              <a:t> </a:t>
            </a:r>
            <a:r>
              <a:rPr lang="en-US" sz="2800" dirty="0" err="1"/>
              <a:t>решений</a:t>
            </a:r>
            <a:r>
              <a:rPr lang="en-US" sz="2800" dirty="0"/>
              <a:t> и </a:t>
            </a:r>
            <a:r>
              <a:rPr lang="en-US" sz="2800" dirty="0" err="1"/>
              <a:t>оценке</a:t>
            </a:r>
            <a:r>
              <a:rPr lang="en-US" sz="2800" dirty="0"/>
              <a:t> </a:t>
            </a:r>
            <a:r>
              <a:rPr lang="en-US" sz="2800" dirty="0" err="1" smtClean="0"/>
              <a:t>результатов</a:t>
            </a:r>
            <a:r>
              <a:rPr lang="ru-RU" sz="2800" dirty="0" smtClean="0"/>
              <a:t>.</a:t>
            </a:r>
          </a:p>
          <a:p>
            <a:pPr marL="514350" indent="-514350" algn="just">
              <a:buAutoNum type="arabicPeriod"/>
            </a:pPr>
            <a:endParaRPr lang="ru-RU" sz="2800" b="1" dirty="0" smtClean="0"/>
          </a:p>
          <a:p>
            <a:pPr marL="514350" indent="-514350" algn="just">
              <a:buAutoNum type="arabicPeriod"/>
            </a:pP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5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673" y="2204864"/>
            <a:ext cx="8712968" cy="4536504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sz="3000" dirty="0" err="1" smtClean="0"/>
              <a:t>Создание</a:t>
            </a:r>
            <a:r>
              <a:rPr lang="en-US" sz="3000" dirty="0" smtClean="0"/>
              <a:t> </a:t>
            </a:r>
            <a:r>
              <a:rPr lang="en-US" sz="3000" dirty="0" err="1"/>
              <a:t>условий</a:t>
            </a:r>
            <a:r>
              <a:rPr lang="en-US" sz="3000" dirty="0"/>
              <a:t> </a:t>
            </a:r>
            <a:r>
              <a:rPr lang="en-US" sz="3000" dirty="0" err="1"/>
              <a:t>для</a:t>
            </a:r>
            <a:r>
              <a:rPr lang="en-US" sz="3000" dirty="0"/>
              <a:t> </a:t>
            </a:r>
            <a:r>
              <a:rPr lang="en-US" sz="3000" dirty="0" err="1"/>
              <a:t>развития</a:t>
            </a:r>
            <a:r>
              <a:rPr lang="en-US" sz="3000" dirty="0"/>
              <a:t> </a:t>
            </a:r>
            <a:r>
              <a:rPr lang="en-US" sz="3000" dirty="0" err="1"/>
              <a:t>профессионализма</a:t>
            </a:r>
            <a:r>
              <a:rPr lang="en-US" sz="3000" dirty="0"/>
              <a:t> (</a:t>
            </a:r>
            <a:r>
              <a:rPr lang="en-US" sz="3000" dirty="0" err="1"/>
              <a:t>профессионального</a:t>
            </a:r>
            <a:r>
              <a:rPr lang="en-US" sz="3000" dirty="0"/>
              <a:t> </a:t>
            </a:r>
            <a:r>
              <a:rPr lang="en-US" sz="3000" dirty="0" err="1"/>
              <a:t>капитала</a:t>
            </a:r>
            <a:r>
              <a:rPr lang="en-US" sz="3000" dirty="0"/>
              <a:t>) </a:t>
            </a:r>
            <a:r>
              <a:rPr lang="en-US" sz="3000" dirty="0" err="1"/>
              <a:t>учителей</a:t>
            </a:r>
            <a:r>
              <a:rPr lang="en-US" sz="3000" dirty="0"/>
              <a:t>, </a:t>
            </a:r>
            <a:r>
              <a:rPr lang="en-US" sz="3000" dirty="0" err="1"/>
              <a:t>используя</a:t>
            </a:r>
            <a:r>
              <a:rPr lang="en-US" sz="3000" dirty="0"/>
              <a:t>  </a:t>
            </a:r>
            <a:r>
              <a:rPr lang="en-US" sz="3000" dirty="0" err="1"/>
              <a:t>целевые</a:t>
            </a:r>
            <a:r>
              <a:rPr lang="en-US" sz="3000" dirty="0"/>
              <a:t> </a:t>
            </a:r>
            <a:r>
              <a:rPr lang="en-US" sz="3000" dirty="0" err="1"/>
              <a:t>программы</a:t>
            </a:r>
            <a:r>
              <a:rPr lang="en-US" sz="3000" dirty="0"/>
              <a:t> </a:t>
            </a:r>
            <a:r>
              <a:rPr lang="en-US" sz="3000" dirty="0" err="1"/>
              <a:t>повышения</a:t>
            </a:r>
            <a:r>
              <a:rPr lang="en-US" sz="3000" dirty="0"/>
              <a:t> </a:t>
            </a:r>
            <a:r>
              <a:rPr lang="en-US" sz="3000" dirty="0" err="1"/>
              <a:t>квалификации</a:t>
            </a:r>
            <a:r>
              <a:rPr lang="en-US" sz="3000" dirty="0"/>
              <a:t> с </a:t>
            </a:r>
            <a:r>
              <a:rPr lang="en-US" sz="3000" dirty="0" err="1"/>
              <a:t>доминированием</a:t>
            </a:r>
            <a:r>
              <a:rPr lang="en-US" sz="3000" dirty="0"/>
              <a:t> </a:t>
            </a:r>
            <a:r>
              <a:rPr lang="en-US" sz="3000" dirty="0" err="1"/>
              <a:t>активных</a:t>
            </a:r>
            <a:r>
              <a:rPr lang="en-US" sz="3000" dirty="0"/>
              <a:t> </a:t>
            </a:r>
            <a:r>
              <a:rPr lang="en-US" sz="3000" dirty="0" err="1"/>
              <a:t>методов</a:t>
            </a:r>
            <a:r>
              <a:rPr lang="en-US" sz="3000" dirty="0"/>
              <a:t>, </a:t>
            </a:r>
            <a:r>
              <a:rPr lang="en-US" sz="3000" dirty="0" err="1"/>
              <a:t>сочетанием</a:t>
            </a:r>
            <a:r>
              <a:rPr lang="en-US" sz="3000" dirty="0"/>
              <a:t> </a:t>
            </a:r>
            <a:r>
              <a:rPr lang="en-US" sz="3000" dirty="0" err="1"/>
              <a:t>вертикальных</a:t>
            </a:r>
            <a:r>
              <a:rPr lang="en-US" sz="3000" dirty="0"/>
              <a:t> и </a:t>
            </a:r>
            <a:r>
              <a:rPr lang="en-US" sz="3000" dirty="0" err="1"/>
              <a:t>горизонтальных</a:t>
            </a:r>
            <a:r>
              <a:rPr lang="en-US" sz="3000" dirty="0"/>
              <a:t> </a:t>
            </a:r>
            <a:r>
              <a:rPr lang="en-US" sz="3000" dirty="0" err="1"/>
              <a:t>форм</a:t>
            </a:r>
            <a:r>
              <a:rPr lang="en-US" sz="3000" dirty="0"/>
              <a:t> </a:t>
            </a:r>
            <a:r>
              <a:rPr lang="en-US" sz="3000" dirty="0" err="1"/>
              <a:t>профессионального</a:t>
            </a:r>
            <a:r>
              <a:rPr lang="en-US" sz="3000" dirty="0"/>
              <a:t> </a:t>
            </a:r>
            <a:r>
              <a:rPr lang="en-US" sz="3000" dirty="0" err="1" smtClean="0"/>
              <a:t>развития</a:t>
            </a:r>
            <a:r>
              <a:rPr lang="ru-RU" sz="3000" dirty="0" smtClean="0"/>
              <a:t>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ru-RU" sz="3000" dirty="0" smtClean="0"/>
              <a:t>Организация </a:t>
            </a:r>
            <a:r>
              <a:rPr lang="ru-RU" sz="3000" dirty="0"/>
              <a:t>или создание условий для проведения курсов повышения квалификации по вопросам повышения качества преподавания и управления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5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424936" cy="792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 реализации программ поддержки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792088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C00000"/>
                </a:solidFill>
              </a:rPr>
              <a:t>«Адресные программы </a:t>
            </a:r>
            <a:r>
              <a:rPr lang="ru-RU" sz="2800" b="1" dirty="0">
                <a:solidFill>
                  <a:srgbClr val="C00000"/>
                </a:solidFill>
              </a:rPr>
              <a:t>поддержки», </a:t>
            </a:r>
            <a:r>
              <a:rPr lang="ru-RU" sz="2800" b="1" dirty="0" smtClean="0">
                <a:solidFill>
                  <a:srgbClr val="C00000"/>
                </a:solidFill>
              </a:rPr>
              <a:t>разработанные гимназией </a:t>
            </a:r>
            <a:r>
              <a:rPr lang="ru-RU" sz="2800" b="1" dirty="0">
                <a:solidFill>
                  <a:srgbClr val="C00000"/>
                </a:solidFill>
              </a:rPr>
              <a:t>№26 г. Челябинска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92895"/>
            <a:ext cx="8712968" cy="396044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Модельные программы поддержки в части организации </a:t>
            </a:r>
            <a:r>
              <a:rPr lang="ru-RU" dirty="0" smtClean="0"/>
              <a:t>сетевого </a:t>
            </a:r>
            <a:r>
              <a:rPr lang="ru-RU" dirty="0"/>
              <a:t>взаимодействия образовательных организаций  - </a:t>
            </a:r>
            <a:r>
              <a:rPr lang="ru-RU" b="1" dirty="0"/>
              <a:t>«</a:t>
            </a:r>
            <a:r>
              <a:rPr lang="ru-RU" b="1" i="1" dirty="0"/>
              <a:t>Сетевой навигатор качества образования</a:t>
            </a:r>
            <a:r>
              <a:rPr lang="ru-RU" dirty="0"/>
              <a:t>», и для открытия новых возможностей повышения качества общего </a:t>
            </a:r>
            <a:r>
              <a:rPr lang="ru-RU" dirty="0" smtClean="0"/>
              <a:t>образования(в </a:t>
            </a:r>
            <a:r>
              <a:rPr lang="ru-RU" dirty="0"/>
              <a:t>части организации внеклассной работы с обучающимися)  - </a:t>
            </a:r>
            <a:r>
              <a:rPr lang="ru-RU" b="1" dirty="0"/>
              <a:t>«</a:t>
            </a:r>
            <a:r>
              <a:rPr lang="ru-RU" b="1" i="1" dirty="0"/>
              <a:t>Образовательный технопарк</a:t>
            </a:r>
            <a:r>
              <a:rPr lang="ru-RU" i="1" dirty="0"/>
              <a:t>».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Договоры о сотрудничестве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01489"/>
            <a:ext cx="7200800" cy="43204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Договор о сотрудничестве (партнерстве) №232 от 14.08.2017г.</a:t>
            </a:r>
            <a:r>
              <a:rPr lang="ru-RU" sz="2800" dirty="0"/>
              <a:t> школы-лидера гимназии №26 </a:t>
            </a:r>
            <a:r>
              <a:rPr lang="ru-RU" sz="2800" dirty="0" err="1" smtClean="0"/>
              <a:t>г.Челябинска</a:t>
            </a:r>
            <a:r>
              <a:rPr lang="ru-RU" sz="2800" dirty="0" smtClean="0"/>
              <a:t> с </a:t>
            </a:r>
            <a:r>
              <a:rPr lang="ru-RU" sz="2800" dirty="0"/>
              <a:t>образовательными организациями </a:t>
            </a:r>
            <a:r>
              <a:rPr lang="ru-RU" sz="2800" dirty="0" smtClean="0"/>
              <a:t>КГО</a:t>
            </a:r>
          </a:p>
          <a:p>
            <a:pPr marL="0" indent="0" algn="ctr">
              <a:buNone/>
            </a:pPr>
            <a:r>
              <a:rPr lang="ru-RU" sz="2800" dirty="0"/>
              <a:t> </a:t>
            </a:r>
            <a:r>
              <a:rPr lang="ru-RU" sz="2800" dirty="0" smtClean="0"/>
              <a:t>- школами № 9,15,43 и 45</a:t>
            </a:r>
          </a:p>
          <a:p>
            <a:pPr marL="0" indent="0" algn="ctr">
              <a:buNone/>
            </a:pPr>
            <a:r>
              <a:rPr lang="ru-RU" sz="2800" dirty="0" smtClean="0"/>
              <a:t>Предмет договора – оказание адресной и эффективной поддержки школам с низкими </a:t>
            </a:r>
            <a:r>
              <a:rPr lang="ru-RU" sz="2800" dirty="0" err="1" smtClean="0"/>
              <a:t>рзультатами</a:t>
            </a:r>
            <a:r>
              <a:rPr lang="ru-RU" sz="2800" dirty="0" smtClean="0"/>
              <a:t> и школами, функционирующими в неблагоприятных социальных условиях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9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3"/>
            <a:ext cx="8352928" cy="158417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Основные аспекты адресных программ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77935"/>
            <a:ext cx="7200800" cy="4275402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/>
              <a:t>у</a:t>
            </a:r>
            <a:r>
              <a:rPr lang="ru-RU" b="1" dirty="0" smtClean="0"/>
              <a:t>правленческий;</a:t>
            </a:r>
          </a:p>
          <a:p>
            <a:r>
              <a:rPr lang="ru-RU" b="1" dirty="0" smtClean="0"/>
              <a:t>методической </a:t>
            </a:r>
            <a:r>
              <a:rPr lang="ru-RU" b="1" dirty="0"/>
              <a:t>работы с </a:t>
            </a:r>
            <a:r>
              <a:rPr lang="ru-RU" b="1" dirty="0" smtClean="0"/>
              <a:t>персоналом;</a:t>
            </a:r>
            <a:endParaRPr lang="ru-RU" b="1" dirty="0"/>
          </a:p>
          <a:p>
            <a:r>
              <a:rPr lang="ru-RU" b="1" dirty="0" smtClean="0"/>
              <a:t>совершенствования </a:t>
            </a:r>
            <a:r>
              <a:rPr lang="ru-RU" b="1" dirty="0"/>
              <a:t>педагогической работы с </a:t>
            </a:r>
            <a:r>
              <a:rPr lang="ru-RU" b="1" dirty="0" smtClean="0"/>
              <a:t>обучающимися.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964488" cy="9361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Адресные </a:t>
            </a:r>
            <a:r>
              <a:rPr lang="ru-RU" sz="2800" b="1" dirty="0"/>
              <a:t>программы поддержки школ </a:t>
            </a:r>
            <a:r>
              <a:rPr lang="ru-RU" sz="2800" b="1" dirty="0" err="1" smtClean="0"/>
              <a:t>Копейского</a:t>
            </a:r>
            <a:r>
              <a:rPr lang="ru-RU" sz="2800" b="1" dirty="0" smtClean="0"/>
              <a:t>  </a:t>
            </a:r>
            <a:r>
              <a:rPr lang="ru-RU" sz="2800" b="1" dirty="0"/>
              <a:t>(инвариантная часть) 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066577"/>
              </p:ext>
            </p:extLst>
          </p:nvPr>
        </p:nvGraphicFramePr>
        <p:xfrm>
          <a:off x="395536" y="2276873"/>
          <a:ext cx="8424936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>
                  <a:extLst>
                    <a:ext uri="{9D8B030D-6E8A-4147-A177-3AD203B41FA5}">
                      <a16:colId xmlns="" xmlns:a16="http://schemas.microsoft.com/office/drawing/2014/main" val="3606451038"/>
                    </a:ext>
                  </a:extLst>
                </a:gridCol>
                <a:gridCol w="2540352">
                  <a:extLst>
                    <a:ext uri="{9D8B030D-6E8A-4147-A177-3AD203B41FA5}">
                      <a16:colId xmlns="" xmlns:a16="http://schemas.microsoft.com/office/drawing/2014/main" val="4031469727"/>
                    </a:ext>
                  </a:extLst>
                </a:gridCol>
                <a:gridCol w="1846025">
                  <a:extLst>
                    <a:ext uri="{9D8B030D-6E8A-4147-A177-3AD203B41FA5}">
                      <a16:colId xmlns="" xmlns:a16="http://schemas.microsoft.com/office/drawing/2014/main" val="3853180937"/>
                    </a:ext>
                  </a:extLst>
                </a:gridCol>
                <a:gridCol w="1932325">
                  <a:extLst>
                    <a:ext uri="{9D8B030D-6E8A-4147-A177-3AD203B41FA5}">
                      <a16:colId xmlns="" xmlns:a16="http://schemas.microsoft.com/office/drawing/2014/main" val="1483724958"/>
                    </a:ext>
                  </a:extLst>
                </a:gridCol>
              </a:tblGrid>
              <a:tr h="5801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МОУ СОШ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МОУ СОШ №15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МОУ СОШ №43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МОУ СОШ №45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6285080"/>
                  </a:ext>
                </a:extLst>
              </a:tr>
              <a:tr h="381233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Консультирование и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тьюторское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сопровождение 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управленческой команды по вопросам: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построения внутренней системы оценки качества образования </a:t>
                      </a: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разработки локальных нормативных актов </a:t>
                      </a: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построения структуры управления и организации деятельности органов государственно-общественного управления; </a:t>
                      </a: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корректировка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содержания основной образовательной программы (и/или программ входящих в её структуру); </a:t>
                      </a: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разработки и реализации индивидуальных учебных планов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171450" indent="-1714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реализации инклюзивного образования; адаптированных образовательных программ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0182836"/>
                  </a:ext>
                </a:extLst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BCD9-5933-437B-BDF2-2330530FC9F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1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576</Template>
  <TotalTime>491</TotalTime>
  <Words>1302</Words>
  <Application>Microsoft Office PowerPoint</Application>
  <PresentationFormat>Экран (4:3)</PresentationFormat>
  <Paragraphs>188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 «О результатах реализации адресных программ поддержки школ с низкими результатами обучения  и школ, функционирующих в неблагоприятных социальных условиях, в Копейском городском округе»           </vt:lpstr>
      <vt:lpstr>Нормативная база</vt:lpstr>
      <vt:lpstr>Нормативная база</vt:lpstr>
      <vt:lpstr>Задачи реализации программ поддержки</vt:lpstr>
      <vt:lpstr>Задачи реализации программ поддержки</vt:lpstr>
      <vt:lpstr>  «Адресные программы поддержки», разработанные гимназией №26 г. Челябинска </vt:lpstr>
      <vt:lpstr>Договоры о сотрудничестве</vt:lpstr>
      <vt:lpstr> Основные аспекты адресных программ </vt:lpstr>
      <vt:lpstr>Адресные программы поддержки школ Копейского  (инвариантная часть) </vt:lpstr>
      <vt:lpstr>Адресные программы поддержки школ КГО</vt:lpstr>
      <vt:lpstr>Адресные программы поддержки школ КГО (инвариантная часть) </vt:lpstr>
      <vt:lpstr>Повышение квалификации педагогов КГО</vt:lpstr>
      <vt:lpstr>Аудит ОО по открытым источникам</vt:lpstr>
      <vt:lpstr>Управленческие решения</vt:lpstr>
      <vt:lpstr>Управленческие решения</vt:lpstr>
      <vt:lpstr>Показатели мониторинга реализации адресных программ (Концепция мониторинга ЧИППКРО)</vt:lpstr>
      <vt:lpstr>Непосредственные показатели мониторинга</vt:lpstr>
      <vt:lpstr>Непосредственные показатели</vt:lpstr>
      <vt:lpstr>Перспективы реализации адресных программы поддержки школ КГО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Александр В. Машуков</cp:lastModifiedBy>
  <cp:revision>92</cp:revision>
  <cp:lastPrinted>2018-04-24T12:40:32Z</cp:lastPrinted>
  <dcterms:created xsi:type="dcterms:W3CDTF">2018-04-24T06:31:21Z</dcterms:created>
  <dcterms:modified xsi:type="dcterms:W3CDTF">2018-04-26T07:38:45Z</dcterms:modified>
</cp:coreProperties>
</file>