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8" r:id="rId4"/>
    <p:sldId id="290" r:id="rId5"/>
    <p:sldId id="287" r:id="rId6"/>
    <p:sldId id="291" r:id="rId7"/>
    <p:sldId id="292" r:id="rId8"/>
    <p:sldId id="293" r:id="rId9"/>
    <p:sldId id="294" r:id="rId10"/>
    <p:sldId id="30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34" y="5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7;&#1048;&#1061;&#1054;&#1051;&#1054;&#1043;\&#1087;&#1089;&#1080;&#1093;&#1086;&#1083;&#1086;&#1075;&#1080;&#1095;&#1077;&#1089;&#1082;&#1080;&#1081;%20&#1084;&#1086;&#1085;&#1080;&#1090;&#1086;&#1088;&#1080;&#1085;&#1075;\&#1090;&#1088;&#1077;&#1074;&#1086;&#1078;&#1085;&#1086;&#1089;&#1090;&#1100;,%20&#1085;&#1077;&#1089;&#1091;&#1097;.&#1078;&#1080;&#1074;&#1086;&#1090;&#1085;&#1086;&#1077;\&#1076;&#1080;&#1072;&#1075;&#1088;&#1072;&#1084;&#108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7;&#1048;&#1061;&#1054;&#1051;&#1054;&#1043;\&#1087;&#1089;&#1080;&#1093;&#1086;&#1083;&#1086;&#1075;&#1080;&#1095;&#1077;&#1089;&#1082;&#1080;&#1081;%20&#1084;&#1086;&#1085;&#1080;&#1090;&#1086;&#1088;&#1080;&#1085;&#1075;\&#1090;&#1088;&#1077;&#1074;&#1086;&#1078;&#1085;&#1086;&#1089;&#1090;&#1100;,%20&#1085;&#1077;&#1089;&#1091;&#1097;.&#1078;&#1080;&#1074;&#1086;&#1090;&#1085;&#1086;&#1077;\&#1076;&#1080;&#1072;&#1075;&#1088;&#1072;&#1084;&#1084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7;&#1048;&#1061;&#1054;&#1051;&#1054;&#1043;\&#1087;&#1089;&#1080;&#1093;&#1086;&#1083;&#1086;&#1075;&#1080;&#1095;&#1077;&#1089;&#1082;&#1080;&#1081;%20&#1084;&#1086;&#1085;&#1080;&#1090;&#1086;&#1088;&#1080;&#1085;&#1075;\&#1090;&#1088;&#1077;&#1074;&#1086;&#1078;&#1085;&#1086;&#1089;&#1090;&#1100;,%20&#1085;&#1077;&#1089;&#1091;&#1097;.&#1078;&#1080;&#1074;&#1086;&#1090;&#1085;&#1086;&#1077;\&#1076;&#1080;&#1072;&#1075;&#1088;&#1072;&#1084;&#1084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7;&#1048;&#1061;&#1054;&#1051;&#1054;&#1043;\&#1087;&#1089;&#1080;&#1093;&#1086;&#1083;&#1086;&#1075;&#1080;&#1095;&#1077;&#1089;&#1082;&#1080;&#1081;%20&#1084;&#1086;&#1085;&#1080;&#1090;&#1086;&#1088;&#1080;&#1085;&#1075;\&#1090;&#1088;&#1077;&#1074;&#1086;&#1078;&#1085;&#1086;&#1089;&#1090;&#1100;,%20&#1085;&#1077;&#1089;&#1091;&#1097;.&#1078;&#1080;&#1074;&#1086;&#1090;&#1085;&#1086;&#1077;\&#1076;&#1080;&#1072;&#1075;&#1088;&#1072;&#1084;&#1084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72;&#1079;&#1074;&#1080;&#1074;&#1072;&#1081;&#1082;&#1072;\Desktop\&#1051;&#1080;&#1089;&#1090;%20Microsoft%20Excel%20-%20&#1082;&#1086;&#1087;&#1080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72;&#1079;&#1074;&#1080;&#1074;&#1072;&#1081;&#1082;&#1072;\Desktop\&#1051;&#1080;&#1089;&#1090;%20Microsoft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72;&#1079;&#1074;&#1080;&#1074;&#1072;&#1081;&#1082;&#1072;\Desktop\&#1051;&#1080;&#1089;&#1090;%20Microsoft%20Excel%20-%20&#1082;&#1086;&#1087;&#1080;&#1103;%20-%20&#1082;&#1086;&#1087;&#1080;&#110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72;&#1079;&#1074;&#1080;&#1074;&#1072;&#1081;&#1082;&#1072;\Desktop\&#1051;&#1080;&#1089;&#1090;%20Microsoft%20Excel%20-%20&#1082;&#1086;&#1087;&#1080;&#1103;%20-%20&#1082;&#1086;&#1087;&#1080;&#1103;%20-%20&#1082;&#1086;&#1087;&#1080;&#110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/>
              <a:t>Изучение тревожности у учащихся</a:t>
            </a:r>
          </a:p>
          <a:p>
            <a:pPr>
              <a:defRPr sz="3600"/>
            </a:pPr>
            <a:r>
              <a:rPr lang="ru-RU" sz="3600"/>
              <a:t>9-х, 11-х классов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ситуативная тревожность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'10-е'!$A$3:$A$5</c:f>
              <c:strCache>
                <c:ptCount val="3"/>
                <c:pt idx="0">
                  <c:v>высокий</c:v>
                </c:pt>
                <c:pt idx="1">
                  <c:v>умеренный</c:v>
                </c:pt>
                <c:pt idx="2">
                  <c:v>низкий</c:v>
                </c:pt>
              </c:strCache>
            </c:strRef>
          </c:cat>
          <c:val>
            <c:numRef>
              <c:f>'10-е'!$B$3:$B$5</c:f>
              <c:numCache>
                <c:formatCode>0%</c:formatCode>
                <c:ptCount val="3"/>
                <c:pt idx="0" formatCode="0.00%">
                  <c:v>7.6999999999999999E-2</c:v>
                </c:pt>
                <c:pt idx="1">
                  <c:v>0.26900000000000002</c:v>
                </c:pt>
                <c:pt idx="2">
                  <c:v>0.65400000000000003</c:v>
                </c:pt>
              </c:numCache>
            </c:numRef>
          </c:val>
        </c:ser>
        <c:ser>
          <c:idx val="1"/>
          <c:order val="1"/>
          <c:tx>
            <c:v>личностная тревожность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'10-е'!$A$3:$A$5</c:f>
              <c:strCache>
                <c:ptCount val="3"/>
                <c:pt idx="0">
                  <c:v>высокий</c:v>
                </c:pt>
                <c:pt idx="1">
                  <c:v>умеренный</c:v>
                </c:pt>
                <c:pt idx="2">
                  <c:v>низкий</c:v>
                </c:pt>
              </c:strCache>
            </c:strRef>
          </c:cat>
          <c:val>
            <c:numRef>
              <c:f>'10-е'!$C$3:$C$5</c:f>
              <c:numCache>
                <c:formatCode>0.00%</c:formatCode>
                <c:ptCount val="3"/>
                <c:pt idx="0" formatCode="0%">
                  <c:v>0.5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8815176"/>
        <c:axId val="281982800"/>
      </c:barChart>
      <c:catAx>
        <c:axId val="238815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1"/>
                  <a:t>уровни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1982800"/>
        <c:crosses val="autoZero"/>
        <c:auto val="1"/>
        <c:lblAlgn val="ctr"/>
        <c:lblOffset val="100"/>
        <c:noMultiLvlLbl val="0"/>
      </c:catAx>
      <c:valAx>
        <c:axId val="281982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8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%" sourceLinked="1"/>
        <c:majorTickMark val="none"/>
        <c:minorTickMark val="none"/>
        <c:tickLblPos val="nextTo"/>
        <c:crossAx val="23881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/>
              <a:t>Изучение тревожности у учащихся </a:t>
            </a:r>
          </a:p>
          <a:p>
            <a:pPr>
              <a:defRPr sz="3200"/>
            </a:pPr>
            <a:r>
              <a:rPr lang="ru-RU" sz="3200"/>
              <a:t>9-х, 11-х классов</a:t>
            </a:r>
          </a:p>
        </c:rich>
      </c:tx>
      <c:layout>
        <c:manualLayout>
          <c:xMode val="edge"/>
          <c:yMode val="edge"/>
          <c:x val="0.24242663188864114"/>
          <c:y val="2.9382443465291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ситуативная тревожность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'10-е'!$A$8:$A$10</c:f>
              <c:strCache>
                <c:ptCount val="3"/>
                <c:pt idx="0">
                  <c:v>высокий</c:v>
                </c:pt>
                <c:pt idx="1">
                  <c:v>умеренный</c:v>
                </c:pt>
                <c:pt idx="2">
                  <c:v>низкий</c:v>
                </c:pt>
              </c:strCache>
            </c:strRef>
          </c:cat>
          <c:val>
            <c:numRef>
              <c:f>'10-е'!$B$8:$B$10</c:f>
              <c:numCache>
                <c:formatCode>0.00%</c:formatCode>
                <c:ptCount val="3"/>
                <c:pt idx="0">
                  <c:v>7.6999999999999999E-2</c:v>
                </c:pt>
                <c:pt idx="1">
                  <c:v>0.27</c:v>
                </c:pt>
                <c:pt idx="2">
                  <c:v>0.65300000000000002</c:v>
                </c:pt>
              </c:numCache>
            </c:numRef>
          </c:val>
        </c:ser>
        <c:ser>
          <c:idx val="1"/>
          <c:order val="1"/>
          <c:tx>
            <c:v>личностная тревожность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'10-е'!$A$8:$A$10</c:f>
              <c:strCache>
                <c:ptCount val="3"/>
                <c:pt idx="0">
                  <c:v>высокий</c:v>
                </c:pt>
                <c:pt idx="1">
                  <c:v>умеренный</c:v>
                </c:pt>
                <c:pt idx="2">
                  <c:v>низкий</c:v>
                </c:pt>
              </c:strCache>
            </c:strRef>
          </c:cat>
          <c:val>
            <c:numRef>
              <c:f>'10-е'!$C$8:$C$10</c:f>
              <c:numCache>
                <c:formatCode>0.00%</c:formatCode>
                <c:ptCount val="3"/>
                <c:pt idx="0">
                  <c:v>0.435</c:v>
                </c:pt>
                <c:pt idx="1">
                  <c:v>0.46100000000000002</c:v>
                </c:pt>
                <c:pt idx="2">
                  <c:v>0.10199999999999999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447736"/>
        <c:axId val="176446952"/>
      </c:barChart>
      <c:catAx>
        <c:axId val="176447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1"/>
                  <a:t>уровни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446952"/>
        <c:crosses val="autoZero"/>
        <c:auto val="1"/>
        <c:lblAlgn val="ctr"/>
        <c:lblOffset val="100"/>
        <c:noMultiLvlLbl val="0"/>
      </c:catAx>
      <c:valAx>
        <c:axId val="176446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4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%" sourceLinked="1"/>
        <c:majorTickMark val="none"/>
        <c:minorTickMark val="none"/>
        <c:tickLblPos val="nextTo"/>
        <c:crossAx val="17644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/>
              <a:t>Изучение тревожностиу учащихся </a:t>
            </a:r>
          </a:p>
          <a:p>
            <a:pPr>
              <a:defRPr sz="3600"/>
            </a:pPr>
            <a:r>
              <a:rPr lang="ru-RU" sz="3600"/>
              <a:t>11-х классов </a:t>
            </a:r>
          </a:p>
        </c:rich>
      </c:tx>
      <c:layout>
        <c:manualLayout>
          <c:xMode val="edge"/>
          <c:yMode val="edge"/>
          <c:x val="0.20596614267480357"/>
          <c:y val="3.14501866961158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ситуативная тревожность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'10-е'!$A$8:$A$10</c:f>
              <c:strCache>
                <c:ptCount val="3"/>
                <c:pt idx="0">
                  <c:v>высокий</c:v>
                </c:pt>
                <c:pt idx="1">
                  <c:v>умеренный</c:v>
                </c:pt>
                <c:pt idx="2">
                  <c:v>низкий</c:v>
                </c:pt>
              </c:strCache>
            </c:strRef>
          </c:cat>
          <c:val>
            <c:numRef>
              <c:f>'10-е'!$B$8:$B$10</c:f>
              <c:numCache>
                <c:formatCode>0.00%</c:formatCode>
                <c:ptCount val="3"/>
                <c:pt idx="0">
                  <c:v>3.4000000000000002E-2</c:v>
                </c:pt>
                <c:pt idx="1">
                  <c:v>0.48299999999999998</c:v>
                </c:pt>
                <c:pt idx="2">
                  <c:v>0.48299999999999998</c:v>
                </c:pt>
              </c:numCache>
            </c:numRef>
          </c:val>
        </c:ser>
        <c:ser>
          <c:idx val="1"/>
          <c:order val="1"/>
          <c:tx>
            <c:v>личностная тревожность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'10-е'!$A$8:$A$10</c:f>
              <c:strCache>
                <c:ptCount val="3"/>
                <c:pt idx="0">
                  <c:v>высокий</c:v>
                </c:pt>
                <c:pt idx="1">
                  <c:v>умеренный</c:v>
                </c:pt>
                <c:pt idx="2">
                  <c:v>низкий</c:v>
                </c:pt>
              </c:strCache>
            </c:strRef>
          </c:cat>
          <c:val>
            <c:numRef>
              <c:f>'10-е'!$C$8:$C$10</c:f>
              <c:numCache>
                <c:formatCode>0.00%</c:formatCode>
                <c:ptCount val="3"/>
                <c:pt idx="0">
                  <c:v>0.65500000000000003</c:v>
                </c:pt>
                <c:pt idx="1">
                  <c:v>0.31</c:v>
                </c:pt>
                <c:pt idx="2">
                  <c:v>3.4000000000000002E-2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164704"/>
        <c:axId val="281982016"/>
      </c:barChart>
      <c:catAx>
        <c:axId val="123164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1"/>
                  <a:t>уровни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1982016"/>
        <c:crosses val="autoZero"/>
        <c:auto val="1"/>
        <c:lblAlgn val="ctr"/>
        <c:lblOffset val="100"/>
        <c:noMultiLvlLbl val="0"/>
      </c:catAx>
      <c:valAx>
        <c:axId val="28198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36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3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%" sourceLinked="1"/>
        <c:majorTickMark val="none"/>
        <c:minorTickMark val="none"/>
        <c:tickLblPos val="nextTo"/>
        <c:crossAx val="12316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/>
              <a:t>Изучение тревожности у учащихся </a:t>
            </a:r>
          </a:p>
          <a:p>
            <a:pPr>
              <a:defRPr sz="3200"/>
            </a:pPr>
            <a:r>
              <a:rPr lang="ru-RU" sz="3200"/>
              <a:t>9-х классов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ситуативная тревожность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'10-е'!$A$3:$A$5</c:f>
              <c:strCache>
                <c:ptCount val="3"/>
                <c:pt idx="0">
                  <c:v>высокий</c:v>
                </c:pt>
                <c:pt idx="1">
                  <c:v>умеренный</c:v>
                </c:pt>
                <c:pt idx="2">
                  <c:v>низкий</c:v>
                </c:pt>
              </c:strCache>
            </c:strRef>
          </c:cat>
          <c:val>
            <c:numRef>
              <c:f>'10-е'!$B$3:$B$5</c:f>
              <c:numCache>
                <c:formatCode>0%</c:formatCode>
                <c:ptCount val="3"/>
                <c:pt idx="0" formatCode="0.00%">
                  <c:v>7.1999999999999995E-2</c:v>
                </c:pt>
                <c:pt idx="1">
                  <c:v>0.26</c:v>
                </c:pt>
                <c:pt idx="2">
                  <c:v>0.66600000000000004</c:v>
                </c:pt>
              </c:numCache>
            </c:numRef>
          </c:val>
        </c:ser>
        <c:ser>
          <c:idx val="1"/>
          <c:order val="1"/>
          <c:tx>
            <c:v>личностная тревожность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'10-е'!$A$3:$A$5</c:f>
              <c:strCache>
                <c:ptCount val="3"/>
                <c:pt idx="0">
                  <c:v>высокий</c:v>
                </c:pt>
                <c:pt idx="1">
                  <c:v>умеренный</c:v>
                </c:pt>
                <c:pt idx="2">
                  <c:v>низкий</c:v>
                </c:pt>
              </c:strCache>
            </c:strRef>
          </c:cat>
          <c:val>
            <c:numRef>
              <c:f>'10-е'!$C$3:$C$5</c:f>
              <c:numCache>
                <c:formatCode>0.00%</c:formatCode>
                <c:ptCount val="3"/>
                <c:pt idx="0" formatCode="0%">
                  <c:v>0.56499999999999995</c:v>
                </c:pt>
                <c:pt idx="1">
                  <c:v>0.376</c:v>
                </c:pt>
                <c:pt idx="2">
                  <c:v>5.7000000000000002E-2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998104"/>
        <c:axId val="284001240"/>
      </c:barChart>
      <c:catAx>
        <c:axId val="283998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1"/>
                  <a:t>уровни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4001240"/>
        <c:crosses val="autoZero"/>
        <c:auto val="1"/>
        <c:lblAlgn val="ctr"/>
        <c:lblOffset val="100"/>
        <c:noMultiLvlLbl val="0"/>
      </c:catAx>
      <c:valAx>
        <c:axId val="284001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32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3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%" sourceLinked="1"/>
        <c:majorTickMark val="none"/>
        <c:minorTickMark val="none"/>
        <c:tickLblPos val="nextTo"/>
        <c:crossAx val="28399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baseline="0">
                <a:effectLst/>
              </a:rPr>
              <a:t>Психологическая готовность к ГИА</a:t>
            </a:r>
            <a:endParaRPr lang="ru-RU" sz="2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Лист1!$B$1:$D$1</c:f>
              <c:numCache>
                <c:formatCode>0.00%</c:formatCode>
                <c:ptCount val="3"/>
                <c:pt idx="0">
                  <c:v>0.26900000000000002</c:v>
                </c:pt>
                <c:pt idx="1">
                  <c:v>0.40400000000000003</c:v>
                </c:pt>
                <c:pt idx="2">
                  <c:v>0.39700000000000002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Лист1!$B$2:$D$2</c:f>
              <c:numCache>
                <c:formatCode>0.00%</c:formatCode>
                <c:ptCount val="3"/>
                <c:pt idx="0">
                  <c:v>0.42299999999999999</c:v>
                </c:pt>
                <c:pt idx="1">
                  <c:v>0.35599999999999998</c:v>
                </c:pt>
                <c:pt idx="2" formatCode="0%">
                  <c:v>0.41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Лист1!$B$3:$D$3</c:f>
              <c:numCache>
                <c:formatCode>0%</c:formatCode>
                <c:ptCount val="3"/>
                <c:pt idx="0" formatCode="0.00%">
                  <c:v>0.38500000000000001</c:v>
                </c:pt>
                <c:pt idx="1">
                  <c:v>0.24</c:v>
                </c:pt>
                <c:pt idx="2" formatCode="0.00%">
                  <c:v>0.192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602968"/>
        <c:axId val="122600616"/>
      </c:barChart>
      <c:catAx>
        <c:axId val="12260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600616"/>
        <c:crosses val="autoZero"/>
        <c:auto val="1"/>
        <c:lblAlgn val="ctr"/>
        <c:lblOffset val="100"/>
        <c:noMultiLvlLbl val="0"/>
      </c:catAx>
      <c:valAx>
        <c:axId val="122600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%" sourceLinked="1"/>
        <c:majorTickMark val="out"/>
        <c:minorTickMark val="none"/>
        <c:tickLblPos val="nextTo"/>
        <c:crossAx val="12260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baseline="0">
                <a:effectLst/>
              </a:rPr>
              <a:t>Психологическая готовность к ГИА</a:t>
            </a:r>
            <a:endParaRPr lang="ru-RU" sz="3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Лист1!$B$1:$D$1</c:f>
              <c:numCache>
                <c:formatCode>0.00%</c:formatCode>
                <c:ptCount val="3"/>
                <c:pt idx="0">
                  <c:v>0.13</c:v>
                </c:pt>
                <c:pt idx="1">
                  <c:v>0.34</c:v>
                </c:pt>
                <c:pt idx="2">
                  <c:v>0.19900000000000001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Лист1!$B$2:$D$2</c:f>
              <c:numCache>
                <c:formatCode>0.00%</c:formatCode>
                <c:ptCount val="3"/>
                <c:pt idx="0">
                  <c:v>0.33700000000000002</c:v>
                </c:pt>
                <c:pt idx="1">
                  <c:v>0.26600000000000001</c:v>
                </c:pt>
                <c:pt idx="2" formatCode="0%">
                  <c:v>0.33300000000000002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Лист1!$B$3:$D$3</c:f>
              <c:numCache>
                <c:formatCode>0%</c:formatCode>
                <c:ptCount val="3"/>
                <c:pt idx="0" formatCode="0.00%">
                  <c:v>0.53300000000000003</c:v>
                </c:pt>
                <c:pt idx="1">
                  <c:v>0.39300000000000002</c:v>
                </c:pt>
                <c:pt idx="2" formatCode="0.00%">
                  <c:v>0.46700000000000003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998888"/>
        <c:axId val="281844848"/>
      </c:barChart>
      <c:catAx>
        <c:axId val="28399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844848"/>
        <c:crosses val="autoZero"/>
        <c:auto val="1"/>
        <c:lblAlgn val="ctr"/>
        <c:lblOffset val="100"/>
        <c:noMultiLvlLbl val="0"/>
      </c:catAx>
      <c:valAx>
        <c:axId val="281844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%" sourceLinked="1"/>
        <c:majorTickMark val="out"/>
        <c:minorTickMark val="none"/>
        <c:tickLblPos val="nextTo"/>
        <c:crossAx val="28399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36381784"/>
        <c:axId val="236382568"/>
      </c:barChart>
      <c:catAx>
        <c:axId val="23638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1020000" spcFirstLastPara="1" vertOverflow="ellipsis" wrap="square" anchor="ctr" anchorCtr="0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382568"/>
        <c:crosses val="autoZero"/>
        <c:auto val="1"/>
        <c:lblAlgn val="ctr"/>
        <c:lblOffset val="100"/>
        <c:noMultiLvlLbl val="0"/>
      </c:catAx>
      <c:valAx>
        <c:axId val="236382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3638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baseline="0" dirty="0">
                <a:effectLst/>
              </a:rPr>
              <a:t>Психологическая готовность к </a:t>
            </a:r>
            <a:r>
              <a:rPr lang="ru-RU" sz="3200" b="1" i="0" u="none" strike="noStrike" baseline="0" dirty="0" smtClean="0">
                <a:effectLst/>
              </a:rPr>
              <a:t>ГИА</a:t>
            </a:r>
          </a:p>
          <a:p>
            <a:pPr>
              <a:defRPr sz="3200"/>
            </a:pPr>
            <a:r>
              <a:rPr lang="ru-RU" sz="3200" b="1" i="0" u="none" strike="noStrike" baseline="0" dirty="0" smtClean="0">
                <a:effectLst/>
              </a:rPr>
              <a:t>учащихся 11-х классов</a:t>
            </a:r>
            <a:endParaRPr lang="ru-RU" sz="3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Лист1!$B$1:$D$1</c:f>
              <c:numCache>
                <c:formatCode>0.00%</c:formatCode>
                <c:ptCount val="3"/>
                <c:pt idx="0">
                  <c:v>0.193</c:v>
                </c:pt>
                <c:pt idx="1">
                  <c:v>0.32400000000000001</c:v>
                </c:pt>
                <c:pt idx="2">
                  <c:v>0.222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Лист1!$B$2:$D$2</c:f>
              <c:numCache>
                <c:formatCode>0.00%</c:formatCode>
                <c:ptCount val="3"/>
                <c:pt idx="0">
                  <c:v>0.26600000000000001</c:v>
                </c:pt>
                <c:pt idx="1">
                  <c:v>0.29599999999999999</c:v>
                </c:pt>
                <c:pt idx="2" formatCode="0%">
                  <c:v>0.30499999999999999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Лист1!$B$3:$D$3</c:f>
              <c:numCache>
                <c:formatCode>0%</c:formatCode>
                <c:ptCount val="3"/>
                <c:pt idx="0" formatCode="0.00%">
                  <c:v>0.54</c:v>
                </c:pt>
                <c:pt idx="1">
                  <c:v>0.379</c:v>
                </c:pt>
                <c:pt idx="2" formatCode="0.00%">
                  <c:v>0.222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845632"/>
        <c:axId val="281843280"/>
      </c:barChart>
      <c:catAx>
        <c:axId val="2818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843280"/>
        <c:crosses val="autoZero"/>
        <c:auto val="1"/>
        <c:lblAlgn val="ctr"/>
        <c:lblOffset val="100"/>
        <c:noMultiLvlLbl val="0"/>
      </c:catAx>
      <c:valAx>
        <c:axId val="281843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%" sourceLinked="1"/>
        <c:majorTickMark val="out"/>
        <c:minorTickMark val="none"/>
        <c:tickLblPos val="nextTo"/>
        <c:crossAx val="2818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u="none" strike="noStrike" baseline="0" dirty="0">
                <a:effectLst/>
              </a:rPr>
              <a:t>Психологическая готовность к </a:t>
            </a:r>
            <a:r>
              <a:rPr lang="ru-RU" sz="2400" b="1" i="0" u="none" strike="noStrike" baseline="0" dirty="0" smtClean="0">
                <a:effectLst/>
              </a:rPr>
              <a:t>ГИА</a:t>
            </a:r>
          </a:p>
          <a:p>
            <a:pPr>
              <a:defRPr sz="2400"/>
            </a:pPr>
            <a:r>
              <a:rPr lang="ru-RU" sz="2400" b="1" i="0" u="none" strike="noStrike" baseline="0" dirty="0" smtClean="0">
                <a:effectLst/>
              </a:rPr>
              <a:t>учащихся 9-х классов</a:t>
            </a:r>
            <a:endParaRPr lang="ru-RU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Лист1!$B$1:$D$1</c:f>
              <c:numCache>
                <c:formatCode>0.00%</c:formatCode>
                <c:ptCount val="3"/>
                <c:pt idx="0">
                  <c:v>0.245</c:v>
                </c:pt>
                <c:pt idx="1">
                  <c:v>0.36</c:v>
                </c:pt>
                <c:pt idx="2">
                  <c:v>0.28899999999999998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Лист1!$B$2:$D$2</c:f>
              <c:numCache>
                <c:formatCode>0.00%</c:formatCode>
                <c:ptCount val="3"/>
                <c:pt idx="0">
                  <c:v>0.39</c:v>
                </c:pt>
                <c:pt idx="1">
                  <c:v>0.41799999999999998</c:v>
                </c:pt>
                <c:pt idx="2" formatCode="0%">
                  <c:v>0.47499999999999998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Лист1!$B$3:$D$3</c:f>
              <c:numCache>
                <c:formatCode>0%</c:formatCode>
                <c:ptCount val="3"/>
                <c:pt idx="0" formatCode="0.00%">
                  <c:v>0.36399999999999999</c:v>
                </c:pt>
                <c:pt idx="1">
                  <c:v>0.221</c:v>
                </c:pt>
                <c:pt idx="2" formatCode="0.00%">
                  <c:v>0.23499999999999999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516472"/>
        <c:axId val="281515296"/>
      </c:barChart>
      <c:catAx>
        <c:axId val="28151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515296"/>
        <c:crosses val="autoZero"/>
        <c:auto val="1"/>
        <c:lblAlgn val="ctr"/>
        <c:lblOffset val="100"/>
        <c:noMultiLvlLbl val="0"/>
      </c:catAx>
      <c:valAx>
        <c:axId val="281515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%" sourceLinked="1"/>
        <c:majorTickMark val="out"/>
        <c:minorTickMark val="none"/>
        <c:tickLblPos val="nextTo"/>
        <c:crossAx val="28151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0DA4EC-8412-4A89-92DC-488E0C391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2A7350B-C0FD-47B6-9B5A-5C8576C79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74FEF8-7154-4730-BEF0-CA840F24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156303-8E0A-40F4-BD55-4CE27481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90974A-CC07-4C22-9273-8CB05B9C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7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C70C53-0037-46EC-94B5-A67761EA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188144-7543-4E06-BA4F-ECD3EFAD0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408F99-4B13-4887-8639-25CE0D1C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CCA83-2B79-4F45-B45F-46167B5C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FA5674-1EDE-4299-867A-2B380079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7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929CB7E-6720-4A52-BD25-5542F8E3E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96807B4-0AC7-4C9A-95E2-9266E6A65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23E74A-6919-4C06-95B0-6FF0F8AC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27EE43-3832-4AD8-9F44-2391107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5CB712-BFBD-453C-B14B-D82462CC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03284-4E80-4F9D-B678-2469C60A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587781-F383-488B-9459-83CB415FD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0BBB1E4-24A4-480C-857E-3815C98A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25C0204-6FB1-413C-9141-1918B262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79AD0F-9A9D-4C2F-9790-121B446F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0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E3D4A2-DEC7-41B9-880C-4CCC62F4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648BBCE-D23A-46DD-9563-4738A45BA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9622DC-EF24-47FD-84D2-BAC9DA03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079344-BB09-41E6-AC3B-09F3494B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C251FF-E1C4-4048-9063-D861812D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2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54E94D-6D06-46DD-B48F-F8C98EDC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98531C-A8EA-41FA-B459-CA75F9922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9B0888-05A2-4CD8-A93C-E2C22E917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7EC9DA-940C-4CB1-A2EC-A5A3A2FE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452F782-D0F6-48F2-B817-25EB2731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848FFD1-D2F6-4F51-AFCB-A5ED3D66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5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F9221D-628A-4F62-83DB-BAEDAA3C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5C27F3-97EC-4F06-BA57-22E39D5CA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F92504F-A140-423A-AAF9-927089B07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D8A350E-FC5F-4A6E-8954-50EFDDF3F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AFD3904-CB5D-4274-BCD7-56079C7A7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BAD6B4-1DDB-4A2A-92FF-E2B10135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6065424-76F7-46C4-A8E2-04A0BCBE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7D4D32E-7E38-4262-A39F-129FDE18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1F2C4B-FA5B-4CE2-939D-98B6A722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FE59FE6-D9B0-45B7-8CB2-1C23D594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3AEF2D9-F24C-4D6F-A2B7-004F646C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1153DBF-A9E7-48AF-B19F-26272D5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2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C8770ED-E0EA-4BCF-96F1-41F8AEF6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9324A2E-DA8D-4524-8246-1D86C039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1F5CB5B-BE79-4B76-858D-D58D666D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34EB59-61D1-4D49-BB39-D84F1198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B86745-B332-4BA3-8C8A-7F8AFD65E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D0EB80E-6C1B-4B7F-A3DD-6FAF1E1AC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CDA4F3-9D9E-4337-A4DF-8FDF360A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9ED381-4B53-4E8D-BADB-8C1C246D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1BED2E-7464-42D5-9178-A1CCFEAD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1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C5E5A0-A28E-468B-A2C3-961788A2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019B9F4-E493-4258-8F59-CF6B80CE0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FC34038-341D-408C-A5ED-BABC8C28E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0BA24C6-2D11-408F-9E2D-E50313B3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A8273B-1A15-45A9-B49A-07CFBB50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56E55C7-EE41-49A8-8421-85A208C2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6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9E46-E580-4928-A7FA-B47C651D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04AA82-9FAF-4DA8-8C7B-A52BB7D08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0902DE-B6F0-4CDD-A395-34A3AEDF6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5048-E73A-4E02-83F1-A0B67EAF5D9B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3BCCCF1-A6BE-418F-9112-D25996435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3A0034-8D6B-44A7-898D-29FB82E97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159D3-CD60-4972-956D-84EBEF676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4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AF1B59-1E7B-471E-BED3-F3124272FE0B}"/>
              </a:ext>
            </a:extLst>
          </p:cNvPr>
          <p:cNvSpPr txBox="1"/>
          <p:nvPr/>
        </p:nvSpPr>
        <p:spPr>
          <a:xfrm>
            <a:off x="300970" y="751349"/>
            <a:ext cx="11563927" cy="56630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/>
              <a:t> 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800" b="1" dirty="0" smtClean="0"/>
              <a:t>Результаты анкетирования учащихся </a:t>
            </a:r>
            <a:endParaRPr lang="ru-RU" sz="4800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r>
              <a:rPr lang="ru-RU" sz="2000" b="1" dirty="0" smtClean="0"/>
              <a:t>Гарипова </a:t>
            </a:r>
            <a:r>
              <a:rPr lang="ru-RU" sz="2000" b="1" dirty="0"/>
              <a:t>Татьяна Геннадьевна</a:t>
            </a:r>
            <a:r>
              <a:rPr lang="ru-RU" sz="2000" dirty="0"/>
              <a:t>,</a:t>
            </a:r>
          </a:p>
          <a:p>
            <a:pPr algn="r"/>
            <a:r>
              <a:rPr lang="ru-RU" sz="2000" dirty="0" smtClean="0"/>
              <a:t>Педагог-психолог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9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4F6521-04A1-4F3C-982E-8CB631E2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07" y="2694781"/>
            <a:ext cx="11590986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85789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222197"/>
              </p:ext>
            </p:extLst>
          </p:nvPr>
        </p:nvGraphicFramePr>
        <p:xfrm>
          <a:off x="296562" y="407772"/>
          <a:ext cx="11553568" cy="612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732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97425181"/>
              </p:ext>
            </p:extLst>
          </p:nvPr>
        </p:nvGraphicFramePr>
        <p:xfrm>
          <a:off x="321276" y="308919"/>
          <a:ext cx="11565924" cy="620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60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994014"/>
              </p:ext>
            </p:extLst>
          </p:nvPr>
        </p:nvGraphicFramePr>
        <p:xfrm>
          <a:off x="284205" y="321276"/>
          <a:ext cx="11590638" cy="621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247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27460083"/>
              </p:ext>
            </p:extLst>
          </p:nvPr>
        </p:nvGraphicFramePr>
        <p:xfrm>
          <a:off x="296562" y="321276"/>
          <a:ext cx="11565924" cy="621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493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427864"/>
              </p:ext>
            </p:extLst>
          </p:nvPr>
        </p:nvGraphicFramePr>
        <p:xfrm>
          <a:off x="296562" y="308919"/>
          <a:ext cx="11590638" cy="622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110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358007"/>
              </p:ext>
            </p:extLst>
          </p:nvPr>
        </p:nvGraphicFramePr>
        <p:xfrm>
          <a:off x="271849" y="296561"/>
          <a:ext cx="11615351" cy="621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05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59609CEF-C312-4240-A46A-FF394A0AB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739651"/>
              </p:ext>
            </p:extLst>
          </p:nvPr>
        </p:nvGraphicFramePr>
        <p:xfrm>
          <a:off x="283335" y="953037"/>
          <a:ext cx="11590986" cy="55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621461"/>
              </p:ext>
            </p:extLst>
          </p:nvPr>
        </p:nvGraphicFramePr>
        <p:xfrm>
          <a:off x="283335" y="308919"/>
          <a:ext cx="11590985" cy="622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23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788238"/>
              </p:ext>
            </p:extLst>
          </p:nvPr>
        </p:nvGraphicFramePr>
        <p:xfrm>
          <a:off x="308919" y="365125"/>
          <a:ext cx="11528853" cy="619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35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65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Ашихмин</dc:creator>
  <cp:lastModifiedBy>Развивайка</cp:lastModifiedBy>
  <cp:revision>40</cp:revision>
  <dcterms:created xsi:type="dcterms:W3CDTF">2017-11-06T13:29:04Z</dcterms:created>
  <dcterms:modified xsi:type="dcterms:W3CDTF">2017-11-11T19:45:20Z</dcterms:modified>
</cp:coreProperties>
</file>