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6" r:id="rId4"/>
    <p:sldId id="260" r:id="rId5"/>
    <p:sldId id="283" r:id="rId6"/>
    <p:sldId id="284" r:id="rId7"/>
    <p:sldId id="287" r:id="rId8"/>
    <p:sldId id="288" r:id="rId9"/>
    <p:sldId id="289" r:id="rId10"/>
    <p:sldId id="261" r:id="rId11"/>
    <p:sldId id="290" r:id="rId12"/>
    <p:sldId id="293" r:id="rId13"/>
    <p:sldId id="294" r:id="rId14"/>
    <p:sldId id="292" r:id="rId15"/>
    <p:sldId id="324" r:id="rId16"/>
    <p:sldId id="325" r:id="rId17"/>
    <p:sldId id="326" r:id="rId18"/>
    <p:sldId id="327" r:id="rId19"/>
    <p:sldId id="328" r:id="rId20"/>
    <p:sldId id="299" r:id="rId21"/>
    <p:sldId id="301" r:id="rId22"/>
    <p:sldId id="278" r:id="rId23"/>
    <p:sldId id="303" r:id="rId24"/>
    <p:sldId id="279" r:id="rId25"/>
    <p:sldId id="305" r:id="rId26"/>
    <p:sldId id="304" r:id="rId27"/>
    <p:sldId id="263" r:id="rId28"/>
    <p:sldId id="307" r:id="rId29"/>
    <p:sldId id="309" r:id="rId30"/>
    <p:sldId id="280" r:id="rId31"/>
    <p:sldId id="323" r:id="rId32"/>
    <p:sldId id="302" r:id="rId33"/>
    <p:sldId id="308" r:id="rId34"/>
    <p:sldId id="264" r:id="rId35"/>
    <p:sldId id="313" r:id="rId36"/>
    <p:sldId id="310" r:id="rId37"/>
    <p:sldId id="312" r:id="rId38"/>
    <p:sldId id="311" r:id="rId39"/>
    <p:sldId id="281" r:id="rId40"/>
    <p:sldId id="322" r:id="rId41"/>
    <p:sldId id="315" r:id="rId42"/>
    <p:sldId id="317" r:id="rId43"/>
    <p:sldId id="265" r:id="rId44"/>
    <p:sldId id="271" r:id="rId45"/>
    <p:sldId id="275" r:id="rId46"/>
    <p:sldId id="321" r:id="rId47"/>
    <p:sldId id="257" r:id="rId48"/>
    <p:sldId id="319" r:id="rId49"/>
    <p:sldId id="258" r:id="rId50"/>
    <p:sldId id="259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 autoAdjust="0"/>
    <p:restoredTop sz="94660"/>
  </p:normalViewPr>
  <p:slideViewPr>
    <p:cSldViewPr>
      <p:cViewPr varScale="1">
        <p:scale>
          <a:sx n="69" d="100"/>
          <a:sy n="69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79;&#1077;&#1084;&#1083;&#1103;&#1085;&#1082;&#1072;&amp;img_url=https://r.zbp.ru/630x420/4c/82/5b15c7.goteyh.b7j0.m8.et.jpg&amp;pos=3&amp;rpt=simage" TargetMode="External"/><Relationship Id="rId3" Type="http://schemas.openxmlformats.org/officeDocument/2006/relationships/hyperlink" Target="https://interneturok.ru/russian/1-klass/nasha-rech/slova-s-neskolkimi-znacheniyami-mnogoznachnye-slova-v-tolkovom-slovare" TargetMode="External"/><Relationship Id="rId7" Type="http://schemas.openxmlformats.org/officeDocument/2006/relationships/hyperlink" Target="http://svb.ucoz.ru/search/?q=&#1079;&#1077;&#1083;&#1077;&#1085;&#1099;&#1081;" TargetMode="External"/><Relationship Id="rId2" Type="http://schemas.openxmlformats.org/officeDocument/2006/relationships/hyperlink" Target="https://yandex.ru/images/search?img_url=https%3A%2F%2Fsamizdatt.net%2Fuploads%2Fposts%2F2014-01%2F1389614109_zvezdochet.jpg&amp;text=&#1082;&#1072;&#1088;&#1090;&#1080;&#1085;&#1082;&#1072;%20&#1079;&#1074;&#1077;&#1079;&#1076;&#1086;&#1095;&#1105;&#1090;&#1072;&amp;noreask=1&amp;pos=2&amp;lr=11218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mota.ru/slovari/dic/?insa=x&amp;ab=x&amp;word=%F2%F0%E0%E2%E0" TargetMode="External"/><Relationship Id="rId5" Type="http://schemas.openxmlformats.org/officeDocument/2006/relationships/hyperlink" Target="https://yandex.ru/images/search?img_url=https://fs00.infourok.ru/images/doc/217/246721/img11.jpg&amp;text=&#1082;&#1072;&#1088;&#1090;&#1080;&#1085;&#1082;&#1080;%20&#1079;&#1074;&#1086;&#1085;&#1072;&#1088;&#1100;&amp;noreask=1&amp;pos=3&amp;lr=11218&amp;rpt=simage" TargetMode="External"/><Relationship Id="rId10" Type="http://schemas.openxmlformats.org/officeDocument/2006/relationships/hyperlink" Target="https://yandex.ru/images/search?img_url=https://www.chitalnya.ru/upload3/350/12ccd341eb094c65f0ce4c8b90d3f9c4.jpg&amp;text=&#1095;&#1090;&#1086;%20&#1079;&#1085;&#1072;&#1095;&#1080;&#1090;%20&#1042;&#1080;&#1090;&#1072;&#1090;&#1100;%20&#1084;&#1077;&#1078;&#1076;&#1091;%20&#1085;&#1077;&#1073;&#1086;&#1084;%20&#1080;%20&#1079;&#1077;&#1084;&#1083;&#1105;&#1081;.&amp;noreask=1&amp;pos=3&amp;lr=11218&amp;rpt=simage" TargetMode="External"/><Relationship Id="rId4" Type="http://schemas.openxmlformats.org/officeDocument/2006/relationships/hyperlink" Target="https://yandex.ru/images/search?text=&#1079;&#1074;&#1077;&#1088;&#1080;&#1085;&#1077;&#1094;&amp;img_url=https://pravorub.ru/upload/content/2012/09/09/e0c34afbf71ee2ffd485a153b5e20063.jpg&amp;pos=6&amp;rpt=simage" TargetMode="External"/><Relationship Id="rId9" Type="http://schemas.openxmlformats.org/officeDocument/2006/relationships/hyperlink" Target="http://kidsclever.ru/content/zagadki-pro-zern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rebus1.com/index.php?item=rebus_generator&amp;enter=1" TargetMode="External"/><Relationship Id="rId3" Type="http://schemas.openxmlformats.org/officeDocument/2006/relationships/hyperlink" Target="https://yandex.ru/images/search?img_url=https://fs00.infourok.ru/images/doc/217/246721/img11.jpg&amp;text=&#1082;&#1072;&#1088;&#1090;&#1080;&#1085;&#1082;&#1080;%20&#1079;&#1074;&#1086;&#1085;&#1072;&#1088;&#1100;&amp;noreask=1&amp;pos=3&amp;lr=11218&amp;rpt=simage" TargetMode="External"/><Relationship Id="rId7" Type="http://schemas.openxmlformats.org/officeDocument/2006/relationships/hyperlink" Target="https://yandex.ru/images/search?p=2&amp;text=&#1082;&#1072;&#1088;&#1090;&#1080;&#1085;&#1082;&#1080;%20&#1079;&#1080;&#1084;&#1099;&amp;img_url=http://cs5.pikabu.ru/post_img/2015/07/04/12/1436042506_660260169.jpg&amp;pos=73&amp;rpt=simage" TargetMode="External"/><Relationship Id="rId2" Type="http://schemas.openxmlformats.org/officeDocument/2006/relationships/hyperlink" Target="https://yandex.ru/images/search?text=&#1079;&#1077;&#1088;&#1085;&#1086;&#1076;&#1088;&#1086;&#1073;&#1080;&#1083;&#1082;&#1072;&amp;img_url=https://45.img.avito.st/640x480/2960304545.jpg&amp;pos=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2;&#1086;&#1083;&#1086;&#1089;%20&#1089;%20&#1079;&#1077;&#1088;&#1085;&#1086;&#1084;&amp;img_url=https://www.agronews.org/wp-content/uploads/2017/04/psh.jpg&amp;pos=1&amp;rpt=simage" TargetMode="External"/><Relationship Id="rId5" Type="http://schemas.openxmlformats.org/officeDocument/2006/relationships/hyperlink" Target="https://yandex.ru/images/search?text=&#1079;&#1077;&#1088;&#1085;&#1086;&#1093;&#1088;&#1072;&#1085;&#1080;&#1083;&#1080;&#1097;&#1077;&amp;img_url=https://99.img.avito.st/640x480/2661590499.jpg&amp;pos=4&amp;rpt=simage" TargetMode="External"/><Relationship Id="rId4" Type="http://schemas.openxmlformats.org/officeDocument/2006/relationships/hyperlink" Target="https://yandex.ru/images/search?p=2&amp;text=&#1079;&#1077;&#1088;&#1085;&#1086;&#1091;&#1073;&#1086;&#1088;&#1086;&#1095;&#1085;&#1099;&#1081;%20&#1082;&#1086;&#1084;&#1073;&#1072;&#1081;&#1085;&amp;img_url=https://rp-lnr.ru/uploads/posts/2016-11/1479985634_kombayn.jpg&amp;pos=84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</a:t>
            </a:r>
            <a:r>
              <a:rPr lang="ru-RU" sz="4000" b="1" dirty="0" err="1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</a:rPr>
              <a:t>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ЗВЕРЬ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зверюшка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зверьё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зверинец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звериный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зверовод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зверский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зверски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зверство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зверюга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озвереть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зверёк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звереть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зверёныш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зверолов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звероферма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зверствовать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15816" y="2996952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ЗВЕРИНЕЦ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Место, где содержат</a:t>
            </a:r>
          </a:p>
          <a:p>
            <a:pPr>
              <a:buNone/>
            </a:pPr>
            <a:r>
              <a:rPr lang="ru-RU" dirty="0" smtClean="0"/>
              <a:t>диких зверей.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tihi.ru/pics/2012/06/17/3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423445" cy="468052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779912" y="6309320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endParaRPr lang="ru-RU" sz="4400" b="1" dirty="0" smtClean="0"/>
          </a:p>
          <a:p>
            <a:r>
              <a:rPr lang="ru-RU" sz="4400" b="1" dirty="0" smtClean="0"/>
              <a:t>На ловца и зверь бежит.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Пуганый зверь далеко бежит.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/>
              <a:t>Вгустой</a:t>
            </a:r>
            <a:r>
              <a:rPr lang="ru-RU" sz="3600" dirty="0" smtClean="0"/>
              <a:t>  чаще пря  </a:t>
            </a:r>
            <a:r>
              <a:rPr lang="ru-RU" sz="3600" dirty="0" err="1" smtClean="0"/>
              <a:t>чутся</a:t>
            </a:r>
            <a:r>
              <a:rPr lang="ru-RU" sz="3600" dirty="0" smtClean="0"/>
              <a:t> </a:t>
            </a:r>
            <a:r>
              <a:rPr lang="ru-RU" sz="3600" dirty="0" err="1" smtClean="0"/>
              <a:t>отлюдей</a:t>
            </a:r>
            <a:r>
              <a:rPr lang="ru-RU" sz="3600" dirty="0" smtClean="0"/>
              <a:t>  дикие </a:t>
            </a:r>
          </a:p>
          <a:p>
            <a:pPr>
              <a:buNone/>
            </a:pPr>
            <a:r>
              <a:rPr lang="ru-RU" sz="3600" dirty="0" smtClean="0"/>
              <a:t>зверюшки.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Зимой для зверей и птиц в лесах и </a:t>
            </a:r>
          </a:p>
          <a:p>
            <a:pPr>
              <a:buNone/>
            </a:pPr>
            <a:r>
              <a:rPr lang="ru-RU" sz="3600" dirty="0" smtClean="0"/>
              <a:t>городах делают кормушки.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Лев по своей силе и мощи назван царём</a:t>
            </a:r>
          </a:p>
          <a:p>
            <a:pPr>
              <a:buNone/>
            </a:pPr>
            <a:r>
              <a:rPr lang="ru-RU" sz="3600" dirty="0" smtClean="0"/>
              <a:t>зверей.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звезда – езда + он = ?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ЗВОН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звонок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перезвон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звонарь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звонит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зазвонить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11638" y="1600200"/>
            <a:ext cx="4475162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звонко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дозвониться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звонкоголосый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звоночек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звонче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перезвонить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47151" y="3826744"/>
            <a:ext cx="576064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ЗВОНАРЬ</a:t>
            </a: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Церковный </a:t>
            </a:r>
          </a:p>
          <a:p>
            <a:pPr>
              <a:buNone/>
            </a:pPr>
            <a:r>
              <a:rPr lang="ru-RU" sz="2800" dirty="0" smtClean="0"/>
              <a:t>служитель, </a:t>
            </a:r>
          </a:p>
          <a:p>
            <a:pPr>
              <a:buNone/>
            </a:pPr>
            <a:r>
              <a:rPr lang="ru-RU" sz="2800" dirty="0" smtClean="0"/>
              <a:t>который звонит </a:t>
            </a:r>
          </a:p>
          <a:p>
            <a:pPr>
              <a:buNone/>
            </a:pPr>
            <a:r>
              <a:rPr lang="ru-RU" sz="2800" dirty="0" smtClean="0"/>
              <a:t>в колокола.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danilovbells.ru/ai/article.563/images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932040" cy="4824536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131840" y="6237312"/>
            <a:ext cx="610368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829126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 smtClean="0"/>
              <a:t>наколокольне</a:t>
            </a:r>
            <a:r>
              <a:rPr lang="ru-RU" sz="4400" dirty="0" smtClean="0"/>
              <a:t>   с   </a:t>
            </a:r>
            <a:r>
              <a:rPr lang="ru-RU" sz="4400" dirty="0" err="1" smtClean="0"/>
              <a:t>тоял</a:t>
            </a:r>
            <a:r>
              <a:rPr lang="ru-RU" sz="4400" dirty="0" smtClean="0"/>
              <a:t>   могучий   звонарь  и   рас   </a:t>
            </a:r>
            <a:r>
              <a:rPr lang="ru-RU" sz="4400" dirty="0" err="1" smtClean="0"/>
              <a:t>качивал</a:t>
            </a:r>
            <a:r>
              <a:rPr lang="ru-RU" sz="4400" dirty="0" smtClean="0"/>
              <a:t>   колокол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колокольчика   издалека   в   звон   раздался  лёгкий  тишине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Ночью землю освещают,</a:t>
            </a:r>
          </a:p>
          <a:p>
            <a:pPr algn="ctr">
              <a:buNone/>
            </a:pPr>
            <a:r>
              <a:rPr lang="ru-RU" sz="4000" dirty="0" smtClean="0"/>
              <a:t>А под утро засыпают.</a:t>
            </a:r>
            <a:endParaRPr lang="ru-RU" sz="4000" dirty="0"/>
          </a:p>
        </p:txBody>
      </p:sp>
      <p:pic>
        <p:nvPicPr>
          <p:cNvPr id="29698" name="Picture 2" descr="http://s19009.edu35.ru/images/KOSMOS/976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ЬЕЛНЗЕ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ЗЕЛЕНЬ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1520" y="3212976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зелёнка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зеленоглазка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зеленоглазая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озеленение 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5976" y="3212976"/>
            <a:ext cx="44751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вечнозелёный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озеленять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зеленовато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бледно-зелёный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90872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ru-RU" sz="5500" dirty="0" smtClean="0"/>
              <a:t>1. Зелёный цвет, зелёная краска, нечто зелёное. </a:t>
            </a:r>
          </a:p>
          <a:p>
            <a:r>
              <a:rPr lang="ru-RU" sz="5500" dirty="0" smtClean="0"/>
              <a:t>2. Растительность, растения. </a:t>
            </a:r>
          </a:p>
          <a:p>
            <a:r>
              <a:rPr lang="ru-RU" sz="5500" dirty="0" smtClean="0"/>
              <a:t>3. Овощи и травы, употребляемые в пищу </a:t>
            </a:r>
            <a:r>
              <a:rPr lang="ru-RU" sz="5500" i="1" dirty="0" smtClean="0"/>
              <a:t>.</a:t>
            </a:r>
            <a:endParaRPr lang="ru-RU" sz="55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Молодо-зелено.</a:t>
            </a:r>
          </a:p>
          <a:p>
            <a:pPr>
              <a:buNone/>
            </a:pPr>
            <a:r>
              <a:rPr lang="ru-RU" sz="3600" dirty="0" smtClean="0"/>
              <a:t>Молодой, неопытный человек.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Тоска зелёная.</a:t>
            </a:r>
          </a:p>
          <a:p>
            <a:pPr>
              <a:buNone/>
            </a:pPr>
            <a:r>
              <a:rPr lang="ru-RU" sz="3600" dirty="0" smtClean="0"/>
              <a:t>Скука.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Крупная улитка долго переползала на другой край зелёного листочка.</a:t>
            </a:r>
          </a:p>
          <a:p>
            <a:endParaRPr lang="ru-RU" sz="3600" dirty="0" smtClean="0"/>
          </a:p>
          <a:p>
            <a:r>
              <a:rPr lang="ru-RU" sz="3600" dirty="0" smtClean="0"/>
              <a:t>На яркой зелени молодой травки сверкает роса.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З       7       Л      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238125" cy="1905000"/>
          </a:xfrm>
          <a:prstGeom prst="rect">
            <a:avLst/>
          </a:prstGeom>
          <a:noFill/>
        </p:spPr>
      </p:pic>
      <p:pic>
        <p:nvPicPr>
          <p:cNvPr id="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96752"/>
            <a:ext cx="238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ЗЕМЛЯ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24744"/>
            <a:ext cx="4038600" cy="53284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землянка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земляника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земляной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землемер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наземный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земельный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землянин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землячка</a:t>
            </a:r>
          </a:p>
          <a:p>
            <a:pPr>
              <a:lnSpc>
                <a:spcPct val="80000"/>
              </a:lnSpc>
            </a:pPr>
            <a:r>
              <a:rPr lang="ru-RU" sz="3600" b="1" dirty="0" smtClean="0"/>
              <a:t>земледелие</a:t>
            </a:r>
            <a:endParaRPr lang="ru-RU" sz="3600" b="1" dirty="0"/>
          </a:p>
        </p:txBody>
      </p:sp>
      <p:sp>
        <p:nvSpPr>
          <p:cNvPr id="809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83968" y="1124744"/>
            <a:ext cx="4330700" cy="54724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земелька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подземный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землевладелец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землекоп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землица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землетрясение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земляк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подземелье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/>
              <a:t>землепашец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15816" y="126876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236296" y="5013176"/>
            <a:ext cx="648072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ЗЕМЛЯНКА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Жильё, вырытое </a:t>
            </a:r>
          </a:p>
          <a:p>
            <a:pPr>
              <a:buNone/>
            </a:pPr>
            <a:r>
              <a:rPr lang="ru-RU" dirty="0" smtClean="0"/>
              <a:t>в земле.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www.pizzatravel.com.ua/uploads/4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762500" cy="460851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347864" y="6165304"/>
            <a:ext cx="576064" cy="421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ПОДЗЕМЕЛЬЕ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47484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Пещера, естественное</a:t>
            </a:r>
          </a:p>
          <a:p>
            <a:pPr>
              <a:buNone/>
            </a:pPr>
            <a:r>
              <a:rPr lang="ru-RU" dirty="0" smtClean="0"/>
              <a:t>или </a:t>
            </a:r>
          </a:p>
          <a:p>
            <a:pPr>
              <a:buNone/>
            </a:pPr>
            <a:r>
              <a:rPr lang="ru-RU" dirty="0" smtClean="0"/>
              <a:t>искусственное устроенное</a:t>
            </a:r>
          </a:p>
          <a:p>
            <a:pPr>
              <a:buNone/>
            </a:pPr>
            <a:r>
              <a:rPr lang="ru-RU" dirty="0" smtClean="0"/>
              <a:t>помещение под </a:t>
            </a:r>
          </a:p>
          <a:p>
            <a:pPr>
              <a:buNone/>
            </a:pPr>
            <a:r>
              <a:rPr lang="ru-RU" dirty="0" smtClean="0"/>
              <a:t>поверхностью земли.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rcmm.ru/uploads/posts/old-news/225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319803" cy="460851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923928" y="6165304"/>
            <a:ext cx="576064" cy="277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Многозначное слово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static-interneturok.cdnvideo.ru/content/konspekt_image/206163/fbb1a830_aebb_0132_37d6_12313c0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785480" cy="1872208"/>
          </a:xfrm>
          <a:prstGeom prst="rect">
            <a:avLst/>
          </a:prstGeom>
          <a:noFill/>
        </p:spPr>
      </p:pic>
      <p:pic>
        <p:nvPicPr>
          <p:cNvPr id="39940" name="Picture 4" descr="https://static-interneturok.cdnvideo.ru/content/konspekt_image/206161/f8d30a90_aebb_0132_37d4_12313c0da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799"/>
            <a:ext cx="2160240" cy="1930427"/>
          </a:xfrm>
          <a:prstGeom prst="rect">
            <a:avLst/>
          </a:prstGeom>
          <a:noFill/>
        </p:spPr>
      </p:pic>
      <p:pic>
        <p:nvPicPr>
          <p:cNvPr id="39942" name="Picture 6" descr="https://static-interneturok.cdnvideo.ru/content/konspekt_image/206160/f75b2ca0_aebb_0132_37d3_12313c0dad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484784"/>
            <a:ext cx="2016224" cy="2381804"/>
          </a:xfrm>
          <a:prstGeom prst="rect">
            <a:avLst/>
          </a:prstGeom>
          <a:noFill/>
        </p:spPr>
      </p:pic>
      <p:pic>
        <p:nvPicPr>
          <p:cNvPr id="39944" name="Picture 8" descr="https://static-interneturok.cdnvideo.ru/content/konspekt_image/206159/f62831f0_aebb_0132_37d2_12313c0dad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3"/>
            <a:ext cx="2232248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3861048"/>
            <a:ext cx="232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звезда в небе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645024"/>
            <a:ext cx="337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Кремлёвская звезда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70658" y="3933056"/>
            <a:ext cx="237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звезда балета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6165304"/>
            <a:ext cx="272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морская звезда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363272" cy="64087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Витать между небом и землёй.</a:t>
            </a:r>
          </a:p>
          <a:p>
            <a:pPr>
              <a:buNone/>
            </a:pPr>
            <a:r>
              <a:rPr lang="ru-RU" sz="3600" dirty="0" smtClean="0"/>
              <a:t>Предаваться бесплодным мечтам,</a:t>
            </a:r>
          </a:p>
          <a:p>
            <a:pPr>
              <a:buNone/>
            </a:pPr>
            <a:r>
              <a:rPr lang="ru-RU" sz="3600" dirty="0" smtClean="0"/>
              <a:t>фантазиям. </a:t>
            </a:r>
          </a:p>
          <a:p>
            <a:r>
              <a:rPr lang="ru-RU" sz="3600" b="1" dirty="0" smtClean="0"/>
              <a:t>Вырос как из-под земли.</a:t>
            </a:r>
          </a:p>
          <a:p>
            <a:pPr>
              <a:buNone/>
            </a:pPr>
            <a:r>
              <a:rPr lang="ru-RU" sz="3600" dirty="0" smtClean="0"/>
              <a:t>Неожиданно появился.</a:t>
            </a:r>
            <a:endParaRPr lang="ru-RU" sz="3600" b="1" dirty="0" smtClean="0"/>
          </a:p>
          <a:p>
            <a:r>
              <a:rPr lang="ru-RU" sz="3600" b="1" dirty="0" smtClean="0"/>
              <a:t>Готов сквозь землю провалиться.</a:t>
            </a:r>
          </a:p>
          <a:p>
            <a:pPr>
              <a:buNone/>
            </a:pPr>
            <a:r>
              <a:rPr lang="ru-RU" sz="3600" dirty="0" smtClean="0"/>
              <a:t>Испытывая чувство стыда, хотел бы</a:t>
            </a:r>
          </a:p>
          <a:p>
            <a:pPr>
              <a:buNone/>
            </a:pPr>
            <a:r>
              <a:rPr lang="ru-RU" sz="3600" dirty="0" smtClean="0"/>
              <a:t>исчезнуть куда угодно. </a:t>
            </a:r>
          </a:p>
          <a:p>
            <a:r>
              <a:rPr lang="ru-RU" sz="3600" b="1" dirty="0" smtClean="0"/>
              <a:t>Как такого человека земля носит! </a:t>
            </a:r>
          </a:p>
          <a:p>
            <a:endParaRPr lang="ru-RU" sz="3600" b="1" dirty="0" smtClean="0"/>
          </a:p>
          <a:p>
            <a:endParaRPr lang="ru-RU" sz="3600" b="1" dirty="0"/>
          </a:p>
        </p:txBody>
      </p:sp>
      <p:pic>
        <p:nvPicPr>
          <p:cNvPr id="15362" name="Picture 2" descr="http://zoozel.ru/gallery/images/1046916_frazeologizmy-vitat-v-obla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664296" cy="211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/>
              <a:t>навырубке</a:t>
            </a:r>
            <a:r>
              <a:rPr lang="ru-RU" sz="4800" dirty="0" smtClean="0"/>
              <a:t>  поспело  </a:t>
            </a:r>
            <a:r>
              <a:rPr lang="ru-RU" sz="4800" dirty="0" err="1" smtClean="0"/>
              <a:t>мно</a:t>
            </a:r>
            <a:r>
              <a:rPr lang="ru-RU" sz="4800" dirty="0" smtClean="0"/>
              <a:t>   го</a:t>
            </a:r>
          </a:p>
          <a:p>
            <a:pPr>
              <a:buNone/>
            </a:pPr>
            <a:r>
              <a:rPr lang="ru-RU" sz="4800" dirty="0" smtClean="0"/>
              <a:t>душистой </a:t>
            </a:r>
            <a:r>
              <a:rPr lang="ru-RU" sz="4800" dirty="0" err="1" smtClean="0"/>
              <a:t>исладкой</a:t>
            </a:r>
            <a:r>
              <a:rPr lang="ru-RU" sz="4800" dirty="0" smtClean="0"/>
              <a:t> земляники</a:t>
            </a:r>
          </a:p>
          <a:p>
            <a:pPr>
              <a:buNone/>
            </a:pPr>
            <a:r>
              <a:rPr lang="ru-RU" sz="4800" dirty="0" smtClean="0"/>
              <a:t>вылезают   дерева   земли</a:t>
            </a:r>
          </a:p>
          <a:p>
            <a:pPr>
              <a:buNone/>
            </a:pPr>
            <a:r>
              <a:rPr lang="ru-RU" sz="4800" dirty="0" smtClean="0"/>
              <a:t>корешки   из-под</a:t>
            </a:r>
          </a:p>
          <a:p>
            <a:pPr>
              <a:buNone/>
            </a:pPr>
            <a:r>
              <a:rPr lang="ru-RU" sz="4800" dirty="0" smtClean="0"/>
              <a:t>Домишки насекомых можно</a:t>
            </a:r>
          </a:p>
          <a:p>
            <a:pPr>
              <a:buNone/>
            </a:pPr>
            <a:r>
              <a:rPr lang="ru-RU" sz="4800" dirty="0" smtClean="0"/>
              <a:t>найти в  воде, на  деревьях, под</a:t>
            </a:r>
          </a:p>
          <a:p>
            <a:pPr>
              <a:buNone/>
            </a:pPr>
            <a:r>
              <a:rPr lang="ru-RU" sz="4800" dirty="0" smtClean="0"/>
              <a:t>землёй  и  в  траве.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ctr" fontAlgn="base">
              <a:buNone/>
            </a:pPr>
            <a:endParaRPr lang="ru-RU" sz="3600" dirty="0" smtClean="0"/>
          </a:p>
          <a:p>
            <a:pPr algn="ctr" fontAlgn="base">
              <a:buNone/>
            </a:pPr>
            <a:r>
              <a:rPr lang="ru-RU" sz="3600" dirty="0" smtClean="0"/>
              <a:t>В землю тёплую уйду, </a:t>
            </a:r>
          </a:p>
          <a:p>
            <a:pPr algn="ctr" fontAlgn="base">
              <a:buNone/>
            </a:pPr>
            <a:r>
              <a:rPr lang="ru-RU" sz="3600" dirty="0" smtClean="0"/>
              <a:t>К солнцу колосом взойду, </a:t>
            </a:r>
          </a:p>
          <a:p>
            <a:pPr algn="ctr" fontAlgn="base">
              <a:buNone/>
            </a:pPr>
            <a:r>
              <a:rPr lang="ru-RU" sz="3600" dirty="0" smtClean="0"/>
              <a:t>В нем тогда таких, как я, </a:t>
            </a:r>
          </a:p>
          <a:p>
            <a:pPr algn="ctr" fontAlgn="base">
              <a:buNone/>
            </a:pPr>
            <a:r>
              <a:rPr lang="ru-RU" sz="3600" dirty="0" smtClean="0"/>
              <a:t>Будет целая семья!</a:t>
            </a:r>
          </a:p>
          <a:p>
            <a:endParaRPr lang="ru-RU" dirty="0"/>
          </a:p>
        </p:txBody>
      </p:sp>
      <p:pic>
        <p:nvPicPr>
          <p:cNvPr id="5" name="Picture 2" descr="http://invest-don.com/upload/multi_images/Big_1482151576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49666" cy="425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ЗЕРНО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987824" y="1484784"/>
            <a:ext cx="4038600" cy="4525963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зёрнышко</a:t>
            </a:r>
          </a:p>
          <a:p>
            <a:pPr eaLnBrk="1" hangingPunct="1"/>
            <a:r>
              <a:rPr lang="ru-RU" sz="3600" b="1" dirty="0" smtClean="0"/>
              <a:t>зерновой</a:t>
            </a:r>
          </a:p>
          <a:p>
            <a:r>
              <a:rPr lang="ru-RU" sz="3600" b="1" dirty="0" smtClean="0"/>
              <a:t>зернистый</a:t>
            </a:r>
          </a:p>
          <a:p>
            <a:r>
              <a:rPr lang="ru-RU" sz="3600" b="1" dirty="0" smtClean="0"/>
              <a:t>зернодробилка</a:t>
            </a:r>
          </a:p>
          <a:p>
            <a:r>
              <a:rPr lang="ru-RU" sz="3600" b="1" dirty="0" smtClean="0"/>
              <a:t>зерноуборочный</a:t>
            </a:r>
          </a:p>
          <a:p>
            <a:r>
              <a:rPr lang="ru-RU" sz="3600" b="1" dirty="0" smtClean="0"/>
              <a:t>зернохранилище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724128" y="299695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6660232" y="3573016"/>
            <a:ext cx="648072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092280" y="4293096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164288" y="501317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244408" y="6309320"/>
            <a:ext cx="6468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ЗЕРНИСТЫЙ</a:t>
            </a:r>
          </a:p>
        </p:txBody>
      </p:sp>
      <p:sp>
        <p:nvSpPr>
          <p:cNvPr id="1617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Зернистый</a:t>
            </a:r>
          </a:p>
          <a:p>
            <a:pPr eaLnBrk="1" hangingPunct="1">
              <a:buNone/>
            </a:pPr>
            <a:r>
              <a:rPr lang="ru-RU" sz="2800" dirty="0" smtClean="0"/>
              <a:t>материал</a:t>
            </a:r>
          </a:p>
        </p:txBody>
      </p:sp>
      <p:pic>
        <p:nvPicPr>
          <p:cNvPr id="161796" name="Picture 7" descr="зернистый матери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412776"/>
            <a:ext cx="3600400" cy="3150350"/>
          </a:xfrm>
        </p:spPr>
      </p:pic>
      <p:pic>
        <p:nvPicPr>
          <p:cNvPr id="64514" name="Picture 2" descr="https://avatars.mds.yandex.net/get-pdb/49816/4720834c-1727-4346-ac30-9f35ad077169/s800"/>
          <p:cNvPicPr>
            <a:picLocks noChangeAspect="1" noChangeArrowheads="1"/>
          </p:cNvPicPr>
          <p:nvPr/>
        </p:nvPicPr>
        <p:blipFill>
          <a:blip r:embed="rId3" cstate="print"/>
          <a:srcRect b="10273"/>
          <a:stretch>
            <a:fillRect/>
          </a:stretch>
        </p:blipFill>
        <p:spPr bwMode="auto">
          <a:xfrm>
            <a:off x="5004048" y="3501008"/>
            <a:ext cx="3851920" cy="3163775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23928" y="6165304"/>
            <a:ext cx="682376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ЗЕРНОДРОБИЛКА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Измельчает зерно.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progres64.umi.ru/images/cms/data/203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484784"/>
            <a:ext cx="4762500" cy="47625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4644008" y="6165304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266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ЗЕРНОУБОРОЧНЫЙ</a:t>
            </a:r>
          </a:p>
        </p:txBody>
      </p:sp>
      <p:sp>
        <p:nvSpPr>
          <p:cNvPr id="1607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Зерноуборочный</a:t>
            </a:r>
          </a:p>
          <a:p>
            <a:pPr>
              <a:buNone/>
            </a:pPr>
            <a:r>
              <a:rPr lang="ru-RU" sz="2800" dirty="0" smtClean="0"/>
              <a:t>комбайн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://belagrosnab.ru/sites/default/files/rgb_1280x1024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5135724" cy="4896544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3059832" y="6309320"/>
            <a:ext cx="64807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ЗЕРНОХРАНИЛИЩЕ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www.oskarmetal.com/images/pthyjhfybkb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659388" cy="489654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96336" y="6165304"/>
            <a:ext cx="576064" cy="4663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424936" cy="5894115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Зерно в землю пало — колосом стало.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Зерно в колоске — не спи в холодке.</a:t>
            </a:r>
            <a:r>
              <a:rPr lang="ru-RU" sz="3600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3314" name="Picture 2" descr="http://invest-don.com/upload/multi_images/Big_1482151576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49666" cy="425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ЗВЕЗДА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звездопад</a:t>
            </a:r>
          </a:p>
          <a:p>
            <a:pPr eaLnBrk="1" hangingPunct="1"/>
            <a:r>
              <a:rPr lang="ru-RU" sz="3600" b="1" dirty="0" smtClean="0"/>
              <a:t>звездолёт</a:t>
            </a:r>
          </a:p>
          <a:p>
            <a:pPr eaLnBrk="1" hangingPunct="1"/>
            <a:r>
              <a:rPr lang="ru-RU" sz="3600" b="1" dirty="0" smtClean="0"/>
              <a:t>звёздочка</a:t>
            </a:r>
          </a:p>
          <a:p>
            <a:pPr eaLnBrk="1" hangingPunct="1"/>
            <a:r>
              <a:rPr lang="ru-RU" sz="3600" b="1" dirty="0" smtClean="0"/>
              <a:t>звёздный</a:t>
            </a:r>
          </a:p>
          <a:p>
            <a:pPr eaLnBrk="1" hangingPunct="1"/>
            <a:r>
              <a:rPr lang="ru-RU" sz="3600" b="1" dirty="0" smtClean="0"/>
              <a:t>звездочёт</a:t>
            </a:r>
          </a:p>
        </p:txBody>
      </p:sp>
      <p:sp>
        <p:nvSpPr>
          <p:cNvPr id="7782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81500" y="1556792"/>
            <a:ext cx="4762500" cy="453072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звёздчатый</a:t>
            </a:r>
          </a:p>
          <a:p>
            <a:pPr eaLnBrk="1" hangingPunct="1"/>
            <a:r>
              <a:rPr lang="ru-RU" sz="3600" b="1" dirty="0" smtClean="0"/>
              <a:t>вызвездить</a:t>
            </a:r>
          </a:p>
          <a:p>
            <a:pPr eaLnBrk="1" hangingPunct="1"/>
            <a:r>
              <a:rPr lang="ru-RU" sz="3600" b="1" dirty="0" smtClean="0"/>
              <a:t>звездообразный</a:t>
            </a:r>
          </a:p>
          <a:p>
            <a:pPr eaLnBrk="1" hangingPunct="1"/>
            <a:r>
              <a:rPr lang="ru-RU" sz="3600" b="1" dirty="0" smtClean="0"/>
              <a:t>звездоплавание</a:t>
            </a:r>
          </a:p>
          <a:p>
            <a:r>
              <a:rPr lang="ru-RU" sz="3600" b="1" dirty="0" smtClean="0"/>
              <a:t>созвездие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87824" y="4437112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020272" y="4365104"/>
            <a:ext cx="720080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32500" lnSpcReduction="20000"/>
          </a:bodyPr>
          <a:lstStyle/>
          <a:p>
            <a:r>
              <a:rPr lang="ru-RU" sz="8600" dirty="0" smtClean="0"/>
              <a:t>зиму  мышь  пшеницы  запасает  полевая на зёрна</a:t>
            </a:r>
          </a:p>
          <a:p>
            <a:endParaRPr lang="ru-RU" sz="8600" dirty="0" smtClean="0"/>
          </a:p>
          <a:p>
            <a:endParaRPr lang="ru-RU" sz="8600" dirty="0" smtClean="0"/>
          </a:p>
          <a:p>
            <a:r>
              <a:rPr lang="ru-RU" sz="8600" dirty="0" smtClean="0"/>
              <a:t>Полевая мышь на зиму запасает зёрна пшеницы.</a:t>
            </a:r>
          </a:p>
          <a:p>
            <a:endParaRPr lang="ru-RU" sz="8600" dirty="0" smtClean="0"/>
          </a:p>
          <a:p>
            <a:endParaRPr lang="ru-RU" sz="8600" dirty="0" smtClean="0"/>
          </a:p>
          <a:p>
            <a:r>
              <a:rPr lang="ru-RU" sz="8600" dirty="0" err="1" smtClean="0"/>
              <a:t>М...л...дой</a:t>
            </a:r>
            <a:r>
              <a:rPr lang="ru-RU" sz="8600" dirty="0" smtClean="0"/>
              <a:t>  </a:t>
            </a:r>
            <a:r>
              <a:rPr lang="ru-RU" sz="8600" dirty="0" err="1" smtClean="0"/>
              <a:t>п...тушок</a:t>
            </a:r>
            <a:r>
              <a:rPr lang="ru-RU" sz="8600" dirty="0" smtClean="0"/>
              <a:t>  </a:t>
            </a:r>
            <a:r>
              <a:rPr lang="ru-RU" sz="8600" dirty="0" err="1" smtClean="0"/>
              <a:t>ло...ко</a:t>
            </a:r>
            <a:r>
              <a:rPr lang="ru-RU" sz="8600" dirty="0" smtClean="0"/>
              <a:t>  </a:t>
            </a:r>
            <a:r>
              <a:rPr lang="ru-RU" sz="8600" dirty="0" err="1" smtClean="0"/>
              <a:t>разгр...бал</a:t>
            </a:r>
            <a:r>
              <a:rPr lang="ru-RU" sz="8600" dirty="0" smtClean="0"/>
              <a:t> лапками  песок  и  жадно  склёвывал </a:t>
            </a:r>
            <a:r>
              <a:rPr lang="ru-RU" sz="8600" dirty="0" err="1" smtClean="0"/>
              <a:t>з...рно</a:t>
            </a:r>
            <a:r>
              <a:rPr lang="ru-RU" sz="8600" dirty="0" smtClean="0"/>
              <a:t>.</a:t>
            </a:r>
          </a:p>
          <a:p>
            <a:endParaRPr lang="ru-RU" sz="8600" dirty="0" smtClean="0"/>
          </a:p>
          <a:p>
            <a:endParaRPr lang="ru-RU" sz="8600" dirty="0" smtClean="0"/>
          </a:p>
          <a:p>
            <a:r>
              <a:rPr lang="ru-RU" sz="8600" dirty="0" smtClean="0"/>
              <a:t>На баржах перевозили по рекам щебень, зерновые и уголь.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132856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Снег на полях, лёд на водах,</a:t>
            </a:r>
          </a:p>
          <a:p>
            <a:pPr>
              <a:buNone/>
            </a:pPr>
            <a:r>
              <a:rPr lang="ru-RU" sz="3600" b="1" dirty="0" smtClean="0"/>
              <a:t>Вьюга гуляет. Когда это бывает?</a:t>
            </a:r>
            <a:endParaRPr lang="ru-RU" sz="3600" b="1" dirty="0"/>
          </a:p>
        </p:txBody>
      </p:sp>
      <p:sp>
        <p:nvSpPr>
          <p:cNvPr id="70658" name="AutoShape 2" descr="https://www.motto.net.ua/pic/201412/800x600/motto.net.ua-88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ЗИМА</a:t>
            </a:r>
          </a:p>
        </p:txBody>
      </p:sp>
      <p:sp>
        <p:nvSpPr>
          <p:cNvPr id="829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зимовать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зимовка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зимушка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предзимний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зимовье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зимородок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829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268413"/>
            <a:ext cx="4038600" cy="4862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зимний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зимующий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перезимовать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по-зимнему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зимостойкий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699792" y="3717032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3059832" y="4293096"/>
            <a:ext cx="648072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792088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ЗИМОВЬЕ</a:t>
            </a:r>
          </a:p>
        </p:txBody>
      </p:sp>
      <p:sp>
        <p:nvSpPr>
          <p:cNvPr id="1638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Место для зимовки </a:t>
            </a:r>
          </a:p>
          <a:p>
            <a:pPr>
              <a:buNone/>
            </a:pPr>
            <a:r>
              <a:rPr lang="ru-RU" sz="2800" dirty="0" smtClean="0"/>
              <a:t>людей или скота. 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opgun.ru/files/g/14/orig/8058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5123723" cy="5040560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915816" y="6237312"/>
            <a:ext cx="648072" cy="3497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ЗИМОРОДОК</a:t>
            </a:r>
          </a:p>
        </p:txBody>
      </p:sp>
      <p:sp>
        <p:nvSpPr>
          <p:cNvPr id="1679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Небольшая птица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ytrina11.ru/wp-content/uploads/2012/05/Zimorodki-nastoyashhie01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835" y="1484784"/>
            <a:ext cx="5304165" cy="4896544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3059832" y="6021288"/>
            <a:ext cx="648072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Декабрь год кончает, а зиму начинает.</a:t>
            </a:r>
          </a:p>
          <a:p>
            <a:endParaRPr lang="ru-RU" sz="3600" dirty="0" smtClean="0"/>
          </a:p>
          <a:p>
            <a:r>
              <a:rPr lang="ru-RU" sz="3600" dirty="0" smtClean="0"/>
              <a:t>В зимний холод всякий молод.</a:t>
            </a:r>
          </a:p>
          <a:p>
            <a:endParaRPr lang="ru-RU" sz="3600" dirty="0" smtClean="0"/>
          </a:p>
          <a:p>
            <a:r>
              <a:rPr lang="ru-RU" sz="3600" dirty="0" smtClean="0"/>
              <a:t>Зима без снега — лето без хлеба.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/>
          <a:lstStyle/>
          <a:p>
            <a:r>
              <a:rPr lang="ru-RU" b="1" dirty="0" smtClean="0"/>
              <a:t>Сколько лет, сколько зим!</a:t>
            </a:r>
          </a:p>
          <a:p>
            <a:pPr>
              <a:buNone/>
            </a:pPr>
            <a:r>
              <a:rPr lang="ru-RU" dirty="0" smtClean="0"/>
              <a:t>Желанная  встреча после долгого расставания.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Он такой скупой, что у него зимой снега </a:t>
            </a:r>
          </a:p>
          <a:p>
            <a:pPr>
              <a:buNone/>
            </a:pPr>
            <a:r>
              <a:rPr lang="ru-RU" b="1" dirty="0" smtClean="0"/>
              <a:t>не выпросишь!</a:t>
            </a:r>
          </a:p>
          <a:p>
            <a:pPr>
              <a:buNone/>
            </a:pPr>
            <a:r>
              <a:rPr lang="ru-RU" dirty="0" smtClean="0"/>
              <a:t>Скупой, мелочный, жадный.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Узнаешь ты у меня, где раки зимуют!</a:t>
            </a:r>
          </a:p>
          <a:p>
            <a:pPr>
              <a:buNone/>
            </a:pPr>
            <a:r>
              <a:rPr lang="ru-RU" dirty="0" smtClean="0"/>
              <a:t>Предупреждение, угроза.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После холодной и снежной зимы природа ждёт тёплого и яркого солнца.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/>
          <a:lstStyle/>
          <a:p>
            <a:pPr lvl="0"/>
            <a:r>
              <a:rPr lang="ru-RU" sz="1400" dirty="0" smtClean="0"/>
              <a:t>Азова О.И. «Логопедическая работа по коррекции </a:t>
            </a:r>
            <a:r>
              <a:rPr lang="ru-RU" sz="1400" dirty="0" err="1" smtClean="0"/>
              <a:t>дизорфографии</a:t>
            </a:r>
            <a:r>
              <a:rPr lang="ru-RU" sz="1400" dirty="0" smtClean="0"/>
              <a:t> у младших школьников с общим недоразвитием речи» </a:t>
            </a:r>
          </a:p>
          <a:p>
            <a:r>
              <a:rPr lang="ru-RU" sz="1400" dirty="0" err="1" smtClean="0"/>
              <a:t>Коноваленко</a:t>
            </a:r>
            <a:r>
              <a:rPr lang="ru-RU" sz="1400" dirty="0" smtClean="0"/>
              <a:t> В. В. «Родственные слова»</a:t>
            </a:r>
          </a:p>
          <a:p>
            <a:r>
              <a:rPr lang="ru-RU" sz="1400" dirty="0" smtClean="0"/>
              <a:t>Мазина В.Д.  «</a:t>
            </a:r>
            <a:r>
              <a:rPr lang="ru-RU" sz="1400" dirty="0" err="1" smtClean="0"/>
              <a:t>Дизорфография</a:t>
            </a:r>
            <a:r>
              <a:rPr lang="ru-RU" sz="1400" dirty="0" smtClean="0"/>
              <a:t>» (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)</a:t>
            </a:r>
          </a:p>
          <a:p>
            <a:pPr lvl="0"/>
            <a:r>
              <a:rPr lang="ru-RU" sz="1400" dirty="0" err="1" smtClean="0"/>
              <a:t>Якимчук</a:t>
            </a:r>
            <a:r>
              <a:rPr lang="ru-RU" sz="1400" dirty="0" smtClean="0"/>
              <a:t> Т.А. </a:t>
            </a:r>
            <a:r>
              <a:rPr lang="ru-RU" sz="1400" smtClean="0"/>
              <a:t>«Родственные слова» (презентация)</a:t>
            </a:r>
          </a:p>
          <a:p>
            <a:r>
              <a:rPr lang="en-US" sz="1400" smtClean="0">
                <a:hlinkClick r:id="rId2"/>
              </a:rPr>
              <a:t>https</a:t>
            </a:r>
            <a:r>
              <a:rPr lang="en-US" sz="1400" dirty="0" smtClean="0">
                <a:hlinkClick r:id="rId2"/>
              </a:rPr>
              <a:t>://yandex.ru/images/search?img_url=https%3A%2F%2Fsamizdatt.net%2Fuploads%2Fposts%2F2014-01%2F1389614109_zvezdochet.jpg&amp;text=</a:t>
            </a:r>
            <a:r>
              <a:rPr lang="ru-RU" sz="1400" dirty="0" smtClean="0">
                <a:hlinkClick r:id="rId2"/>
              </a:rPr>
              <a:t>картинка%20звездочёта&amp;</a:t>
            </a:r>
            <a:r>
              <a:rPr lang="en-US" sz="1400" dirty="0" err="1" smtClean="0">
                <a:hlinkClick r:id="rId2"/>
              </a:rPr>
              <a:t>noreask</a:t>
            </a:r>
            <a:r>
              <a:rPr lang="en-US" sz="1400" dirty="0" smtClean="0">
                <a:hlinkClick r:id="rId2"/>
              </a:rPr>
              <a:t>=1&amp;pos=2&amp;lr=11218&amp;rpt=</a:t>
            </a:r>
            <a:r>
              <a:rPr lang="en-US" sz="1400" dirty="0" err="1" smtClean="0">
                <a:hlinkClick r:id="rId2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https://interneturok.ru/russian/1-klass/nasha-rech/slova-s-neskolkimi-znacheniyami-mnogoznachnye-slova-v-tolkovom-slovare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https://yandex.ru/images/search?text=</a:t>
            </a:r>
            <a:r>
              <a:rPr lang="ru-RU" sz="1400" dirty="0" err="1" smtClean="0">
                <a:hlinkClick r:id="rId4"/>
              </a:rPr>
              <a:t>зверинец&amp;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=https%3A%2F%2Fpravorub.ru%2Fupload%2Fcontent%2F2012%2F09%2F09%2Fe0c34afbf71ee2ffd485a153b5e20063.jpg&amp;pos=6&amp;rpt=</a:t>
            </a:r>
            <a:r>
              <a:rPr lang="en-US" sz="1400" dirty="0" err="1" smtClean="0">
                <a:hlinkClick r:id="rId4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https://yandex.ru/images/search?img_url=https%3A%2F%2Ffs00.infourok.ru%2Fimages%2Fdoc%2F217%2F246721%2Fimg11.jpg&amp;text=</a:t>
            </a:r>
            <a:r>
              <a:rPr lang="ru-RU" sz="1400" dirty="0" smtClean="0">
                <a:hlinkClick r:id="rId5"/>
              </a:rPr>
              <a:t>картинки%20звонарь&amp;</a:t>
            </a:r>
            <a:r>
              <a:rPr lang="en-US" sz="1400" dirty="0" err="1" smtClean="0">
                <a:hlinkClick r:id="rId5"/>
              </a:rPr>
              <a:t>noreask</a:t>
            </a:r>
            <a:r>
              <a:rPr lang="en-US" sz="1400" dirty="0" smtClean="0">
                <a:hlinkClick r:id="rId5"/>
              </a:rPr>
              <a:t>=1&amp;pos=3&amp;lr=11218&amp;rpt=</a:t>
            </a:r>
            <a:r>
              <a:rPr lang="en-US" sz="1400" dirty="0" err="1" smtClean="0">
                <a:hlinkClick r:id="rId5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http://gramota.ru/slovari/dic/?insa=x&amp;ab=x&amp;word=%F2%F0%E0%E2%E0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http://svb.ucoz.ru/search/?q=</a:t>
            </a:r>
            <a:r>
              <a:rPr lang="ru-RU" sz="1400" dirty="0" smtClean="0">
                <a:hlinkClick r:id="rId7"/>
              </a:rPr>
              <a:t>зеленый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https://yandex.ru/images/search?text=</a:t>
            </a:r>
            <a:r>
              <a:rPr lang="ru-RU" sz="1400" dirty="0" err="1" smtClean="0">
                <a:hlinkClick r:id="rId8"/>
              </a:rPr>
              <a:t>землянка&amp;</a:t>
            </a:r>
            <a:r>
              <a:rPr lang="en-US" sz="1400" dirty="0" err="1" smtClean="0">
                <a:hlinkClick r:id="rId8"/>
              </a:rPr>
              <a:t>img_url</a:t>
            </a:r>
            <a:r>
              <a:rPr lang="en-US" sz="1400" dirty="0" smtClean="0">
                <a:hlinkClick r:id="rId8"/>
              </a:rPr>
              <a:t>=https%3A%2F%2Fr.zbp.ru%2F630x420%2F4c%2F82%2F5b15c7.goteyh.b7j0.m8.et.jpg&amp;pos=3&amp;rpt=</a:t>
            </a:r>
            <a:r>
              <a:rPr lang="en-US" sz="1400" dirty="0" err="1" smtClean="0">
                <a:hlinkClick r:id="rId8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http://kidsclever.ru/content/zagadki-pro-zerno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https://yandex.ru/images/search?img_url=https%3A%2F%2Fwww.chitalnya.ru%2Fupload3%2F350%2F12ccd341eb094c65f0ce4c8b90d3f9c4.jpg&amp;text=</a:t>
            </a:r>
            <a:r>
              <a:rPr lang="ru-RU" sz="1400" dirty="0" smtClean="0">
                <a:hlinkClick r:id="rId10"/>
              </a:rPr>
              <a:t>что%20значит%20Витать%20между%20небом%20и%20землёй.&amp;</a:t>
            </a:r>
            <a:r>
              <a:rPr lang="en-US" sz="1400" dirty="0" err="1" smtClean="0">
                <a:hlinkClick r:id="rId10"/>
              </a:rPr>
              <a:t>noreask</a:t>
            </a:r>
            <a:r>
              <a:rPr lang="en-US" sz="1400" dirty="0" smtClean="0">
                <a:hlinkClick r:id="rId10"/>
              </a:rPr>
              <a:t>=1&amp;pos=3&amp;lr=11218&amp;rpt=</a:t>
            </a:r>
            <a:r>
              <a:rPr lang="en-US" sz="1400" dirty="0" err="1" smtClean="0">
                <a:hlinkClick r:id="rId10"/>
              </a:rPr>
              <a:t>simage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lvl="0"/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ЗВЕЗДОЧЁТ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астроном, который</a:t>
            </a:r>
          </a:p>
          <a:p>
            <a:pPr>
              <a:buNone/>
            </a:pPr>
            <a:r>
              <a:rPr lang="ru-RU" dirty="0" smtClean="0"/>
              <a:t>изучает звёзды, </a:t>
            </a:r>
          </a:p>
          <a:p>
            <a:pPr>
              <a:buNone/>
            </a:pPr>
            <a:r>
              <a:rPr lang="ru-RU" dirty="0" smtClean="0"/>
              <a:t>планеты, кометы и </a:t>
            </a:r>
          </a:p>
          <a:p>
            <a:pPr>
              <a:buNone/>
            </a:pPr>
            <a:r>
              <a:rPr lang="ru-RU" dirty="0" smtClean="0"/>
              <a:t>другие небесные тела.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https://samizdatt.net/uploads/posts/2014-01/1389614109_zvezdo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3297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851920" y="6237312"/>
            <a:ext cx="576064" cy="277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https://yandex.ru/images/search?text=</a:t>
            </a:r>
            <a:r>
              <a:rPr lang="ru-RU" sz="1400" dirty="0" err="1" smtClean="0">
                <a:hlinkClick r:id="rId2"/>
              </a:rPr>
              <a:t>зернодробилка&amp;</a:t>
            </a:r>
            <a:r>
              <a:rPr lang="en-US" sz="1400" dirty="0" err="1" smtClean="0">
                <a:hlinkClick r:id="rId2"/>
              </a:rPr>
              <a:t>img_url</a:t>
            </a:r>
            <a:r>
              <a:rPr lang="en-US" sz="1400" dirty="0" smtClean="0">
                <a:hlinkClick r:id="rId2"/>
              </a:rPr>
              <a:t>=https%3A%2F%2F45.img.avito.st%2F640x480%2F2960304545.jpg&amp;pos=0&amp;rpt=</a:t>
            </a:r>
            <a:r>
              <a:rPr lang="en-US" sz="1400" dirty="0" err="1" smtClean="0">
                <a:hlinkClick r:id="rId2"/>
              </a:rPr>
              <a:t>simage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4"/>
              </a:rPr>
              <a:t>https://yandex.ru/images/search?p=2&amp;text=</a:t>
            </a:r>
            <a:r>
              <a:rPr lang="ru-RU" sz="1400" dirty="0" smtClean="0">
                <a:hlinkClick r:id="rId4"/>
              </a:rPr>
              <a:t>зерноуборочный%20комбайн&amp;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=https%3A%2F%2Frp-lnr.ru%2Fuploads%2Fposts%2F2016-11%2F1479985634_kombayn.jpg&amp;pos=84&amp;rpt=</a:t>
            </a:r>
            <a:r>
              <a:rPr lang="en-US" sz="1400" dirty="0" err="1" smtClean="0">
                <a:hlinkClick r:id="rId4"/>
              </a:rPr>
              <a:t>simage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5"/>
              </a:rPr>
              <a:t>https://yandex.ru/images/search?text=</a:t>
            </a:r>
            <a:r>
              <a:rPr lang="ru-RU" sz="1400" dirty="0" err="1" smtClean="0">
                <a:hlinkClick r:id="rId5"/>
              </a:rPr>
              <a:t>зернохранилище&amp;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=https%3A%2F%2F99.img.avito.st%2F640x480%2F2661590499.jpg&amp;pos=4&amp;rpt=</a:t>
            </a:r>
            <a:r>
              <a:rPr lang="en-US" sz="1400" dirty="0" err="1" smtClean="0">
                <a:hlinkClick r:id="rId5"/>
              </a:rPr>
              <a:t>simage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smtClean="0">
                <a:hlinkClick r:id="rId6"/>
              </a:rPr>
              <a:t>колос%20с%20зерном&amp;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=https%3A%2F%2Fwww.agronews.org%2Fwp-content%2Fuploads%2F2017%2F04%2Fpsh.jpg&amp;pos=1&amp;rpt=</a:t>
            </a:r>
            <a:r>
              <a:rPr lang="en-US" sz="1400" dirty="0" err="1" smtClean="0">
                <a:hlinkClick r:id="rId6"/>
              </a:rPr>
              <a:t>simage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7"/>
              </a:rPr>
              <a:t>https://yandex.ru/images/search?p=2&amp;text=</a:t>
            </a:r>
            <a:r>
              <a:rPr lang="ru-RU" sz="1400" dirty="0" smtClean="0">
                <a:hlinkClick r:id="rId7"/>
              </a:rPr>
              <a:t>картинки%20зимы&amp;</a:t>
            </a:r>
            <a:r>
              <a:rPr lang="en-US" sz="1400" dirty="0" err="1" smtClean="0">
                <a:hlinkClick r:id="rId7"/>
              </a:rPr>
              <a:t>img_url</a:t>
            </a:r>
            <a:r>
              <a:rPr lang="en-US" sz="1400" dirty="0" smtClean="0">
                <a:hlinkClick r:id="rId7"/>
              </a:rPr>
              <a:t>=http%3A%2F%2Fcs5.pikabu.ru%2Fpost_img%2F2015%2F07%2F04%2F12%2F1436042506_660260169.jpg&amp;pos=73&amp;rpt=</a:t>
            </a:r>
            <a:r>
              <a:rPr lang="en-US" sz="1400" dirty="0" err="1" smtClean="0">
                <a:hlinkClick r:id="rId7"/>
              </a:rPr>
              <a:t>simage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8"/>
              </a:rPr>
              <a:t>http://rebus1.com/index.php?item=rebus_generator&amp;enter=1</a:t>
            </a:r>
            <a:endParaRPr lang="ru-RU" sz="1400" dirty="0" smtClean="0">
              <a:hlinkClick r:id="rId3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СОЗВЕЗДИЕ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Созвездия – участки, на</a:t>
            </a:r>
          </a:p>
          <a:p>
            <a:pPr>
              <a:buNone/>
            </a:pPr>
            <a:r>
              <a:rPr lang="ru-RU" dirty="0" smtClean="0"/>
              <a:t>которые разделена карта</a:t>
            </a:r>
          </a:p>
          <a:p>
            <a:pPr>
              <a:buNone/>
            </a:pPr>
            <a:r>
              <a:rPr lang="ru-RU" dirty="0" smtClean="0"/>
              <a:t>звёздного неба.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80218/008.jpg"/>
          <p:cNvPicPr>
            <a:picLocks noChangeAspect="1" noChangeArrowheads="1"/>
          </p:cNvPicPr>
          <p:nvPr/>
        </p:nvPicPr>
        <p:blipFill>
          <a:blip r:embed="rId2" cstate="print"/>
          <a:srcRect l="12036" t="20633" r="15749" b="22054"/>
          <a:stretch>
            <a:fillRect/>
          </a:stretch>
        </p:blipFill>
        <p:spPr bwMode="auto">
          <a:xfrm>
            <a:off x="4139953" y="1628800"/>
            <a:ext cx="4617152" cy="453650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419872" y="6237312"/>
            <a:ext cx="682376" cy="277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712968" cy="6192688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Родился под счастливой звездой.</a:t>
            </a:r>
          </a:p>
          <a:p>
            <a:endParaRPr lang="ru-RU" sz="3600" dirty="0" smtClean="0"/>
          </a:p>
          <a:p>
            <a:r>
              <a:rPr lang="ru-RU" sz="3600" dirty="0" smtClean="0"/>
              <a:t>Сытый считает звёзды на небе, а голодный думает о хлебе.</a:t>
            </a:r>
          </a:p>
          <a:p>
            <a:endParaRPr lang="ru-RU" sz="3600" dirty="0" smtClean="0"/>
          </a:p>
          <a:p>
            <a:r>
              <a:rPr lang="ru-RU" sz="3600" dirty="0" smtClean="0"/>
              <a:t>Плохой ученик на потолке звёзды считает.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spc="600" dirty="0" smtClean="0">
                <a:solidFill>
                  <a:srgbClr val="FF0000"/>
                </a:solidFill>
              </a:rPr>
              <a:t>ВЬРЗЕ</a:t>
            </a:r>
            <a:endParaRPr lang="ru-RU" sz="5400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632</Words>
  <Application>Microsoft Office PowerPoint</Application>
  <PresentationFormat>Экран (4:3)</PresentationFormat>
  <Paragraphs>293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«з») </vt:lpstr>
      <vt:lpstr>ЗАГАДКА</vt:lpstr>
      <vt:lpstr>Многозначное слово</vt:lpstr>
      <vt:lpstr>ЗВЕЗДА</vt:lpstr>
      <vt:lpstr>ЗВЕЗДОЧЁТ </vt:lpstr>
      <vt:lpstr>СОЗВЕЗДИЕ </vt:lpstr>
      <vt:lpstr>Слайд 7</vt:lpstr>
      <vt:lpstr>Слайд 8</vt:lpstr>
      <vt:lpstr>Анаграмма</vt:lpstr>
      <vt:lpstr>ЗВЕРЬ</vt:lpstr>
      <vt:lpstr>ЗВЕРИНЕЦ</vt:lpstr>
      <vt:lpstr>Слайд 12</vt:lpstr>
      <vt:lpstr>Слайд 13</vt:lpstr>
      <vt:lpstr>Слайд 14</vt:lpstr>
      <vt:lpstr>Слайд 15</vt:lpstr>
      <vt:lpstr>РЕШИ ПРИМЕР</vt:lpstr>
      <vt:lpstr>ЗВОН</vt:lpstr>
      <vt:lpstr>ЗВОНАРЬ</vt:lpstr>
      <vt:lpstr>Слайд 19</vt:lpstr>
      <vt:lpstr>Слайд 20</vt:lpstr>
      <vt:lpstr>Анаграмма</vt:lpstr>
      <vt:lpstr>ЗЕЛЕНЬ</vt:lpstr>
      <vt:lpstr>Слайд 23</vt:lpstr>
      <vt:lpstr>Слайд 24</vt:lpstr>
      <vt:lpstr>Слайд 25</vt:lpstr>
      <vt:lpstr>РЕБУС</vt:lpstr>
      <vt:lpstr>ЗЕМЛЯ</vt:lpstr>
      <vt:lpstr>ЗЕМЛЯНКА</vt:lpstr>
      <vt:lpstr>ПОДЗЕМЕЛЬЕ</vt:lpstr>
      <vt:lpstr>Слайд 30</vt:lpstr>
      <vt:lpstr>Слайд 31</vt:lpstr>
      <vt:lpstr>Слайд 32</vt:lpstr>
      <vt:lpstr>ЗАГАДКА</vt:lpstr>
      <vt:lpstr>ЗЕРНО</vt:lpstr>
      <vt:lpstr>ЗЕРНИСТЫЙ</vt:lpstr>
      <vt:lpstr>ЗЕРНОДРОБИЛКА </vt:lpstr>
      <vt:lpstr>ЗЕРНОУБОРОЧНЫЙ</vt:lpstr>
      <vt:lpstr>ЗЕРНОХРАНИЛИЩЕ</vt:lpstr>
      <vt:lpstr>Слайд 39</vt:lpstr>
      <vt:lpstr>Слайд 40</vt:lpstr>
      <vt:lpstr>Слайд 41</vt:lpstr>
      <vt:lpstr>ЗАГАДКА</vt:lpstr>
      <vt:lpstr>ЗИМА</vt:lpstr>
      <vt:lpstr>ЗИМОВЬЕ</vt:lpstr>
      <vt:lpstr>ЗИМОРОДОК</vt:lpstr>
      <vt:lpstr>Слайд 46</vt:lpstr>
      <vt:lpstr>Слайд 47</vt:lpstr>
      <vt:lpstr>Слайд 48</vt:lpstr>
      <vt:lpstr>Источники: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НовиковаС Светлана Геннадьевна</cp:lastModifiedBy>
  <cp:revision>50</cp:revision>
  <dcterms:modified xsi:type="dcterms:W3CDTF">2018-10-19T10:25:40Z</dcterms:modified>
</cp:coreProperties>
</file>