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99" r:id="rId3"/>
    <p:sldId id="287" r:id="rId4"/>
    <p:sldId id="288" r:id="rId5"/>
    <p:sldId id="293" r:id="rId6"/>
    <p:sldId id="261" r:id="rId7"/>
    <p:sldId id="274" r:id="rId8"/>
    <p:sldId id="272" r:id="rId9"/>
    <p:sldId id="273" r:id="rId10"/>
    <p:sldId id="289" r:id="rId11"/>
    <p:sldId id="300" r:id="rId12"/>
    <p:sldId id="291" r:id="rId13"/>
    <p:sldId id="262" r:id="rId14"/>
    <p:sldId id="269" r:id="rId15"/>
    <p:sldId id="266" r:id="rId16"/>
    <p:sldId id="283" r:id="rId17"/>
    <p:sldId id="290" r:id="rId18"/>
    <p:sldId id="282" r:id="rId19"/>
    <p:sldId id="280" r:id="rId20"/>
    <p:sldId id="281" r:id="rId21"/>
    <p:sldId id="264" r:id="rId22"/>
    <p:sldId id="295" r:id="rId23"/>
    <p:sldId id="296" r:id="rId24"/>
    <p:sldId id="297" r:id="rId25"/>
    <p:sldId id="294" r:id="rId26"/>
    <p:sldId id="301" r:id="rId27"/>
    <p:sldId id="298" r:id="rId28"/>
    <p:sldId id="30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66"/>
    <a:srgbClr val="FFFFCC"/>
    <a:srgbClr val="0000CC"/>
    <a:srgbClr val="66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8780" autoAdjust="0"/>
  </p:normalViewPr>
  <p:slideViewPr>
    <p:cSldViewPr>
      <p:cViewPr varScale="1">
        <p:scale>
          <a:sx n="99" d="100"/>
          <a:sy n="99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89;&#1085;&#1077;&#1075;&#1086;&#1074;&#1080;&#1082;.wmv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014.radikal.ru/0712/30/d8b1320621cf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014.radikal.ru/0712/30/d8b1320621cf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014.radikal.ru/0712/30/d8b1320621cf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86;&#1090;&#1082;&#1091;&#1076;&#1072;%20&#1073;&#1077;&#1088;&#1091;&#1090;&#1089;&#1103;%20&#1080;%20&#1095;&#1090;&#1086;%20&#1090;&#1072;&#1082;&#1086;&#1077;%20&#1089;&#1085;&#1077;&#1078;&#1080;&#1085;&#1082;&#1080;.wmv.mp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3305/oll525.5/0_21a89_97904e84_XL" TargetMode="External"/><Relationship Id="rId3" Type="http://schemas.openxmlformats.org/officeDocument/2006/relationships/hyperlink" Target="http://moikompas.ru/img/compas/2008-10-20/happy_new_year/95403718.jpg" TargetMode="External"/><Relationship Id="rId7" Type="http://schemas.openxmlformats.org/officeDocument/2006/relationships/hyperlink" Target="http://bigfoto.ru/gallery/albums/userpics/11765/final_8~2.jpg" TargetMode="External"/><Relationship Id="rId2" Type="http://schemas.openxmlformats.org/officeDocument/2006/relationships/hyperlink" Target="http://ppt4web.ru/okruzhajushhijj-mir/otkuda-berutsja-sneg-i-ljo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pbiz.com.ua/img/firm/1502/539_big.jpg" TargetMode="External"/><Relationship Id="rId5" Type="http://schemas.openxmlformats.org/officeDocument/2006/relationships/hyperlink" Target="http://allday.ru/uploads/posts/1217535620_stockxpertcom_id15309781_size4.jpg" TargetMode="External"/><Relationship Id="rId10" Type="http://schemas.openxmlformats.org/officeDocument/2006/relationships/hyperlink" Target="http://favim.ru/image/4584/" TargetMode="External"/><Relationship Id="rId4" Type="http://schemas.openxmlformats.org/officeDocument/2006/relationships/hyperlink" Target="http://i014.radikal.ru/0712/30/d8b1320621cf.jpg" TargetMode="External"/><Relationship Id="rId9" Type="http://schemas.openxmlformats.org/officeDocument/2006/relationships/hyperlink" Target="http://www.mirbt.ru/images/goods/pix46dc0d230b8bd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jpeg"/><Relationship Id="rId2" Type="http://schemas.openxmlformats.org/officeDocument/2006/relationships/hyperlink" Target="http://www.kreptehno.ru/catalogue/iimages/l_266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hyperlink" Target="http://i014.radikal.ru/0712/30/d8b1320621cf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014.radikal.ru/0712/30/d8b1320621cf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714348" y="0"/>
            <a:ext cx="6715140" cy="3857652"/>
          </a:xfrm>
          <a:prstGeom prst="cloudCallout">
            <a:avLst>
              <a:gd name="adj1" fmla="val -21599"/>
              <a:gd name="adj2" fmla="val 2341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Одеяло белое не руками сделано.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Не ткалось и не кроилось.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С неба на землю свалилось.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428596" y="4500570"/>
            <a:ext cx="6286544" cy="2357430"/>
          </a:xfrm>
          <a:prstGeom prst="cloudCallout">
            <a:avLst>
              <a:gd name="adj1" fmla="val -79781"/>
              <a:gd name="adj2" fmla="val -7972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Рыбкам зиму жить тепло,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Крыша – толстое стекло.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2462" y="4143380"/>
            <a:ext cx="642942" cy="42862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Картинка 280 из 138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-857280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Картинка 309 из 29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214686"/>
            <a:ext cx="2000264" cy="1466860"/>
          </a:xfrm>
          <a:prstGeom prst="rect">
            <a:avLst/>
          </a:prstGeom>
          <a:noFill/>
        </p:spPr>
      </p:pic>
      <p:pic>
        <p:nvPicPr>
          <p:cNvPr id="23554" name="Picture 2" descr="Январь 2014 ЛДП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550" y="1857364"/>
            <a:ext cx="4362450" cy="50006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8072494" cy="242889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В тепле снег и лёд тают. Образуется вода.</a:t>
            </a:r>
            <a:endParaRPr lang="ru-RU" sz="5400" b="1" dirty="0" smtClean="0"/>
          </a:p>
          <a:p>
            <a:endParaRPr lang="ru-RU" sz="5400" dirty="0"/>
          </a:p>
        </p:txBody>
      </p:sp>
      <p:pic>
        <p:nvPicPr>
          <p:cNvPr id="8" name="Picture 6" descr="Картинка 133 из 120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57554" y="4044897"/>
            <a:ext cx="2714644" cy="2813103"/>
          </a:xfrm>
          <a:prstGeom prst="rect">
            <a:avLst/>
          </a:prstGeom>
          <a:noFill/>
        </p:spPr>
      </p:pic>
      <p:pic>
        <p:nvPicPr>
          <p:cNvPr id="19462" name="Picture 6" descr="http://im2-tub-ru.yandex.net/i?id=9ceed2c8560b5d83ab711770dc33008a-6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86751"/>
            <a:ext cx="3286116" cy="3471249"/>
          </a:xfrm>
          <a:prstGeom prst="rect">
            <a:avLst/>
          </a:prstGeom>
          <a:noFill/>
        </p:spPr>
      </p:pic>
      <p:pic>
        <p:nvPicPr>
          <p:cNvPr id="19464" name="Picture 8" descr="Опыт 5. Положи в один стакан кусочек льда, в другой - комок снега. Что ты наблюдаешь. Снег и лёд не тонут, они легче воды. - Ка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076083"/>
            <a:ext cx="3286116" cy="378191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hlinkClick r:id="rId2" action="ppaction://hlinkfile"/>
              </a:rPr>
              <a:t>Физминутка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6" name="Picture 6" descr="Картинка 133 из 120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48" y="1857364"/>
            <a:ext cx="3584758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7772400" cy="100013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лёд                     снег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034" y="1285860"/>
            <a:ext cx="3541582" cy="2571768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Бесцветный</a:t>
            </a:r>
          </a:p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Прозрачный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Хрупкий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Тает,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превращается  в воду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285860"/>
            <a:ext cx="40004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Белый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Непрозрачный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Рыхлый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Тает, превращается в воду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810125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0" y="0"/>
            <a:ext cx="8929718" cy="3357562"/>
          </a:xfrm>
          <a:prstGeom prst="cloudCallout">
            <a:avLst>
              <a:gd name="adj1" fmla="val -5479"/>
              <a:gd name="adj2" fmla="val 2571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Картинка 150 из 987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4643446"/>
            <a:ext cx="2309697" cy="156868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4572008"/>
            <a:ext cx="500066" cy="2857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19464" name="Picture 8" descr="Картинка 204 из 4923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643314"/>
            <a:ext cx="3076561" cy="3024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6" name="Picture 10" descr="Картинка 261 из 165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46" y="2285992"/>
            <a:ext cx="2357454" cy="176919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714356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 и лед образуются из воды, снег и лед — это замерзшая вода.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857232"/>
            <a:ext cx="7715304" cy="1285884"/>
          </a:xfrm>
          <a:prstGeom prst="cloudCallout">
            <a:avLst>
              <a:gd name="adj1" fmla="val -18733"/>
              <a:gd name="adj2" fmla="val 269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 где образуется лед? Можем ли мы сами сделать лед? Как? Делаете ли вы лед дома? Для чего?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" name="Picture 2" descr="Картинка 309 из 29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628534"/>
            <a:ext cx="2457444" cy="2824648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0" y="0"/>
            <a:ext cx="9644098" cy="3500438"/>
          </a:xfrm>
          <a:prstGeom prst="cloudCallout">
            <a:avLst>
              <a:gd name="adj1" fmla="val -18733"/>
              <a:gd name="adj2" fmla="val 269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вы в природе видели лёд?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2 из 5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6" descr="Картинка 133 из 1207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044897"/>
            <a:ext cx="2714644" cy="28131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Аккуратно убираем сосульки, ледяные наросты и снег с крыш любых домов. - Прочие услуги в Алматы на Sl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671" y="0"/>
            <a:ext cx="931567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Геронтология и гериатрия &quot; Инфекционные болез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24warez.ru/uploads/posts/1283775145_copepods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33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Ледяные странники ( 40 фото) &quot; 21 Регион - Информационно-развлекательный портал. Чебоксары. Чуваш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64" cy="6858000"/>
          </a:xfrm>
          <a:prstGeom prst="rect">
            <a:avLst/>
          </a:prstGeom>
          <a:noFill/>
        </p:spPr>
      </p:pic>
      <p:pic>
        <p:nvPicPr>
          <p:cNvPr id="5" name="Picture 6" descr="Картинка 133 из 1207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29322" y="3429000"/>
            <a:ext cx="2714644" cy="28131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714348" y="0"/>
            <a:ext cx="6715140" cy="3857652"/>
          </a:xfrm>
          <a:prstGeom prst="cloudCallout">
            <a:avLst>
              <a:gd name="adj1" fmla="val -21599"/>
              <a:gd name="adj2" fmla="val 2341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Снег и лёд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2462" y="4143380"/>
            <a:ext cx="642942" cy="42862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Картинка 280 из 138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786190"/>
            <a:ext cx="2928958" cy="2928958"/>
          </a:xfrm>
          <a:prstGeom prst="rect">
            <a:avLst/>
          </a:prstGeom>
          <a:noFill/>
        </p:spPr>
      </p:pic>
      <p:pic>
        <p:nvPicPr>
          <p:cNvPr id="10" name="Picture 2" descr="Картинка 309 из 29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214686"/>
            <a:ext cx="2000264" cy="1466860"/>
          </a:xfrm>
          <a:prstGeom prst="rect">
            <a:avLst/>
          </a:prstGeom>
          <a:noFill/>
        </p:spPr>
      </p:pic>
      <p:pic>
        <p:nvPicPr>
          <p:cNvPr id="23554" name="Picture 2" descr="Январь 2014 ЛДП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550" y="1857364"/>
            <a:ext cx="4362450" cy="50006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Геологи обнаружили зону аномального роста ледников в Гималаях &quot; ОКО ПЛАНЕТЫ информационно-аналитический по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6" descr="Картинка 133 из 1207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00760" y="714356"/>
            <a:ext cx="2714644" cy="281310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Картинка 34 из 29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43504" y="1857364"/>
            <a:ext cx="4000496" cy="4000496"/>
          </a:xfrm>
          <a:prstGeom prst="rect">
            <a:avLst/>
          </a:prstGeom>
          <a:noFill/>
        </p:spPr>
      </p:pic>
      <p:pic>
        <p:nvPicPr>
          <p:cNvPr id="7178" name="Picture 10" descr="Картинка 20 из 1481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1"/>
            <a:ext cx="5214942" cy="635795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0" y="0"/>
            <a:ext cx="8786842" cy="3500438"/>
          </a:xfrm>
          <a:prstGeom prst="cloudCallout">
            <a:avLst>
              <a:gd name="adj1" fmla="val 23743"/>
              <a:gd name="adj2" fmla="val 2571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же образуется снег?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4" name="Picture 2" descr="Картинка 13 из 1265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14328"/>
            <a:ext cx="4500626" cy="324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Картинка 14 из 1694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2500306"/>
            <a:ext cx="1600494" cy="1464923"/>
          </a:xfrm>
          <a:prstGeom prst="rect">
            <a:avLst/>
          </a:prstGeom>
          <a:noFill/>
        </p:spPr>
      </p:pic>
      <p:pic>
        <p:nvPicPr>
          <p:cNvPr id="6" name="Picture 2" descr="Картинка 14 из 1694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786190"/>
            <a:ext cx="1600494" cy="1464923"/>
          </a:xfrm>
          <a:prstGeom prst="rect">
            <a:avLst/>
          </a:prstGeom>
          <a:noFill/>
        </p:spPr>
      </p:pic>
      <p:pic>
        <p:nvPicPr>
          <p:cNvPr id="7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14282" y="0"/>
            <a:ext cx="8929718" cy="3214686"/>
          </a:xfrm>
          <a:prstGeom prst="cloudCallout">
            <a:avLst>
              <a:gd name="adj1" fmla="val -5479"/>
              <a:gd name="adj2" fmla="val 2571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Снежинки образуются высоко в небе, в облаках.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" name="Picture 12" descr="Картинка 80 из 165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480314"/>
            <a:ext cx="3286148" cy="3085585"/>
          </a:xfrm>
          <a:prstGeom prst="rect">
            <a:avLst/>
          </a:prstGeom>
          <a:noFill/>
        </p:spPr>
      </p:pic>
      <p:pic>
        <p:nvPicPr>
          <p:cNvPr id="5" name="Picture 12" descr="Картинка 80 из 165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429000"/>
            <a:ext cx="3286148" cy="308558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64 из 10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10125"/>
            <a:ext cx="2286000" cy="2047875"/>
          </a:xfrm>
          <a:prstGeom prst="rect">
            <a:avLst/>
          </a:prstGeom>
          <a:noFill/>
        </p:spPr>
      </p:pic>
      <p:pic>
        <p:nvPicPr>
          <p:cNvPr id="39940" name="Picture 4" descr="Снежинки (193 фото) - Скарамуш.ру - сайт хорошего настроения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006" y="0"/>
            <a:ext cx="3143994" cy="2786058"/>
          </a:xfrm>
          <a:prstGeom prst="rect">
            <a:avLst/>
          </a:prstGeom>
          <a:noFill/>
        </p:spPr>
      </p:pic>
      <p:pic>
        <p:nvPicPr>
          <p:cNvPr id="39942" name="Picture 6" descr="Урок 3. Снежинка. - Уроки Inkscape - Сайт о фотобанках Stockers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8668" y="2714620"/>
            <a:ext cx="6935332" cy="4143380"/>
          </a:xfrm>
          <a:prstGeom prst="rect">
            <a:avLst/>
          </a:prstGeom>
          <a:noFill/>
        </p:spPr>
      </p:pic>
      <p:pic>
        <p:nvPicPr>
          <p:cNvPr id="39944" name="Picture 8" descr="Форма снежино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0"/>
            <a:ext cx="2857496" cy="2857496"/>
          </a:xfrm>
          <a:prstGeom prst="rect">
            <a:avLst/>
          </a:prstGeom>
          <a:noFill/>
        </p:spPr>
      </p:pic>
      <p:pic>
        <p:nvPicPr>
          <p:cNvPr id="39948" name="Picture 12" descr="Под микроскопом снежинки SERK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928926" cy="301337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352" y="785794"/>
            <a:ext cx="7772400" cy="171451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  <a:hlinkClick r:id="rId2" action="ppaction://hlinkfile"/>
              </a:rPr>
              <a:t>Почему</a:t>
            </a:r>
            <a:r>
              <a:rPr lang="ru-RU" dirty="0" smtClean="0">
                <a:solidFill>
                  <a:schemeClr val="bg1"/>
                </a:solidFill>
              </a:rPr>
              <a:t> у снежинки 6 лучиков?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6" descr="Картинка 133 из 120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6248" y="1857364"/>
            <a:ext cx="3584758" cy="3714776"/>
          </a:xfrm>
          <a:prstGeom prst="rect">
            <a:avLst/>
          </a:prstGeom>
          <a:noFill/>
        </p:spPr>
      </p:pic>
      <p:pic>
        <p:nvPicPr>
          <p:cNvPr id="7" name="Picture 12" descr="Картинка 80 из 165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143248"/>
            <a:ext cx="3286148" cy="308558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286000" cy="2047875"/>
          </a:xfrm>
          <a:prstGeom prst="rect">
            <a:avLst/>
          </a:prstGeom>
          <a:noFill/>
        </p:spPr>
      </p:pic>
      <p:pic>
        <p:nvPicPr>
          <p:cNvPr id="9218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43174" y="5286388"/>
            <a:ext cx="1312381" cy="1285884"/>
          </a:xfrm>
          <a:prstGeom prst="rect">
            <a:avLst/>
          </a:prstGeom>
          <a:noFill/>
        </p:spPr>
      </p:pic>
      <p:pic>
        <p:nvPicPr>
          <p:cNvPr id="7" name="Picture 2" descr="Картинка 14 из 169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14810" y="4214818"/>
            <a:ext cx="1248788" cy="1143008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0034" y="1428736"/>
            <a:ext cx="7772400" cy="328614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714356"/>
            <a:ext cx="7858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tx2">
                    <a:lumMod val="10000"/>
                  </a:schemeClr>
                </a:solidFill>
              </a:rPr>
              <a:t> Снег и лёд – это вода?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tx2">
                    <a:lumMod val="10000"/>
                  </a:schemeClr>
                </a:solidFill>
              </a:rPr>
              <a:t> Доказали, что снег …</a:t>
            </a:r>
          </a:p>
          <a:p>
            <a:r>
              <a:rPr lang="ru-RU" sz="4800" b="1" dirty="0" smtClean="0">
                <a:solidFill>
                  <a:schemeClr val="tx2">
                    <a:lumMod val="10000"/>
                  </a:schemeClr>
                </a:solidFill>
              </a:rPr>
              <a:t>Лёд …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tx2">
                    <a:lumMod val="10000"/>
                  </a:schemeClr>
                </a:solidFill>
              </a:rPr>
              <a:t> Снег и лёд могут быть опасны …</a:t>
            </a:r>
          </a:p>
          <a:p>
            <a:endParaRPr lang="ru-RU" sz="4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Picture 2" descr="Январь 2014 ЛДП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649" y="3214686"/>
            <a:ext cx="3178351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Использованные текстовые и графические материалы: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ppt4web.ru/okruzhajushhijj-mir/otkuda-berutsja-sneg-i-ljod.html</a:t>
            </a:r>
            <a:endParaRPr lang="ru-RU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http://moikompas.ru/img/compas/2008-10-20/happy_new_year/95403718.jpg</a:t>
            </a:r>
            <a:endParaRPr lang="ru-RU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http://i014.radikal.ru/0712/30/d8b1320621cf.jpg</a:t>
            </a:r>
            <a:endParaRPr lang="ru-RU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http://allday.ru/uploads/posts/1217535620_stockxpertcom_id15309781_size4.jpg</a:t>
            </a:r>
            <a:endParaRPr lang="ru-RU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http://topbiz.com.ua/img/firm/1502/539_big.jpg</a:t>
            </a:r>
            <a:endParaRPr lang="ru-RU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http://bigfoto.ru/gallery/albums/userpics/11765/final_8~2.jpg</a:t>
            </a:r>
            <a:endParaRPr lang="ru-RU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http://img-fotki.yandex.ru/get/3305/oll525.5/0_21a89_97904e84_XL</a:t>
            </a:r>
            <a:endParaRPr lang="ru-RU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www.mirbt.ru/images/goods/pix46dc0d230b8bd.jpg</a:t>
            </a:r>
            <a:endParaRPr lang="ru-RU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http://favim.ru/image/4584/</a:t>
            </a:r>
            <a:endParaRPr lang="ru-RU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http://favim.ru/image/4584</a:t>
            </a:r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endParaRPr lang="ru-RU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http://jobs.wikinut.com/What-you-got-to-do-in-an-interview%21-8-ways-to-call-your-shots%21/2p2u89d2/</a:t>
            </a:r>
            <a:endParaRPr lang="ru-RU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chemeClr val="bg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28992" y="857232"/>
            <a:ext cx="5286412" cy="182196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Проблемный вопрос: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3357562"/>
            <a:ext cx="7772400" cy="3000396"/>
          </a:xfrm>
        </p:spPr>
        <p:txBody>
          <a:bodyPr>
            <a:noAutofit/>
          </a:bodyPr>
          <a:lstStyle/>
          <a:p>
            <a:endParaRPr lang="ru-RU" sz="6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6000" b="1" dirty="0" smtClean="0">
                <a:solidFill>
                  <a:schemeClr val="tx2">
                    <a:lumMod val="10000"/>
                  </a:schemeClr>
                </a:solidFill>
              </a:rPr>
              <a:t>Откуда берётся снег и лёд?</a:t>
            </a:r>
            <a:endParaRPr lang="ru-RU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What you got to do in an interview. 8 ways to call your shot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71736" cy="37709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642918"/>
            <a:ext cx="4857784" cy="150019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Гипотеза: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857496"/>
            <a:ext cx="7772400" cy="364333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10000"/>
                  </a:schemeClr>
                </a:solidFill>
              </a:rPr>
              <a:t>Снег и лёд могут превращаться в воду. Снег и лёд –это замёршая вода. </a:t>
            </a:r>
            <a:endParaRPr lang="ru-RU" sz="6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62" name="Picture 2" descr="На что мы тратим жизнь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5984" cy="285748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14356"/>
            <a:ext cx="7772400" cy="128588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План работы: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285992"/>
            <a:ext cx="8643966" cy="400052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5400" b="1" dirty="0" smtClean="0">
                <a:solidFill>
                  <a:schemeClr val="bg1"/>
                </a:solidFill>
              </a:rPr>
              <a:t>Сделаем вывод.</a:t>
            </a:r>
          </a:p>
          <a:p>
            <a:pPr>
              <a:buFont typeface="Arial" pitchFamily="34" charset="0"/>
              <a:buChar char="•"/>
            </a:pPr>
            <a:r>
              <a:rPr lang="ru-RU" sz="5400" b="1" dirty="0" smtClean="0">
                <a:solidFill>
                  <a:schemeClr val="bg1"/>
                </a:solidFill>
              </a:rPr>
              <a:t>Обсудим результат.</a:t>
            </a:r>
          </a:p>
          <a:p>
            <a:pPr>
              <a:buFont typeface="Arial" pitchFamily="34" charset="0"/>
              <a:buChar char="•"/>
            </a:pPr>
            <a:r>
              <a:rPr lang="ru-RU" sz="5400" b="1" dirty="0" smtClean="0">
                <a:solidFill>
                  <a:schemeClr val="bg1"/>
                </a:solidFill>
              </a:rPr>
              <a:t>Проведём наблюдения.</a:t>
            </a:r>
          </a:p>
          <a:p>
            <a:pPr>
              <a:buFont typeface="Arial" pitchFamily="34" charset="0"/>
              <a:buChar char="•"/>
            </a:pP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Январь 2014 ЛДП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0"/>
            <a:ext cx="1744988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26 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26 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Картинка 133 из 120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7350" y="3048000"/>
            <a:ext cx="3676650" cy="3810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0" y="0"/>
            <a:ext cx="8715404" cy="3571876"/>
          </a:xfrm>
          <a:prstGeom prst="cloudCallout">
            <a:avLst>
              <a:gd name="adj1" fmla="val 13106"/>
              <a:gd name="adj2" fmla="val 1659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Отправимся в волшебную лабораторию. Изучим свойства снега и льда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108" name="Picture 12" descr="Картинка 80 из 165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619480"/>
            <a:ext cx="3449024" cy="32385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4 из 324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928934"/>
            <a:ext cx="2571768" cy="227057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857752" y="4143380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20" name="Picture 6" descr="Картинка 133 из 120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044897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071538" y="2000240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71472" y="0"/>
            <a:ext cx="8572528" cy="235743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Снег рыхлый.                                  Лёд хрупкий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142984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628" y="4214818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4044897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728" y="2428868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3786190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3500438"/>
            <a:ext cx="3000396" cy="23574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3143248"/>
            <a:ext cx="3000396" cy="23574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43042" y="642918"/>
            <a:ext cx="6929486" cy="171451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Снег белый.                                  Лёд бесцветный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00958" y="6000768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357298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Картинка 309 из 29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14942" y="3786190"/>
            <a:ext cx="2727633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Картинка 133 из 120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14348" y="3857628"/>
            <a:ext cx="2714644" cy="28131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5720" y="1571612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43108" y="0"/>
            <a:ext cx="7000892" cy="207167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Снег непрозрачный.                                  Лёд прозрачный.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Картинка 280 из 138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28"/>
            <a:ext cx="2928958" cy="2928958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1214414" y="1285860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000628" y="3786190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pic>
        <p:nvPicPr>
          <p:cNvPr id="21" name="Picture 2" descr="Картинка 150 из 9875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143504" y="3714752"/>
            <a:ext cx="3071834" cy="207170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8215338" y="5357826"/>
            <a:ext cx="500066" cy="3571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219</Words>
  <Application>Microsoft Office PowerPoint</Application>
  <PresentationFormat>Экран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Проблемный вопрос:</vt:lpstr>
      <vt:lpstr>Гипотеза:</vt:lpstr>
      <vt:lpstr>План работы:</vt:lpstr>
      <vt:lpstr>Слайд 6</vt:lpstr>
      <vt:lpstr>Снег рыхлый.                                  Лёд хрупкий.</vt:lpstr>
      <vt:lpstr>Снег белый.                                  Лёд бесцветный.</vt:lpstr>
      <vt:lpstr>Снег непрозрачный.                                  Лёд прозрачный.</vt:lpstr>
      <vt:lpstr>Слайд 10</vt:lpstr>
      <vt:lpstr>Физминутка </vt:lpstr>
      <vt:lpstr>   лёд                     снег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  Почему у снежинки 6 лучиков?</vt:lpstr>
      <vt:lpstr>  </vt:lpstr>
      <vt:lpstr>Использованные текстовые и графические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Наталья</cp:lastModifiedBy>
  <cp:revision>118</cp:revision>
  <dcterms:modified xsi:type="dcterms:W3CDTF">2015-02-24T18:30:37Z</dcterms:modified>
</cp:coreProperties>
</file>