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84" r:id="rId4"/>
    <p:sldId id="275" r:id="rId5"/>
    <p:sldId id="282" r:id="rId6"/>
    <p:sldId id="271" r:id="rId7"/>
    <p:sldId id="270" r:id="rId8"/>
    <p:sldId id="273" r:id="rId9"/>
    <p:sldId id="274" r:id="rId10"/>
    <p:sldId id="281" r:id="rId11"/>
    <p:sldId id="287" r:id="rId12"/>
    <p:sldId id="294" r:id="rId13"/>
    <p:sldId id="259" r:id="rId14"/>
    <p:sldId id="289" r:id="rId15"/>
    <p:sldId id="288" r:id="rId16"/>
    <p:sldId id="290" r:id="rId17"/>
    <p:sldId id="293" r:id="rId18"/>
    <p:sldId id="29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5618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799" autoAdjust="0"/>
  </p:normalViewPr>
  <p:slideViewPr>
    <p:cSldViewPr snapToGrid="0">
      <p:cViewPr>
        <p:scale>
          <a:sx n="50" d="100"/>
          <a:sy n="50" d="100"/>
        </p:scale>
        <p:origin x="-1339" y="-14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5BB52D-B40C-473F-A366-55922E54984D}" type="doc">
      <dgm:prSet loTypeId="urn:microsoft.com/office/officeart/2005/8/layout/matrix1" loCatId="matrix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7731CB8E-2E53-49EA-AB7A-702090C07D4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Характеристика МБДОУ «ДС № 433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</a:rPr>
            <a:t> г. Челябинска»</a:t>
          </a:r>
          <a:endParaRPr lang="ru-RU" sz="2400" b="1" dirty="0">
            <a:solidFill>
              <a:schemeClr val="tx1"/>
            </a:solidFill>
          </a:endParaRPr>
        </a:p>
      </dgm:t>
    </dgm:pt>
    <dgm:pt modelId="{84052DC0-92C7-43E0-B787-9D2BAB3C35C0}" type="parTrans" cxnId="{2E106E85-489D-4134-8FD3-938ABC3B7133}">
      <dgm:prSet/>
      <dgm:spPr/>
      <dgm:t>
        <a:bodyPr/>
        <a:lstStyle/>
        <a:p>
          <a:endParaRPr lang="ru-RU"/>
        </a:p>
      </dgm:t>
    </dgm:pt>
    <dgm:pt modelId="{E08E8843-C9E3-49D0-A1F8-305DFC773A24}" type="sibTrans" cxnId="{2E106E85-489D-4134-8FD3-938ABC3B7133}">
      <dgm:prSet/>
      <dgm:spPr/>
      <dgm:t>
        <a:bodyPr/>
        <a:lstStyle/>
        <a:p>
          <a:endParaRPr lang="ru-RU"/>
        </a:p>
      </dgm:t>
    </dgm:pt>
    <dgm:pt modelId="{A6280545-BDD9-4940-A227-01BC8F090628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Особенности развития воспитанников  с ОВЗ: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дети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с ограниченными возможностями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 здоровья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(дети со слабовыраженными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</a:rPr>
            <a:t> отклонениями в психическом развитии,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 smtClean="0">
              <a:solidFill>
                <a:schemeClr val="tx1"/>
              </a:solidFill>
            </a:rPr>
            <a:t>VII </a:t>
          </a:r>
          <a:r>
            <a:rPr lang="ru-RU" sz="1800" b="1" dirty="0" smtClean="0">
              <a:solidFill>
                <a:schemeClr val="tx1"/>
              </a:solidFill>
            </a:rPr>
            <a:t>вид).</a:t>
          </a:r>
          <a:endParaRPr lang="ru-R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E81AD25E-6A03-47A0-856A-A809FBD6B525}" type="parTrans" cxnId="{E20FC910-01EC-47FA-82A5-A2A99F84BCF4}">
      <dgm:prSet/>
      <dgm:spPr/>
      <dgm:t>
        <a:bodyPr/>
        <a:lstStyle/>
        <a:p>
          <a:endParaRPr lang="ru-RU"/>
        </a:p>
      </dgm:t>
    </dgm:pt>
    <dgm:pt modelId="{B1B048F6-BFA9-4325-86D9-41AFD4484AE3}" type="sibTrans" cxnId="{E20FC910-01EC-47FA-82A5-A2A99F84BCF4}">
      <dgm:prSet/>
      <dgm:spPr/>
      <dgm:t>
        <a:bodyPr/>
        <a:lstStyle/>
        <a:p>
          <a:endParaRPr lang="ru-RU"/>
        </a:p>
      </dgm:t>
    </dgm:pt>
    <dgm:pt modelId="{6BBEAE19-F882-4CE6-B93C-A8CC0E8FCBA9}">
      <dgm:prSet phldrT="[Текст]" phldr="1"/>
      <dgm:spPr/>
      <dgm:t>
        <a:bodyPr/>
        <a:lstStyle/>
        <a:p>
          <a:endParaRPr lang="ru-RU" dirty="0"/>
        </a:p>
      </dgm:t>
    </dgm:pt>
    <dgm:pt modelId="{D174FEA0-43A5-42B7-986F-8CEEBB6A45C3}" type="parTrans" cxnId="{A167A310-19ED-44D3-85B0-C59FD81BFC60}">
      <dgm:prSet/>
      <dgm:spPr/>
      <dgm:t>
        <a:bodyPr/>
        <a:lstStyle/>
        <a:p>
          <a:endParaRPr lang="ru-RU"/>
        </a:p>
      </dgm:t>
    </dgm:pt>
    <dgm:pt modelId="{F1270EEC-4872-493A-88AB-BAA0D1E2E8DF}" type="sibTrans" cxnId="{A167A310-19ED-44D3-85B0-C59FD81BFC60}">
      <dgm:prSet/>
      <dgm:spPr/>
      <dgm:t>
        <a:bodyPr/>
        <a:lstStyle/>
        <a:p>
          <a:endParaRPr lang="ru-RU"/>
        </a:p>
      </dgm:t>
    </dgm:pt>
    <dgm:pt modelId="{4DD56AFC-B471-459D-A04F-9D4BB0E47A0C}">
      <dgm:prSet phldrT="[Текст]" phldr="1"/>
      <dgm:spPr/>
      <dgm:t>
        <a:bodyPr/>
        <a:lstStyle/>
        <a:p>
          <a:endParaRPr lang="ru-RU" dirty="0"/>
        </a:p>
      </dgm:t>
    </dgm:pt>
    <dgm:pt modelId="{26F66281-D31C-40CD-AD88-A3072CA84F49}" type="parTrans" cxnId="{91CF375C-6AF3-4739-9FFA-B1E106728F2D}">
      <dgm:prSet/>
      <dgm:spPr/>
      <dgm:t>
        <a:bodyPr/>
        <a:lstStyle/>
        <a:p>
          <a:endParaRPr lang="ru-RU"/>
        </a:p>
      </dgm:t>
    </dgm:pt>
    <dgm:pt modelId="{B8905076-DC64-4145-B6E1-82EF552DE8B3}" type="sibTrans" cxnId="{91CF375C-6AF3-4739-9FFA-B1E106728F2D}">
      <dgm:prSet/>
      <dgm:spPr/>
      <dgm:t>
        <a:bodyPr/>
        <a:lstStyle/>
        <a:p>
          <a:endParaRPr lang="ru-RU"/>
        </a:p>
      </dgm:t>
    </dgm:pt>
    <dgm:pt modelId="{C954E2A5-564C-4307-9270-792656254086}">
      <dgm:prSet phldrT="[Текст]" phldr="1"/>
      <dgm:spPr/>
      <dgm:t>
        <a:bodyPr/>
        <a:lstStyle/>
        <a:p>
          <a:endParaRPr lang="ru-RU" dirty="0"/>
        </a:p>
      </dgm:t>
    </dgm:pt>
    <dgm:pt modelId="{7F570684-43B6-49E3-9D70-A2B2C934FB4E}" type="parTrans" cxnId="{82D2CFD7-BC88-471D-B701-7178CB6DF1C8}">
      <dgm:prSet/>
      <dgm:spPr/>
      <dgm:t>
        <a:bodyPr/>
        <a:lstStyle/>
        <a:p>
          <a:endParaRPr lang="ru-RU"/>
        </a:p>
      </dgm:t>
    </dgm:pt>
    <dgm:pt modelId="{4EFDF195-FAE7-476A-B73C-3968A12C26FB}" type="sibTrans" cxnId="{82D2CFD7-BC88-471D-B701-7178CB6DF1C8}">
      <dgm:prSet/>
      <dgm:spPr/>
      <dgm:t>
        <a:bodyPr/>
        <a:lstStyle/>
        <a:p>
          <a:endParaRPr lang="ru-RU"/>
        </a:p>
      </dgm:t>
    </dgm:pt>
    <dgm:pt modelId="{F4232017-F678-4ADF-856F-27DD58918B10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Всего 16 групп.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Направленность групп:</a:t>
          </a:r>
        </a:p>
        <a:p>
          <a:pPr marL="0" marR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групп общеразвивающей направленности;</a:t>
          </a:r>
        </a:p>
        <a:p>
          <a:pPr marL="0" marR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группы комбинированной направленности;</a:t>
          </a:r>
        </a:p>
        <a:p>
          <a:pPr marL="0" marR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 групп компенсирующей направленности;</a:t>
          </a:r>
        </a:p>
        <a:p>
          <a:pPr marL="0" marR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366 детей, из них 109 с ОВЗ.</a:t>
          </a:r>
        </a:p>
        <a:p>
          <a:pPr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196A29-0B9C-4DA6-9CE0-22C45A31F1D5}" type="parTrans" cxnId="{0B7BDC0A-03C8-4233-904F-FDAEF405E632}">
      <dgm:prSet/>
      <dgm:spPr/>
      <dgm:t>
        <a:bodyPr/>
        <a:lstStyle/>
        <a:p>
          <a:endParaRPr lang="ru-RU"/>
        </a:p>
      </dgm:t>
    </dgm:pt>
    <dgm:pt modelId="{F34E049B-A9C3-4C44-8CAD-627B64E1948C}" type="sibTrans" cxnId="{0B7BDC0A-03C8-4233-904F-FDAEF405E632}">
      <dgm:prSet/>
      <dgm:spPr/>
      <dgm:t>
        <a:bodyPr/>
        <a:lstStyle/>
        <a:p>
          <a:endParaRPr lang="ru-RU"/>
        </a:p>
      </dgm:t>
    </dgm:pt>
    <dgm:pt modelId="{C5D5BCA6-2B6A-4428-A62A-9C1CF5FF69EB}">
      <dgm:prSet/>
      <dgm:spPr/>
      <dgm:t>
        <a:bodyPr/>
        <a:lstStyle/>
        <a:p>
          <a:endParaRPr lang="ru-RU" dirty="0"/>
        </a:p>
      </dgm:t>
    </dgm:pt>
    <dgm:pt modelId="{132BF195-5B9B-4CAB-A4E5-2C45F62F34F4}" type="parTrans" cxnId="{E766CAB9-AD17-4DCF-BBEF-1905198F68F6}">
      <dgm:prSet/>
      <dgm:spPr/>
      <dgm:t>
        <a:bodyPr/>
        <a:lstStyle/>
        <a:p>
          <a:endParaRPr lang="ru-RU"/>
        </a:p>
      </dgm:t>
    </dgm:pt>
    <dgm:pt modelId="{F7845E42-C9C4-455D-AEA7-8C7E84500595}" type="sibTrans" cxnId="{E766CAB9-AD17-4DCF-BBEF-1905198F68F6}">
      <dgm:prSet/>
      <dgm:spPr/>
      <dgm:t>
        <a:bodyPr/>
        <a:lstStyle/>
        <a:p>
          <a:endParaRPr lang="ru-RU"/>
        </a:p>
      </dgm:t>
    </dgm:pt>
    <dgm:pt modelId="{8197DB3F-039B-4841-9A8B-C2DD33AE504A}">
      <dgm:prSet/>
      <dgm:spPr/>
      <dgm:t>
        <a:bodyPr/>
        <a:lstStyle/>
        <a:p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CE5BAB-58AF-49EA-BA96-99D8D4CEAC7C}" type="parTrans" cxnId="{1A8DD1A2-08D1-4D6D-81E5-2FE678C46A54}">
      <dgm:prSet/>
      <dgm:spPr/>
      <dgm:t>
        <a:bodyPr/>
        <a:lstStyle/>
        <a:p>
          <a:endParaRPr lang="ru-RU"/>
        </a:p>
      </dgm:t>
    </dgm:pt>
    <dgm:pt modelId="{5DBBC0EF-6B93-4BBE-80F7-FEB79228E9D7}" type="sibTrans" cxnId="{1A8DD1A2-08D1-4D6D-81E5-2FE678C46A54}">
      <dgm:prSet/>
      <dgm:spPr/>
      <dgm:t>
        <a:bodyPr/>
        <a:lstStyle/>
        <a:p>
          <a:endParaRPr lang="ru-RU"/>
        </a:p>
      </dgm:t>
    </dgm:pt>
    <dgm:pt modelId="{53C935C4-E756-4F60-A497-825EE7BE7C03}">
      <dgm:prSet/>
      <dgm:spPr/>
      <dgm:t>
        <a:bodyPr/>
        <a:lstStyle/>
        <a:p>
          <a:endParaRPr lang="ru-RU" dirty="0"/>
        </a:p>
      </dgm:t>
    </dgm:pt>
    <dgm:pt modelId="{C3DFCC1B-E2BA-4F18-9243-3581CDDEF1EE}" type="parTrans" cxnId="{1025D7E1-7AA1-49F8-8C7D-F3493B4BE878}">
      <dgm:prSet/>
      <dgm:spPr/>
      <dgm:t>
        <a:bodyPr/>
        <a:lstStyle/>
        <a:p>
          <a:endParaRPr lang="ru-RU"/>
        </a:p>
      </dgm:t>
    </dgm:pt>
    <dgm:pt modelId="{086126C2-02A2-4AC8-8C8B-7E7769B09220}" type="sibTrans" cxnId="{1025D7E1-7AA1-49F8-8C7D-F3493B4BE878}">
      <dgm:prSet/>
      <dgm:spPr/>
      <dgm:t>
        <a:bodyPr/>
        <a:lstStyle/>
        <a:p>
          <a:endParaRPr lang="ru-RU"/>
        </a:p>
      </dgm:t>
    </dgm:pt>
    <dgm:pt modelId="{F0634D46-864F-4D60-AA55-AA94E68CD7AB}">
      <dgm:prSet/>
      <dgm:spPr/>
      <dgm:t>
        <a:bodyPr/>
        <a:lstStyle/>
        <a:p>
          <a:endParaRPr lang="ru-RU" dirty="0"/>
        </a:p>
      </dgm:t>
    </dgm:pt>
    <dgm:pt modelId="{ED2E327C-7D0F-4F35-931B-024517C5F2C7}" type="parTrans" cxnId="{77A4CB67-DBB8-47FB-8E61-8D811889DD5D}">
      <dgm:prSet/>
      <dgm:spPr/>
      <dgm:t>
        <a:bodyPr/>
        <a:lstStyle/>
        <a:p>
          <a:endParaRPr lang="ru-RU"/>
        </a:p>
      </dgm:t>
    </dgm:pt>
    <dgm:pt modelId="{E6D1DC83-A71E-431D-845A-42BEE3F28767}" type="sibTrans" cxnId="{77A4CB67-DBB8-47FB-8E61-8D811889DD5D}">
      <dgm:prSet/>
      <dgm:spPr/>
      <dgm:t>
        <a:bodyPr/>
        <a:lstStyle/>
        <a:p>
          <a:endParaRPr lang="ru-RU"/>
        </a:p>
      </dgm:t>
    </dgm:pt>
    <dgm:pt modelId="{C0313586-DFAC-4C9D-947C-485FF88E693E}">
      <dgm:prSet custT="1"/>
      <dgm:spPr/>
      <dgm:t>
        <a:bodyPr/>
        <a:lstStyle/>
        <a:p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Лекотека</a:t>
          </a:r>
        </a:p>
        <a:p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для неорганизованных детей с ОВЗ </a:t>
          </a:r>
        </a:p>
        <a:p>
          <a:r>
            <a: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 2012 г. прошло 49 детей</a:t>
          </a:r>
          <a:endParaRPr lang="ru-RU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F26047-1636-4747-9B79-6FB69BAB3C96}" type="parTrans" cxnId="{1D318A08-0D69-4EAC-80FB-1BBDF31EBEFA}">
      <dgm:prSet/>
      <dgm:spPr/>
      <dgm:t>
        <a:bodyPr/>
        <a:lstStyle/>
        <a:p>
          <a:endParaRPr lang="ru-RU"/>
        </a:p>
      </dgm:t>
    </dgm:pt>
    <dgm:pt modelId="{FE0D864E-8862-40DA-A12A-4AB36DB86812}" type="sibTrans" cxnId="{1D318A08-0D69-4EAC-80FB-1BBDF31EBEFA}">
      <dgm:prSet/>
      <dgm:spPr/>
      <dgm:t>
        <a:bodyPr/>
        <a:lstStyle/>
        <a:p>
          <a:endParaRPr lang="ru-RU"/>
        </a:p>
      </dgm:t>
    </dgm:pt>
    <dgm:pt modelId="{256ECDE6-EEB0-4F81-AA27-FDC8DBF08E8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Укомплектованность педагогическими кадрами: 100%.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старший воспитатель – 2;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учителя-дефектологи – 5;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учителя-логопеды  - 5;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воспитатели -  всего 32, с детьми с ОВЗ работают – 10 педагогов;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музыкальный руководитель – 2;</a:t>
          </a:r>
        </a:p>
        <a:p>
          <a:pPr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370C3C-86FF-40FD-AC16-7471F3031996}" type="sibTrans" cxnId="{FE8F4238-9CFE-4CAA-86A0-43D92AF4346F}">
      <dgm:prSet/>
      <dgm:spPr/>
      <dgm:t>
        <a:bodyPr/>
        <a:lstStyle/>
        <a:p>
          <a:endParaRPr lang="ru-RU"/>
        </a:p>
      </dgm:t>
    </dgm:pt>
    <dgm:pt modelId="{E518BA9B-921C-4F36-BDE7-496C9BA7695B}" type="parTrans" cxnId="{FE8F4238-9CFE-4CAA-86A0-43D92AF4346F}">
      <dgm:prSet/>
      <dgm:spPr/>
      <dgm:t>
        <a:bodyPr/>
        <a:lstStyle/>
        <a:p>
          <a:endParaRPr lang="ru-RU"/>
        </a:p>
      </dgm:t>
    </dgm:pt>
    <dgm:pt modelId="{5C667567-4D64-42DD-AC62-818CF08DCC31}" type="pres">
      <dgm:prSet presAssocID="{905BB52D-B40C-473F-A366-55922E54984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494F82-7E61-4720-B418-18C1092E8D74}" type="pres">
      <dgm:prSet presAssocID="{905BB52D-B40C-473F-A366-55922E54984D}" presName="matrix" presStyleCnt="0"/>
      <dgm:spPr/>
    </dgm:pt>
    <dgm:pt modelId="{86F33AD5-B113-4C35-A745-7DEE5F03AA5F}" type="pres">
      <dgm:prSet presAssocID="{905BB52D-B40C-473F-A366-55922E54984D}" presName="tile1" presStyleLbl="node1" presStyleIdx="0" presStyleCnt="4" custScaleX="106450"/>
      <dgm:spPr/>
      <dgm:t>
        <a:bodyPr/>
        <a:lstStyle/>
        <a:p>
          <a:endParaRPr lang="ru-RU"/>
        </a:p>
      </dgm:t>
    </dgm:pt>
    <dgm:pt modelId="{5FCB892F-AB1A-43DC-8162-FEF6C76BDB8D}" type="pres">
      <dgm:prSet presAssocID="{905BB52D-B40C-473F-A366-55922E54984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7043A-41C1-4EE4-8024-11BED8B9C392}" type="pres">
      <dgm:prSet presAssocID="{905BB52D-B40C-473F-A366-55922E54984D}" presName="tile2" presStyleLbl="node1" presStyleIdx="1" presStyleCnt="4" custLinFactNeighborX="-1613"/>
      <dgm:spPr/>
      <dgm:t>
        <a:bodyPr/>
        <a:lstStyle/>
        <a:p>
          <a:endParaRPr lang="ru-RU"/>
        </a:p>
      </dgm:t>
    </dgm:pt>
    <dgm:pt modelId="{03BC1153-A8EB-4892-81B0-0F9D54F831B2}" type="pres">
      <dgm:prSet presAssocID="{905BB52D-B40C-473F-A366-55922E54984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30FBA-549D-44CB-BE67-FA2DA8027E8F}" type="pres">
      <dgm:prSet presAssocID="{905BB52D-B40C-473F-A366-55922E54984D}" presName="tile3" presStyleLbl="node1" presStyleIdx="2" presStyleCnt="4" custScaleX="106452"/>
      <dgm:spPr/>
      <dgm:t>
        <a:bodyPr/>
        <a:lstStyle/>
        <a:p>
          <a:endParaRPr lang="ru-RU"/>
        </a:p>
      </dgm:t>
    </dgm:pt>
    <dgm:pt modelId="{F7C37DA5-061F-4E56-B782-06BF9FF0D33D}" type="pres">
      <dgm:prSet presAssocID="{905BB52D-B40C-473F-A366-55922E54984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A743C-957C-443E-8CCB-AEFD9458B788}" type="pres">
      <dgm:prSet presAssocID="{905BB52D-B40C-473F-A366-55922E54984D}" presName="tile4" presStyleLbl="node1" presStyleIdx="3" presStyleCnt="4" custScaleX="96774" custScaleY="97804"/>
      <dgm:spPr/>
      <dgm:t>
        <a:bodyPr/>
        <a:lstStyle/>
        <a:p>
          <a:endParaRPr lang="ru-RU"/>
        </a:p>
      </dgm:t>
    </dgm:pt>
    <dgm:pt modelId="{23FC26F6-B350-4847-991C-11FD9DE8EA80}" type="pres">
      <dgm:prSet presAssocID="{905BB52D-B40C-473F-A366-55922E54984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97C58D-61CD-4852-AE06-64E56AA68813}" type="pres">
      <dgm:prSet presAssocID="{905BB52D-B40C-473F-A366-55922E54984D}" presName="centerTile" presStyleLbl="fgShp" presStyleIdx="0" presStyleCnt="1" custScaleX="247312" custScaleY="5714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06E85-489D-4134-8FD3-938ABC3B7133}" srcId="{905BB52D-B40C-473F-A366-55922E54984D}" destId="{7731CB8E-2E53-49EA-AB7A-702090C07D42}" srcOrd="0" destOrd="0" parTransId="{84052DC0-92C7-43E0-B787-9D2BAB3C35C0}" sibTransId="{E08E8843-C9E3-49D0-A1F8-305DFC773A24}"/>
    <dgm:cxn modelId="{91CF375C-6AF3-4739-9FFA-B1E106728F2D}" srcId="{7731CB8E-2E53-49EA-AB7A-702090C07D42}" destId="{4DD56AFC-B471-459D-A04F-9D4BB0E47A0C}" srcOrd="9" destOrd="0" parTransId="{26F66281-D31C-40CD-AD88-A3072CA84F49}" sibTransId="{B8905076-DC64-4145-B6E1-82EF552DE8B3}"/>
    <dgm:cxn modelId="{E20FC910-01EC-47FA-82A5-A2A99F84BCF4}" srcId="{7731CB8E-2E53-49EA-AB7A-702090C07D42}" destId="{A6280545-BDD9-4940-A227-01BC8F090628}" srcOrd="0" destOrd="0" parTransId="{E81AD25E-6A03-47A0-856A-A809FBD6B525}" sibTransId="{B1B048F6-BFA9-4325-86D9-41AFD4484AE3}"/>
    <dgm:cxn modelId="{A167A310-19ED-44D3-85B0-C59FD81BFC60}" srcId="{7731CB8E-2E53-49EA-AB7A-702090C07D42}" destId="{6BBEAE19-F882-4CE6-B93C-A8CC0E8FCBA9}" srcOrd="8" destOrd="0" parTransId="{D174FEA0-43A5-42B7-986F-8CEEBB6A45C3}" sibTransId="{F1270EEC-4872-493A-88AB-BAA0D1E2E8DF}"/>
    <dgm:cxn modelId="{0B7BDC0A-03C8-4233-904F-FDAEF405E632}" srcId="{7731CB8E-2E53-49EA-AB7A-702090C07D42}" destId="{F4232017-F678-4ADF-856F-27DD58918B10}" srcOrd="1" destOrd="0" parTransId="{DC196A29-0B9C-4DA6-9CE0-22C45A31F1D5}" sibTransId="{F34E049B-A9C3-4C44-8CAD-627B64E1948C}"/>
    <dgm:cxn modelId="{71C25817-AA8F-44F1-85F4-1EDC8AEEA8BE}" type="presOf" srcId="{C0313586-DFAC-4C9D-947C-485FF88E693E}" destId="{23FC26F6-B350-4847-991C-11FD9DE8EA80}" srcOrd="1" destOrd="0" presId="urn:microsoft.com/office/officeart/2005/8/layout/matrix1"/>
    <dgm:cxn modelId="{FE8F4238-9CFE-4CAA-86A0-43D92AF4346F}" srcId="{7731CB8E-2E53-49EA-AB7A-702090C07D42}" destId="{256ECDE6-EEB0-4F81-AA27-FDC8DBF08E8E}" srcOrd="2" destOrd="0" parTransId="{E518BA9B-921C-4F36-BDE7-496C9BA7695B}" sibTransId="{E5370C3C-86FF-40FD-AC16-7471F3031996}"/>
    <dgm:cxn modelId="{1025D7E1-7AA1-49F8-8C7D-F3493B4BE878}" srcId="{7731CB8E-2E53-49EA-AB7A-702090C07D42}" destId="{53C935C4-E756-4F60-A497-825EE7BE7C03}" srcOrd="5" destOrd="0" parTransId="{C3DFCC1B-E2BA-4F18-9243-3581CDDEF1EE}" sibTransId="{086126C2-02A2-4AC8-8C8B-7E7769B09220}"/>
    <dgm:cxn modelId="{77A4CB67-DBB8-47FB-8E61-8D811889DD5D}" srcId="{7731CB8E-2E53-49EA-AB7A-702090C07D42}" destId="{F0634D46-864F-4D60-AA55-AA94E68CD7AB}" srcOrd="6" destOrd="0" parTransId="{ED2E327C-7D0F-4F35-931B-024517C5F2C7}" sibTransId="{E6D1DC83-A71E-431D-845A-42BEE3F28767}"/>
    <dgm:cxn modelId="{75C782C4-BB74-4D86-AAFE-C231677F0892}" type="presOf" srcId="{C0313586-DFAC-4C9D-947C-485FF88E693E}" destId="{543A743C-957C-443E-8CCB-AEFD9458B788}" srcOrd="0" destOrd="0" presId="urn:microsoft.com/office/officeart/2005/8/layout/matrix1"/>
    <dgm:cxn modelId="{39116815-3416-403C-B6BB-28AD5B13CFAD}" type="presOf" srcId="{256ECDE6-EEB0-4F81-AA27-FDC8DBF08E8E}" destId="{E5530FBA-549D-44CB-BE67-FA2DA8027E8F}" srcOrd="0" destOrd="0" presId="urn:microsoft.com/office/officeart/2005/8/layout/matrix1"/>
    <dgm:cxn modelId="{82D2CFD7-BC88-471D-B701-7178CB6DF1C8}" srcId="{7731CB8E-2E53-49EA-AB7A-702090C07D42}" destId="{C954E2A5-564C-4307-9270-792656254086}" srcOrd="10" destOrd="0" parTransId="{7F570684-43B6-49E3-9D70-A2B2C934FB4E}" sibTransId="{4EFDF195-FAE7-476A-B73C-3968A12C26FB}"/>
    <dgm:cxn modelId="{1D318A08-0D69-4EAC-80FB-1BBDF31EBEFA}" srcId="{7731CB8E-2E53-49EA-AB7A-702090C07D42}" destId="{C0313586-DFAC-4C9D-947C-485FF88E693E}" srcOrd="3" destOrd="0" parTransId="{5AF26047-1636-4747-9B79-6FB69BAB3C96}" sibTransId="{FE0D864E-8862-40DA-A12A-4AB36DB86812}"/>
    <dgm:cxn modelId="{8DAE3D11-BAEB-4439-A11F-8693C9BE48F7}" type="presOf" srcId="{7731CB8E-2E53-49EA-AB7A-702090C07D42}" destId="{5C97C58D-61CD-4852-AE06-64E56AA68813}" srcOrd="0" destOrd="0" presId="urn:microsoft.com/office/officeart/2005/8/layout/matrix1"/>
    <dgm:cxn modelId="{E766CAB9-AD17-4DCF-BBEF-1905198F68F6}" srcId="{7731CB8E-2E53-49EA-AB7A-702090C07D42}" destId="{C5D5BCA6-2B6A-4428-A62A-9C1CF5FF69EB}" srcOrd="7" destOrd="0" parTransId="{132BF195-5B9B-4CAB-A4E5-2C45F62F34F4}" sibTransId="{F7845E42-C9C4-455D-AEA7-8C7E84500595}"/>
    <dgm:cxn modelId="{0F3B816A-0162-4BD4-9BFC-A2B5604ECD14}" type="presOf" srcId="{F4232017-F678-4ADF-856F-27DD58918B10}" destId="{B1B7043A-41C1-4EE4-8024-11BED8B9C392}" srcOrd="0" destOrd="0" presId="urn:microsoft.com/office/officeart/2005/8/layout/matrix1"/>
    <dgm:cxn modelId="{61CB1B34-98F3-4CEA-B6FC-5503D1349DEF}" type="presOf" srcId="{A6280545-BDD9-4940-A227-01BC8F090628}" destId="{5FCB892F-AB1A-43DC-8162-FEF6C76BDB8D}" srcOrd="1" destOrd="0" presId="urn:microsoft.com/office/officeart/2005/8/layout/matrix1"/>
    <dgm:cxn modelId="{97771C24-29A9-4F88-97B2-809B6A5EE936}" type="presOf" srcId="{F4232017-F678-4ADF-856F-27DD58918B10}" destId="{03BC1153-A8EB-4892-81B0-0F9D54F831B2}" srcOrd="1" destOrd="0" presId="urn:microsoft.com/office/officeart/2005/8/layout/matrix1"/>
    <dgm:cxn modelId="{FEBD5837-6197-4D79-ACD3-FD2EA48ADE2A}" type="presOf" srcId="{905BB52D-B40C-473F-A366-55922E54984D}" destId="{5C667567-4D64-42DD-AC62-818CF08DCC31}" srcOrd="0" destOrd="0" presId="urn:microsoft.com/office/officeart/2005/8/layout/matrix1"/>
    <dgm:cxn modelId="{A42A535B-E7CA-4FCC-9EBD-330E45C04E78}" type="presOf" srcId="{A6280545-BDD9-4940-A227-01BC8F090628}" destId="{86F33AD5-B113-4C35-A745-7DEE5F03AA5F}" srcOrd="0" destOrd="0" presId="urn:microsoft.com/office/officeart/2005/8/layout/matrix1"/>
    <dgm:cxn modelId="{1A8DD1A2-08D1-4D6D-81E5-2FE678C46A54}" srcId="{7731CB8E-2E53-49EA-AB7A-702090C07D42}" destId="{8197DB3F-039B-4841-9A8B-C2DD33AE504A}" srcOrd="4" destOrd="0" parTransId="{8BCE5BAB-58AF-49EA-BA96-99D8D4CEAC7C}" sibTransId="{5DBBC0EF-6B93-4BBE-80F7-FEB79228E9D7}"/>
    <dgm:cxn modelId="{5FDAA431-F0F0-447D-945E-FF01B1ECA797}" type="presOf" srcId="{256ECDE6-EEB0-4F81-AA27-FDC8DBF08E8E}" destId="{F7C37DA5-061F-4E56-B782-06BF9FF0D33D}" srcOrd="1" destOrd="0" presId="urn:microsoft.com/office/officeart/2005/8/layout/matrix1"/>
    <dgm:cxn modelId="{A8E489A5-C506-407C-9190-B32CF5435CC0}" type="presParOf" srcId="{5C667567-4D64-42DD-AC62-818CF08DCC31}" destId="{D0494F82-7E61-4720-B418-18C1092E8D74}" srcOrd="0" destOrd="0" presId="urn:microsoft.com/office/officeart/2005/8/layout/matrix1"/>
    <dgm:cxn modelId="{C7A40973-504B-4765-A306-1D7F1AB3DD1D}" type="presParOf" srcId="{D0494F82-7E61-4720-B418-18C1092E8D74}" destId="{86F33AD5-B113-4C35-A745-7DEE5F03AA5F}" srcOrd="0" destOrd="0" presId="urn:microsoft.com/office/officeart/2005/8/layout/matrix1"/>
    <dgm:cxn modelId="{144B00BC-48BF-461F-87CF-266307C92D56}" type="presParOf" srcId="{D0494F82-7E61-4720-B418-18C1092E8D74}" destId="{5FCB892F-AB1A-43DC-8162-FEF6C76BDB8D}" srcOrd="1" destOrd="0" presId="urn:microsoft.com/office/officeart/2005/8/layout/matrix1"/>
    <dgm:cxn modelId="{1B2BE77A-B6B6-46DE-BA41-63BCEFF190D4}" type="presParOf" srcId="{D0494F82-7E61-4720-B418-18C1092E8D74}" destId="{B1B7043A-41C1-4EE4-8024-11BED8B9C392}" srcOrd="2" destOrd="0" presId="urn:microsoft.com/office/officeart/2005/8/layout/matrix1"/>
    <dgm:cxn modelId="{A79DF5E0-2E4C-45FB-AD27-C43965394951}" type="presParOf" srcId="{D0494F82-7E61-4720-B418-18C1092E8D74}" destId="{03BC1153-A8EB-4892-81B0-0F9D54F831B2}" srcOrd="3" destOrd="0" presId="urn:microsoft.com/office/officeart/2005/8/layout/matrix1"/>
    <dgm:cxn modelId="{ECF284B3-6728-4FBF-A9DC-CAE4A72FA604}" type="presParOf" srcId="{D0494F82-7E61-4720-B418-18C1092E8D74}" destId="{E5530FBA-549D-44CB-BE67-FA2DA8027E8F}" srcOrd="4" destOrd="0" presId="urn:microsoft.com/office/officeart/2005/8/layout/matrix1"/>
    <dgm:cxn modelId="{F009821A-56D1-4792-BDE2-B274F5E09F95}" type="presParOf" srcId="{D0494F82-7E61-4720-B418-18C1092E8D74}" destId="{F7C37DA5-061F-4E56-B782-06BF9FF0D33D}" srcOrd="5" destOrd="0" presId="urn:microsoft.com/office/officeart/2005/8/layout/matrix1"/>
    <dgm:cxn modelId="{6733CAD6-99FA-4DFF-82C1-A526D55F901C}" type="presParOf" srcId="{D0494F82-7E61-4720-B418-18C1092E8D74}" destId="{543A743C-957C-443E-8CCB-AEFD9458B788}" srcOrd="6" destOrd="0" presId="urn:microsoft.com/office/officeart/2005/8/layout/matrix1"/>
    <dgm:cxn modelId="{62454DA5-2475-45FA-A8F6-581FED632CBF}" type="presParOf" srcId="{D0494F82-7E61-4720-B418-18C1092E8D74}" destId="{23FC26F6-B350-4847-991C-11FD9DE8EA80}" srcOrd="7" destOrd="0" presId="urn:microsoft.com/office/officeart/2005/8/layout/matrix1"/>
    <dgm:cxn modelId="{6AA4DF8E-0226-4955-BA5C-28BA5EC50045}" type="presParOf" srcId="{5C667567-4D64-42DD-AC62-818CF08DCC31}" destId="{5C97C58D-61CD-4852-AE06-64E56AA6881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33AD5-B113-4C35-A745-7DEE5F03AA5F}">
      <dsp:nvSpPr>
        <dsp:cNvPr id="0" name=""/>
        <dsp:cNvSpPr/>
      </dsp:nvSpPr>
      <dsp:spPr>
        <a:xfrm rot="16200000">
          <a:off x="1422812" y="-1518010"/>
          <a:ext cx="3250428" cy="6286448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Особенности развития воспитанников  с ОВЗ: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</a:rPr>
            <a:t>дети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</a:rPr>
            <a:t>с ограниченными возможностями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</a:rPr>
            <a:t> здоровья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</a:rPr>
            <a:t>(дети со слабовыраженными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</a:rPr>
            <a:t> отклонениями в психическом развитии,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 smtClean="0">
              <a:solidFill>
                <a:schemeClr val="tx1"/>
              </a:solidFill>
            </a:rPr>
            <a:t>VII </a:t>
          </a:r>
          <a:r>
            <a:rPr lang="ru-RU" sz="1800" b="1" kern="1200" dirty="0" smtClean="0">
              <a:solidFill>
                <a:schemeClr val="tx1"/>
              </a:solidFill>
            </a:rPr>
            <a:t>вид).</a:t>
          </a:r>
          <a:endParaRPr lang="ru-R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5400000">
        <a:off x="-95197" y="0"/>
        <a:ext cx="6286448" cy="2437821"/>
      </dsp:txXfrm>
    </dsp:sp>
    <dsp:sp modelId="{B1B7043A-41C1-4EE4-8024-11BED8B9C392}">
      <dsp:nvSpPr>
        <dsp:cNvPr id="0" name=""/>
        <dsp:cNvSpPr/>
      </dsp:nvSpPr>
      <dsp:spPr>
        <a:xfrm>
          <a:off x="5905541" y="0"/>
          <a:ext cx="5905541" cy="3250428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Всего 16 групп.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Направленность групп: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групп общеразвивающей направленности;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группы комбинированной направленности;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  групп компенсирующей направленности;</a:t>
          </a:r>
        </a:p>
        <a:p>
          <a:pPr marL="0" marR="0" lvl="0" indent="0" algn="l" defTabSz="1422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366 детей, из них 109 с ОВЗ.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05541" y="0"/>
        <a:ext cx="5905541" cy="2437821"/>
      </dsp:txXfrm>
    </dsp:sp>
    <dsp:sp modelId="{E5530FBA-549D-44CB-BE67-FA2DA8027E8F}">
      <dsp:nvSpPr>
        <dsp:cNvPr id="0" name=""/>
        <dsp:cNvSpPr/>
      </dsp:nvSpPr>
      <dsp:spPr>
        <a:xfrm rot="10800000">
          <a:off x="-95256" y="3250428"/>
          <a:ext cx="6286567" cy="3250428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Укомплектованность педагогическими кадрами: 100%.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старший воспитатель – 2;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учителя-дефектологи – 5;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учителя-логопеды  - 5;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воспитатели -  всего 32, с детьми с ОВЗ работают – 10 педагогов;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музыкальный руководитель – 2;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-95256" y="4063035"/>
        <a:ext cx="6286567" cy="2437821"/>
      </dsp:txXfrm>
    </dsp:sp>
    <dsp:sp modelId="{543A743C-957C-443E-8CCB-AEFD9458B788}">
      <dsp:nvSpPr>
        <dsp:cNvPr id="0" name=""/>
        <dsp:cNvSpPr/>
      </dsp:nvSpPr>
      <dsp:spPr>
        <a:xfrm rot="5400000">
          <a:off x="7364044" y="2018128"/>
          <a:ext cx="3179049" cy="5715028"/>
        </a:xfrm>
        <a:prstGeom prst="round1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Лекотека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для неорганизованных детей с ОВЗ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 2012 г. прошло 49 детей</a:t>
          </a:r>
          <a:endParaRPr lang="ru-RU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6096054" y="4080880"/>
        <a:ext cx="5715028" cy="2384286"/>
      </dsp:txXfrm>
    </dsp:sp>
    <dsp:sp modelId="{5C97C58D-61CD-4852-AE06-64E56AA68813}">
      <dsp:nvSpPr>
        <dsp:cNvPr id="0" name=""/>
        <dsp:cNvSpPr/>
      </dsp:nvSpPr>
      <dsp:spPr>
        <a:xfrm>
          <a:off x="1524007" y="2786080"/>
          <a:ext cx="8763067" cy="928696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Характеристика МБДОУ «ДС № 433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 г. Челябинска»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569342" y="2831415"/>
        <a:ext cx="8672397" cy="838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8A12E-9746-41C6-B314-4014BCD33B2B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CC62B-B1F1-42E1-9427-3157DF1B221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925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CC62B-B1F1-42E1-9427-3157DF1B221C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284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644570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187640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97242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68911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985747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594761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0376320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00492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926950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591561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506864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60121-E124-47D5-ABBB-072977A8B0A3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730B-A4C4-4ED6-918F-A783AD2990E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505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9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0737" y="2205335"/>
            <a:ext cx="101505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Совместная интегрированная</a:t>
            </a:r>
          </a:p>
          <a:p>
            <a:pPr algn="ctr"/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деятельность</a:t>
            </a:r>
          </a:p>
          <a:p>
            <a:pPr algn="ctr"/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п</a:t>
            </a:r>
            <a:r>
              <a:rPr lang="ru-RU" sz="40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едагогов  в группах</a:t>
            </a:r>
          </a:p>
          <a:p>
            <a:pPr algn="ctr"/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к</a:t>
            </a:r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омпенсирующей направленности</a:t>
            </a:r>
            <a:endParaRPr lang="ru-RU" sz="4000" b="1" i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5618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  <a:cs typeface="Angsana New" panose="02020603050405020304" pitchFamily="18" charset="-3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37161" y="5779478"/>
            <a:ext cx="37176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Челябинск 2018</a:t>
            </a:r>
            <a:endParaRPr lang="ru-RU" sz="32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618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  <a:cs typeface="Angsana New" panose="02020603050405020304" pitchFamily="18" charset="-3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6412" y="112143"/>
            <a:ext cx="8292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Муниципальное  дошкольное образовательное </a:t>
            </a:r>
          </a:p>
          <a:p>
            <a:pPr algn="ctr"/>
            <a:r>
              <a:rPr lang="ru-RU" sz="2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у</a:t>
            </a:r>
            <a:r>
              <a:rPr lang="ru-RU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чреждение  «Детский сад №433 </a:t>
            </a:r>
          </a:p>
          <a:p>
            <a:pPr algn="ctr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Г. Челябинска</a:t>
            </a:r>
            <a:r>
              <a:rPr lang="ru-RU" sz="2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618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eorgia" panose="02040502050405020303" pitchFamily="18" charset="0"/>
                <a:cs typeface="Angsana New" panose="02020603050405020304" pitchFamily="18" charset="-34"/>
              </a:rPr>
              <a:t>»</a:t>
            </a:r>
            <a:endParaRPr lang="ru-RU" sz="2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5618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eorgia" panose="02040502050405020303" pitchFamily="18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952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8643" y="453052"/>
            <a:ext cx="10604091" cy="547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и виды взаимодействия учителя-дефектолога, учителя-логопеда музыкального руководителя </a:t>
            </a: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b="1" dirty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воспитателя группы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Календарно-тематическое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планирование-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взаимодействия  учителя-дефектолога, учителя-логопеда с музыкальным руководителем и воспитателем на учебный год.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Совместный подбор дидактических игр, пособий, иллюстративного материала, художественного слова и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репертуара по теме недели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Участие специалистов в подготовке и проведении тематических развлечений, праздников, открытых занятий.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Составление картотек познавательных и речевых игр, игр со словом и т.д.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Выступление специалистов на педагогических советах на темы, касающиеся развития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познавательных и речевых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способностей детей с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ЗПР, ,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пения и т.д.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8644" y="176374"/>
            <a:ext cx="1060409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6388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9088" y="1064195"/>
            <a:ext cx="10604091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Фрагмент совместной образовательной деятельности «Весна шагает по планете» </a:t>
            </a: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44" y="176374"/>
            <a:ext cx="10604091" cy="157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ДОУ отработана система проведения открытых мероприятий по временам года.</a:t>
            </a:r>
            <a:endParaRPr lang="ru-RU" sz="2800" b="1" dirty="0" smtClean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95505" y="2644306"/>
            <a:ext cx="4378039" cy="34517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3000" y="2045666"/>
            <a:ext cx="3975100" cy="445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562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644" y="176374"/>
            <a:ext cx="1060409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с родителями: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807720"/>
            <a:ext cx="5174226" cy="572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Наглядно-информационные формы (стенды, папки, информационные листы, брошюры).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Буклеты, листовки, памятки.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Семинары, консультации для родителей.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Анкетрование</a:t>
            </a: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Открытые мероприятия.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Дни открытых дверей в ДОУ.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6"/>
          <a:stretch/>
        </p:blipFill>
        <p:spPr>
          <a:xfrm>
            <a:off x="216543" y="729203"/>
            <a:ext cx="3943977" cy="32810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655693"/>
            <a:ext cx="3931920" cy="294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895535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0" y="365125"/>
            <a:ext cx="4316342" cy="3231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52" y="292382"/>
            <a:ext cx="4657748" cy="3182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30" y="3687769"/>
            <a:ext cx="4316342" cy="3078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876" y="3648349"/>
            <a:ext cx="4566300" cy="3036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081" y="4796542"/>
            <a:ext cx="6663437" cy="7720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4333" y="1104165"/>
            <a:ext cx="6663437" cy="388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6872" y="52358"/>
            <a:ext cx="6663437" cy="388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823" y="2993739"/>
            <a:ext cx="6663437" cy="3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34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03" y="39688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4954" y="2898406"/>
            <a:ext cx="10604091" cy="13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80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" y="274320"/>
            <a:ext cx="3607455" cy="2811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" y="3238500"/>
            <a:ext cx="3531255" cy="3329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3551" y="182880"/>
            <a:ext cx="4668449" cy="29032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838" y="3295753"/>
            <a:ext cx="4667162" cy="32422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33480" y="1897172"/>
            <a:ext cx="5713572" cy="33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991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28426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4954" y="2898406"/>
            <a:ext cx="10604091" cy="1344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80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" y="0"/>
            <a:ext cx="4221480" cy="3267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1573" y="0"/>
            <a:ext cx="4688467" cy="3270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" y="3300574"/>
            <a:ext cx="4260588" cy="3546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1195" y="3300575"/>
            <a:ext cx="4618365" cy="3298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97" b="36721"/>
          <a:stretch>
            <a:fillRect/>
          </a:stretch>
        </p:blipFill>
        <p:spPr>
          <a:xfrm>
            <a:off x="3673382" y="2118360"/>
            <a:ext cx="4404192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49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644" y="176374"/>
            <a:ext cx="1060409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96" y="0"/>
            <a:ext cx="5481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8163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7" y="0"/>
            <a:ext cx="10584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491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4954" y="2898406"/>
            <a:ext cx="10604091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8000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44" y="176374"/>
            <a:ext cx="10604091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45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80917" y="1"/>
          <a:ext cx="11811083" cy="650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78331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0560" y="1813560"/>
            <a:ext cx="109728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П.1.1.2. «…необходимым условием реализации целей и задач поставленных  </a:t>
            </a:r>
          </a:p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программой  является преемственность в работе учителя-дефектолога,</a:t>
            </a:r>
          </a:p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 учителя-логопеда, воспитателей, музыкального руководителя, педагога-психолога </a:t>
            </a:r>
          </a:p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и установление продуктивного взаимодействия семьи и дошкольной </a:t>
            </a:r>
          </a:p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Образовательной организации, комплексное сопровождение </a:t>
            </a:r>
          </a:p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ребенка с ЗПР командой специалистов».</a:t>
            </a:r>
          </a:p>
          <a:p>
            <a:pPr algn="just"/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П</a:t>
            </a:r>
            <a:r>
              <a:rPr lang="ru-RU" sz="2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. 3.3. Кадровые условия реализации программы.                                    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719" y="112143"/>
            <a:ext cx="1173269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Примерная адаптированная основная образовательная </a:t>
            </a: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п</a:t>
            </a:r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рограмма дошкольного образования для детей</a:t>
            </a:r>
          </a:p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с</a:t>
            </a:r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itchFamily="34" charset="0"/>
                <a:cs typeface="Angsana New" panose="02020603050405020304" pitchFamily="18" charset="-34"/>
              </a:rPr>
              <a:t> задержкой психического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046362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135" y="1690688"/>
            <a:ext cx="10604091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44" y="210658"/>
            <a:ext cx="10604091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107000"/>
              </a:lnSpc>
              <a:spcAft>
                <a:spcPts val="800"/>
              </a:spcAft>
              <a:defRPr sz="280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58644" y="1690688"/>
            <a:ext cx="10604091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535" y="1462088"/>
            <a:ext cx="10604091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107000"/>
              </a:lnSpc>
              <a:spcAft>
                <a:spcPts val="800"/>
              </a:spcAft>
              <a:defRPr sz="280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720" y="152400"/>
            <a:ext cx="10393680" cy="6553200"/>
          </a:xfrm>
          <a:prstGeom prst="rect">
            <a:avLst/>
          </a:prstGeom>
        </p:spPr>
      </p:pic>
      <p:sp>
        <p:nvSpPr>
          <p:cNvPr id="9" name="Надпись 2"/>
          <p:cNvSpPr txBox="1">
            <a:spLocks noChangeArrowheads="1"/>
          </p:cNvSpPr>
          <p:nvPr/>
        </p:nvSpPr>
        <p:spPr bwMode="auto">
          <a:xfrm>
            <a:off x="438785" y="1195705"/>
            <a:ext cx="2703195" cy="7518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dist="38100" dir="5400000" sx="113000" sy="113000" algn="t" rotWithShape="0">
              <a:srgbClr val="0070C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/>
                <a:ea typeface="Calibri"/>
                <a:cs typeface="Times New Roman"/>
              </a:rPr>
              <a:t>УЧИТЕЛЬ-ДЕФЕКТОЛОГ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Надпись 3"/>
          <p:cNvSpPr txBox="1">
            <a:spLocks noChangeArrowheads="1"/>
          </p:cNvSpPr>
          <p:nvPr/>
        </p:nvSpPr>
        <p:spPr bwMode="auto">
          <a:xfrm>
            <a:off x="2860040" y="3948430"/>
            <a:ext cx="4914900" cy="15074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dist="38100" dir="5400000" sx="113000" sy="113000" algn="t" rotWithShape="0">
              <a:srgbClr val="0070C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Проведение педагогического обследования детей с ЗПР.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Оказание комплексной коррекционно-развивающей помощи детям с ЗПР.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Осуществление работы по адаптации, социализации и интеграции детей с ЗПР.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Включение родителей (законных представителей) в процесс воспитания и обучения ребенка.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100" dirty="0">
                <a:effectLst/>
                <a:latin typeface="Times New Roman"/>
                <a:ea typeface="Calibri"/>
                <a:cs typeface="Times New Roman"/>
              </a:rPr>
              <a:t>Определение дальнейшего образовательного маршрута ребенка.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Надпись 6"/>
          <p:cNvSpPr txBox="1">
            <a:spLocks noChangeArrowheads="1"/>
          </p:cNvSpPr>
          <p:nvPr/>
        </p:nvSpPr>
        <p:spPr bwMode="auto">
          <a:xfrm>
            <a:off x="2801737" y="6047741"/>
            <a:ext cx="4914900" cy="65786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dist="38100" dir="5400000" sx="113000" sy="113000" algn="t" rotWithShape="0">
              <a:srgbClr val="0070C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effectLst/>
                <a:latin typeface="Times New Roman"/>
                <a:ea typeface="Calibri"/>
                <a:cs typeface="Times New Roman"/>
              </a:rPr>
              <a:t>Реализация образовательной программы, разработанной исходя из особенностей психо-физического развития ребенка и его индивидуальных особенностей.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079365" y="1886585"/>
            <a:ext cx="523875" cy="758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079365" y="3557905"/>
            <a:ext cx="52387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079365" y="5657215"/>
            <a:ext cx="523875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3203575" y="1322070"/>
            <a:ext cx="723900" cy="3333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6771005" y="1323975"/>
            <a:ext cx="723900" cy="3333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2594132">
            <a:off x="6856730" y="1674495"/>
            <a:ext cx="523875" cy="1188720"/>
          </a:xfrm>
          <a:prstGeom prst="downArrow">
            <a:avLst>
              <a:gd name="adj1" fmla="val 50000"/>
              <a:gd name="adj2" fmla="val 4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8551767">
            <a:off x="3272790" y="1823720"/>
            <a:ext cx="523875" cy="1078865"/>
          </a:xfrm>
          <a:prstGeom prst="downArrow">
            <a:avLst>
              <a:gd name="adj1" fmla="val 50000"/>
              <a:gd name="adj2" fmla="val 444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1" name="Надпись 16"/>
          <p:cNvSpPr txBox="1">
            <a:spLocks noChangeArrowheads="1"/>
          </p:cNvSpPr>
          <p:nvPr/>
        </p:nvSpPr>
        <p:spPr bwMode="auto">
          <a:xfrm>
            <a:off x="3983990" y="1249045"/>
            <a:ext cx="2703195" cy="7518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dist="38100" dir="5400000" sx="113000" sy="113000" algn="t" rotWithShape="0">
              <a:srgbClr val="0070C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effectLst/>
                <a:latin typeface="Times New Roman"/>
                <a:ea typeface="Calibri"/>
                <a:cs typeface="Times New Roman"/>
              </a:rPr>
              <a:t>УЧИТЕЛЬ-ЛОГОПЕД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Надпись 17"/>
          <p:cNvSpPr txBox="1">
            <a:spLocks noChangeArrowheads="1"/>
          </p:cNvSpPr>
          <p:nvPr/>
        </p:nvSpPr>
        <p:spPr bwMode="auto">
          <a:xfrm>
            <a:off x="7606030" y="1239520"/>
            <a:ext cx="2703195" cy="7518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dist="38100" dir="5400000" sx="113000" sy="113000" algn="t" rotWithShape="0">
              <a:srgbClr val="0070C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effectLst/>
                <a:latin typeface="Times New Roman"/>
                <a:ea typeface="Calibri"/>
                <a:cs typeface="Times New Roman"/>
              </a:rPr>
              <a:t>МУЗЫКАЛЬНЫЙ РУКОВОДИТЕЛЬ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Надпись 18"/>
          <p:cNvSpPr txBox="1">
            <a:spLocks noChangeArrowheads="1"/>
          </p:cNvSpPr>
          <p:nvPr/>
        </p:nvSpPr>
        <p:spPr bwMode="auto">
          <a:xfrm>
            <a:off x="3983990" y="2853690"/>
            <a:ext cx="2703195" cy="7518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90500" dist="38100" dir="5400000" sx="113000" sy="113000" algn="t" rotWithShape="0">
              <a:srgbClr val="0070C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>
                <a:effectLst/>
                <a:latin typeface="Times New Roman"/>
                <a:ea typeface="Calibri"/>
                <a:cs typeface="Times New Roman"/>
              </a:rPr>
              <a:t>РЕБЕНОК С ЗПР</a:t>
            </a:r>
            <a:endParaRPr lang="ru-RU" sz="110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310640" y="285691"/>
            <a:ext cx="1024128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специалистов 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коррекционно-образовательного процесса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группах компенсирующей направленности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301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135" y="1690688"/>
            <a:ext cx="10604091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44" y="210658"/>
            <a:ext cx="10604091" cy="566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107000"/>
              </a:lnSpc>
              <a:spcAft>
                <a:spcPts val="800"/>
              </a:spcAft>
              <a:defRPr sz="280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</a:rPr>
              <a:t>Взаимодействие учителя-дефектолога, учителя-логопеда, музыкального руководителя и воспитателя осуществляется по трем направлениям:</a:t>
            </a:r>
            <a:endParaRPr lang="ru-RU" sz="3200" b="1" dirty="0">
              <a:solidFill>
                <a:srgbClr val="C00000"/>
              </a:solidFill>
            </a:endParaRPr>
          </a:p>
          <a:p>
            <a:pPr marL="514350" indent="-514350" algn="l">
              <a:buAutoNum type="arabicPeriod"/>
            </a:pPr>
            <a:r>
              <a:rPr lang="ru-RU" sz="3200" b="1" dirty="0" smtClean="0"/>
              <a:t>Создание условий в развивающей предметно-пространственной среде группы.</a:t>
            </a:r>
            <a:endParaRPr lang="ru-RU" sz="3200" b="1" dirty="0" smtClean="0"/>
          </a:p>
          <a:p>
            <a:pPr marL="514350" indent="-514350" algn="l">
              <a:buAutoNum type="arabicPeriod"/>
            </a:pPr>
            <a:r>
              <a:rPr lang="ru-RU" sz="3200" b="1" dirty="0" smtClean="0"/>
              <a:t>В формах, методах </a:t>
            </a:r>
            <a:r>
              <a:rPr lang="ru-RU" sz="3200" b="1" dirty="0" smtClean="0"/>
              <a:t>и </a:t>
            </a:r>
            <a:r>
              <a:rPr lang="ru-RU" sz="3200" b="1" dirty="0" smtClean="0"/>
              <a:t>приемах </a:t>
            </a:r>
            <a:r>
              <a:rPr lang="ru-RU" sz="3200" b="1" dirty="0" smtClean="0"/>
              <a:t>организации </a:t>
            </a:r>
            <a:r>
              <a:rPr lang="ru-RU" sz="3200" b="1" dirty="0" smtClean="0"/>
              <a:t>коррекционно-образовательного процесса с детьми и режимных моментах.</a:t>
            </a:r>
            <a:endParaRPr lang="ru-RU" sz="3200" b="1" dirty="0" smtClean="0"/>
          </a:p>
          <a:p>
            <a:pPr marL="514350" indent="-514350" algn="l">
              <a:buAutoNum type="arabicPeriod"/>
            </a:pPr>
            <a:r>
              <a:rPr lang="ru-RU" sz="3200" b="1" dirty="0" smtClean="0"/>
              <a:t>Сотрудничество с родителями (законными представителями)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58644" y="1690688"/>
            <a:ext cx="10604091" cy="530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758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135" y="1563688"/>
            <a:ext cx="10604091" cy="173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группе дети так же могут закреплять усвоенный материал: как самостоятельно, так и под руководством педагога. Для этого был создан уголок учителя-дефектолога, где в свободном доступе находятся развивающие и стимулирующие деятельность детей игры </a:t>
            </a:r>
            <a:r>
              <a:rPr lang="ru-RU" sz="2800" b="1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задания</a:t>
            </a:r>
            <a:r>
              <a:rPr lang="ru-RU" sz="2800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44" y="176374"/>
            <a:ext cx="10604091" cy="151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В каждой </a:t>
            </a:r>
            <a:r>
              <a:rPr lang="ru-RU" sz="2800" b="1" dirty="0">
                <a:solidFill>
                  <a:srgbClr val="002060"/>
                </a:solidFill>
              </a:rPr>
              <a:t>группе имеются уголки специалистов: Учителя-дефектолога и учителя логопеда, музыкальный </a:t>
            </a:r>
            <a:r>
              <a:rPr lang="ru-RU" sz="2800" b="1" dirty="0" smtClean="0">
                <a:solidFill>
                  <a:srgbClr val="002060"/>
                </a:solidFill>
              </a:rPr>
              <a:t>уголок</a:t>
            </a:r>
            <a:endParaRPr lang="ru-RU" sz="2800" b="1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(дидактические игры, задания, материал на повторение усвоенных знаний) 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708" y="3554361"/>
            <a:ext cx="4837471" cy="30824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1960" y="3554361"/>
            <a:ext cx="4141840" cy="30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348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644" y="176374"/>
            <a:ext cx="10604091" cy="168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Дидактические игры на развитие представлений об окружающем,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акрепление основных сенсорных эталонов.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(младший  дошкольный возраст).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879439"/>
            <a:ext cx="9144000" cy="481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590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644" y="176374"/>
            <a:ext cx="10604091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110" y="320040"/>
            <a:ext cx="5363874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1927" y="2133600"/>
            <a:ext cx="5561548" cy="417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36281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7884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79088" y="1064195"/>
            <a:ext cx="10604091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3333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наши новости, тему недели, а также успехи и достижения детей- родители могут увидеть в информационном уголке. Здесь же помещаются консультации  по актуальным вопросам воспитания и образования. </a:t>
            </a:r>
            <a:endParaRPr lang="ru-RU" sz="2800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644" y="176374"/>
            <a:ext cx="10604091" cy="53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333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Зона информации и консультирования.</a:t>
            </a:r>
            <a:r>
              <a:rPr lang="ru-RU" sz="2800" b="1" dirty="0" smtClean="0">
                <a:solidFill>
                  <a:srgbClr val="33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333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71234" y="2908477"/>
            <a:ext cx="3665651" cy="3849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565173" y="2821933"/>
            <a:ext cx="3609937" cy="39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893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628</Words>
  <Application>Microsoft Office PowerPoint</Application>
  <PresentationFormat>Произвольный</PresentationFormat>
  <Paragraphs>95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Василиса Чайникова</dc:creator>
  <cp:lastModifiedBy>юзер</cp:lastModifiedBy>
  <cp:revision>61</cp:revision>
  <dcterms:created xsi:type="dcterms:W3CDTF">2016-02-01T14:33:56Z</dcterms:created>
  <dcterms:modified xsi:type="dcterms:W3CDTF">2018-04-12T03:56:38Z</dcterms:modified>
</cp:coreProperties>
</file>