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40" r:id="rId3"/>
  </p:sldMasterIdLst>
  <p:notesMasterIdLst>
    <p:notesMasterId r:id="rId13"/>
  </p:notesMasterIdLst>
  <p:handoutMasterIdLst>
    <p:handoutMasterId r:id="rId14"/>
  </p:handoutMasterIdLst>
  <p:sldIdLst>
    <p:sldId id="346" r:id="rId4"/>
    <p:sldId id="359" r:id="rId5"/>
    <p:sldId id="393" r:id="rId6"/>
    <p:sldId id="410" r:id="rId7"/>
    <p:sldId id="412" r:id="rId8"/>
    <p:sldId id="411" r:id="rId9"/>
    <p:sldId id="376" r:id="rId10"/>
    <p:sldId id="413" r:id="rId11"/>
    <p:sldId id="414" r:id="rId12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5F5F5"/>
    <a:srgbClr val="93A5C3"/>
    <a:srgbClr val="6884CA"/>
    <a:srgbClr val="CCECFF"/>
    <a:srgbClr val="FBC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7" d="100"/>
          <a:sy n="87" d="100"/>
        </p:scale>
        <p:origin x="-79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1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FD736-C213-45D7-A8AE-D4575907D3A0}" type="datetimeFigureOut">
              <a:rPr lang="ru-RU" smtClean="0"/>
              <a:pPr/>
              <a:t>08.06.2018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8021-C259-4FD5-A7FE-0D6EFE2DC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06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412E8-9F06-4158-9F9C-6E5C1C988355}" type="datetimeFigureOut">
              <a:rPr lang="ru-RU" smtClean="0"/>
              <a:pPr/>
              <a:t>08.06.2018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F31B4-D5AF-40FA-9864-2316EE5C44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7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5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53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53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53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53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54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EE3C7A-EA64-4D82-8E9B-71BC66EBCC37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94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59F0B-0320-4BDB-B84D-68D4D1FF0A6E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21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547975-CD96-48F8-A146-1CD48B4FD327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5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F8A6B-F14F-4AD4-BAB9-2D44B9DD36A4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10494-46FE-4CF2-AC27-6A391D3F1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8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1140-1227-4B91-BCE1-A99DE7D93C12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E2D95-EB0B-4C85-9289-57FF337C5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956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26F1-B7BD-4024-A3D0-96E3446E4BA9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2EA7-D462-499E-BDE2-DA1C07CB6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5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C814A-6033-401F-86E2-8A621D75B3A3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F711C-E928-458C-AFAE-49F3FF5AF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644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91215-9616-4186-A94A-195A1BE39E3E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7890F-D0C3-4CD3-BD70-30070E0DE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74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C88C4-7152-446D-B49A-800C1A8115C7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15083-28F5-4B9E-AA74-B05AC2AB3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612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301EE-53D5-4E9D-A911-D72D379E9068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A29D-1D69-4EF2-B5F9-E18E749D1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37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7B24A-F6AC-4CF9-9723-EF25924767ED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B4C3-EFDD-4F1F-9DA4-07488D583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62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E2BEBA-260C-48B4-A3A5-FE10F0272E8F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754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0723-FB25-43ED-849C-AA383CE56A67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17B68-E06E-4440-B272-5A00FE668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265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DFA8E-F6FF-4752-B502-0D78D148BB88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2FF6-FF8C-44A4-9E86-F154F69F8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25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4065-6EEC-4A1A-A8E4-75AFCCD75985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B629-D737-4588-BEAE-6020D33C7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182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86161-6444-4CB5-9638-5741DA10B9B7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1BE01-3F62-4C7A-9793-5F1AC7C79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21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A94B-4618-4D5B-841B-E6A6E0C7DD78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73039-F135-43BB-9DAB-06182EF1B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734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591B-CB40-4A8C-A727-7CCD43939B27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77F59-650F-474D-8D0A-940355743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85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6F6CE-6306-4650-8B68-F5311A4F6AE6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23518-7432-41CF-B7DE-EAFDC4A53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51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7D229-1873-42BB-8A4C-4BD97A3247BD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C784-2789-41C1-9C8D-D9508D410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66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70520-4F3F-40B7-8AD0-201BEB062D15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04202-99A5-4DC9-9132-B45598CB3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62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1C8BB-8AA9-4191-BFD2-F012F7F1C6AE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FD3CA-0AD7-4C2D-BCD6-69AECDD68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2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26D2C-E39C-4DF2-875B-758A53118E69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910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4FD4-6E38-4975-B6DC-40AF5BE08690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6E0D-3667-4812-A52B-E6292A10B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85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F01AD-43CD-4E4E-8A3F-C122014D4A2E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5D771-09BD-4408-959C-43DC12FA6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457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930D1-E13F-4DDB-BB87-C9B54D2BFCF1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63CCE-0A31-47A7-966D-0FF356391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939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768D-BDDC-417E-AEFF-DE3C4C158C85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7784-63B5-4790-BCAD-66364F1E6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9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16CC87-566B-41EC-915A-F954240B02BD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7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87AC45-3033-49C5-A2D0-73F87C1F74A3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88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BB929-5AFB-4A98-8867-BB6491147D0B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50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48A707-334F-4E64-8E90-2A0E142B741A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27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8744C7-0CDB-47CD-A976-3357D0A1F08E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0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72A49-D14E-40D2-9AD0-339B168FE778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75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E444-E358-400B-BCA8-01895BDE96C2}" type="datetime1">
              <a:rPr lang="ru-RU" smtClean="0"/>
              <a:pPr/>
              <a:t>08.06.2018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293240-8C06-41A1-9192-04ACE0D24B57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04C845-B79B-4429-B854-415648AE4D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24AD632-0D76-45C5-AD18-9B6803A19D56}" type="datetime1">
              <a:rPr lang="ru-RU" smtClean="0"/>
              <a:pPr>
                <a:defRPr/>
              </a:pPr>
              <a:t>08.06.2018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10FD53C-A1A4-4C8F-B74E-62F855434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13673"/>
            <a:ext cx="8065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Государственное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бюджетное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учреждение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дополнительного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профессионального образования 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«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Челябинский институт переподготовки и повышения квалификации 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работников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образования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»</a:t>
            </a:r>
            <a:endParaRPr lang="ru-RU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00034" y="1529862"/>
            <a:ext cx="8424936" cy="160511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Аудит качества управления в школах, которым оказывается поддержка, 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как основание внесения изменений 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локальные нормативные акты образовательной организации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8" name="Picture 1031" descr="чиппкро  знак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45"/>
          <a:stretch>
            <a:fillRect/>
          </a:stretch>
        </p:blipFill>
        <p:spPr bwMode="auto">
          <a:xfrm>
            <a:off x="0" y="0"/>
            <a:ext cx="948112" cy="967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6"/>
          <p:cNvSpPr txBox="1">
            <a:spLocks/>
          </p:cNvSpPr>
          <p:nvPr/>
        </p:nvSpPr>
        <p:spPr>
          <a:xfrm>
            <a:off x="188805" y="3867894"/>
            <a:ext cx="8912124" cy="98488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Коптелов Алексей Викторович,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зав. кафедрой управления, экономики и права ГБУ ДПО ЧИППКРО,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Почетный работник общего образования РФ,  </a:t>
            </a:r>
            <a:r>
              <a:rPr lang="ru-RU" sz="19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к.п.н</a:t>
            </a: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ru-RU" sz="19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2625" y="47514"/>
            <a:ext cx="8004175" cy="80972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Нормативно-правовые и методические основания управленческого аудита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1000096"/>
            <a:ext cx="8928772" cy="4143404"/>
          </a:xfrm>
        </p:spPr>
        <p:txBody>
          <a:bodyPr>
            <a:noAutofit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Федеральный закон «Об образовании в Российской Федерации» № 273 –ФЗ (п. 2 ст. 30 «Локальные нормативные акты, содержащие нормы, регулирующие образовательные отношения»)</a:t>
            </a:r>
            <a:endParaRPr lang="ru-RU" sz="2000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Постановление Правительства Российской Федерации от 17 мая 2017 г. № 575 «О внесении изменений в пункт 3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организации»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Письмо </a:t>
            </a:r>
            <a:r>
              <a:rPr lang="ru-RU" sz="20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МОиН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Челябинской области от 11 июля 2017 г. № 1201 / 6420 «О результатах федерального государственного контроля качества образования общеобразовательных организаций в 2016/2017 учебном году»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5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8229600" cy="490524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Объекты аудита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" y="843558"/>
            <a:ext cx="9073008" cy="3394472"/>
          </a:xfrm>
        </p:spPr>
        <p:txBody>
          <a:bodyPr/>
          <a:lstStyle/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Информация о структуре и об органах управления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образовательной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организацией, в том числе сведении о наличии положений о структурных подразделениях (об органах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управления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образовательной организацией)</a:t>
            </a: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режиме работы</a:t>
            </a: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текущем контроле успеваемости и промежуточной аттестации обучающихся</a:t>
            </a: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Отчет о результатах 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самообследования</a:t>
            </a:r>
            <a:endParaRPr lang="ru-RU" sz="20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Предписания органов, осуществляющих государственный контроль (надзор) в сфере образования</a:t>
            </a: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Основные образовательные программы</a:t>
            </a:r>
          </a:p>
          <a:p>
            <a:pPr marL="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Методические и иные документы, разработанные образовательной организации для обеспечения образовательного процесса</a:t>
            </a:r>
          </a:p>
          <a:p>
            <a:pPr marL="514350" indent="-514350">
              <a:buFont typeface="+mj-lt"/>
              <a:buAutoNum type="arabicPeriod"/>
            </a:pPr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85720" y="1027191"/>
            <a:ext cx="8501122" cy="1987071"/>
          </a:xfrm>
        </p:spPr>
        <p:txBody>
          <a:bodyPr>
            <a:noAutofit/>
          </a:bodyPr>
          <a:lstStyle/>
          <a:p>
            <a:pPr marL="533400" indent="0" algn="ctr">
              <a:buClr>
                <a:schemeClr val="tx2">
                  <a:lumMod val="50000"/>
                </a:schemeClr>
              </a:buClr>
              <a:buNone/>
            </a:pP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Технология разработки локальной нормативной базы образовательной организации» (16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часов)</a:t>
            </a:r>
          </a:p>
          <a:p>
            <a:pPr marL="0" indent="0">
              <a:buClr>
                <a:schemeClr val="tx2">
                  <a:lumMod val="50000"/>
                </a:schemeClr>
              </a:buClr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Сроки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апрель 2018 г.</a:t>
            </a:r>
          </a:p>
          <a:p>
            <a:pPr marL="0" indent="0" algn="just">
              <a:buClr>
                <a:schemeClr val="tx2">
                  <a:lumMod val="50000"/>
                </a:schemeClr>
              </a:buClr>
              <a:buNone/>
            </a:pPr>
            <a:r>
              <a:rPr lang="ru-RU" sz="2000" b="1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Участники </a:t>
            </a:r>
            <a:r>
              <a:rPr lang="ru-RU" sz="2000" b="1" u="sng" dirty="0">
                <a:solidFill>
                  <a:srgbClr val="002060"/>
                </a:solidFill>
                <a:latin typeface="Book Antiqua" panose="02040602050305030304" pitchFamily="18" charset="0"/>
              </a:rPr>
              <a:t>курсов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: по 2 представителя управленческих команд из 31 школы, которым оказывается адресная поддержк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</a:rPr>
              <a:t>а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85519" y="175322"/>
            <a:ext cx="8964488" cy="69484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Дополнительная профессиональная программа  повышения квалификации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serebrennikova_gv\Desktop\КПК по школам с низкими 23.04-24.04.2018\DSC_005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2942544"/>
            <a:ext cx="2246161" cy="20182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erebrennikova_gv\Desktop\КПК по школам с низкими 23.04-24.04.2018\DSC_004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970" y="2951060"/>
            <a:ext cx="2808312" cy="19797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erebrennikova_gv\Desktop\КПК по школам с низкими 23.04-24.04.2018\DSC_0045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6" b="-1"/>
          <a:stretch/>
        </p:blipFill>
        <p:spPr bwMode="auto">
          <a:xfrm>
            <a:off x="6174371" y="2942544"/>
            <a:ext cx="2629115" cy="19255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1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07504" y="1347614"/>
            <a:ext cx="8856984" cy="355471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200" dirty="0" smtClean="0"/>
              <a:t>	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Цель: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	формирование компетенций необходимых для издания и принятия локальных нормативных актов образовательной организации</a:t>
            </a:r>
          </a:p>
          <a:p>
            <a:pPr>
              <a:buNone/>
            </a:pPr>
            <a:r>
              <a:rPr lang="ru-RU" sz="2200" b="1" dirty="0" smtClean="0"/>
              <a:t>	</a:t>
            </a:r>
            <a:r>
              <a:rPr lang="ru-RU" sz="2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Задачи: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формирование представлений о структуре и содержании локальных нормативных актов образовательной организации; 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освоение технологий разработки локальных нормативных актов образовательной организации;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овладение способами и механизмами принятия, изменения и отмены локальных нормативных актов.</a:t>
            </a:r>
          </a:p>
          <a:p>
            <a:pPr>
              <a:lnSpc>
                <a:spcPct val="90000"/>
              </a:lnSpc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endParaRPr lang="ru-RU" sz="2200" dirty="0" smtClean="0">
              <a:solidFill>
                <a:srgbClr val="002060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79512" y="350645"/>
            <a:ext cx="8964488" cy="69484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ДПП КПК «Технология разработки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локальной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нормативной базы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образовательной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организации»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1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57158" y="1131591"/>
            <a:ext cx="8614022" cy="259228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внутренней системы оценки качества образования (ВСОКО); 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текущем контроле и промежуточной аттестации; 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Компонент основной образовательной программы (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ООП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) основного общего образования «Система оценки достижения планируемых результатов 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ООП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»;</a:t>
            </a:r>
          </a:p>
          <a:p>
            <a:pPr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Экспертный лист оценки локального нормативного акта.</a:t>
            </a:r>
          </a:p>
          <a:p>
            <a:pPr marL="0" indent="0"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None/>
              <a:tabLst>
                <a:tab pos="176213" algn="l"/>
              </a:tabLst>
            </a:pPr>
            <a:endParaRPr lang="ru-RU" sz="2400" b="1" u="sng" dirty="0" smtClean="0">
              <a:solidFill>
                <a:srgbClr val="002060"/>
              </a:solidFill>
            </a:endParaRPr>
          </a:p>
          <a:p>
            <a:pPr marL="0" indent="0"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None/>
              <a:tabLst>
                <a:tab pos="176213" algn="l"/>
              </a:tabLst>
            </a:pPr>
            <a:r>
              <a:rPr lang="ru-RU" sz="2400" b="1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Задание: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проведите экспертизу данных локальных нормативных актов МОУ «</a:t>
            </a:r>
            <a:r>
              <a:rPr lang="en-US" sz="24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N-</a:t>
            </a:r>
            <a:r>
              <a:rPr lang="ru-RU" sz="24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ская</a:t>
            </a:r>
            <a:r>
              <a:rPr lang="ru-RU" sz="24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СОШ» </a:t>
            </a:r>
          </a:p>
          <a:p>
            <a:pPr marL="0" indent="0" algn="ctr">
              <a:spcBef>
                <a:spcPts val="0"/>
              </a:spcBef>
              <a:buClr>
                <a:schemeClr val="tx2">
                  <a:lumMod val="50000"/>
                </a:schemeClr>
              </a:buClr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по предложенному экспертному листу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79512" y="215967"/>
            <a:ext cx="8964488" cy="64127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Учебный кейс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Локальные нормативные </a:t>
            </a:r>
            <a:r>
              <a:rPr lang="ru-RU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акты МОУ </a:t>
            </a: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N-</a:t>
            </a:r>
            <a:r>
              <a:rPr lang="ru-RU" sz="2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ская</a:t>
            </a: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  </a:t>
            </a:r>
            <a:r>
              <a:rPr lang="ru-RU" sz="2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СОШ</a:t>
            </a:r>
            <a:r>
              <a:rPr lang="ru-RU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»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1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0363" y="2067694"/>
            <a:ext cx="2757478" cy="107157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Экспертный лист оценки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локального нормативного акта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1027" name="Picture 3" descr="C:\Users\koptelov_av.CHIPPKRO\Desktop\Снимо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2063" b="6557"/>
          <a:stretch>
            <a:fillRect/>
          </a:stretch>
        </p:blipFill>
        <p:spPr bwMode="auto">
          <a:xfrm>
            <a:off x="3203848" y="0"/>
            <a:ext cx="5786478" cy="5131793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174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70658" y="1029075"/>
            <a:ext cx="8793830" cy="399094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Clr>
                <a:schemeClr val="tx2">
                  <a:lumMod val="50000"/>
                </a:schemeClr>
              </a:buClr>
              <a:buNone/>
            </a:pPr>
            <a:r>
              <a:rPr lang="ru-RU" sz="2400" dirty="0" smtClean="0"/>
              <a:t>	</a:t>
            </a: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в форме представления экспертных листов </a:t>
            </a:r>
            <a:r>
              <a:rPr lang="ru-RU" sz="22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самоэкспертизы</a:t>
            </a: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трех локальных нормативных актов своей школы и экспертных листов </a:t>
            </a:r>
            <a:r>
              <a:rPr lang="ru-RU" sz="22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взаимоэкспертизы</a:t>
            </a: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трех локальных нормативных актов одной из школ – участницы проекта.</a:t>
            </a:r>
          </a:p>
          <a:p>
            <a:pPr algn="ctr">
              <a:lnSpc>
                <a:spcPct val="90000"/>
              </a:lnSpc>
              <a:buClr>
                <a:schemeClr val="tx2">
                  <a:lumMod val="50000"/>
                </a:schemeClr>
              </a:buClr>
              <a:buNone/>
            </a:pPr>
            <a:endParaRPr lang="ru-RU" sz="2400" b="1" i="1" dirty="0" smtClean="0">
              <a:solidFill>
                <a:srgbClr val="003366"/>
              </a:solidFill>
            </a:endParaRPr>
          </a:p>
          <a:p>
            <a:pPr marL="0" algn="ctr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None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Локальные нормативные акты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</a:p>
          <a:p>
            <a:pPr marL="0" algn="ctr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None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0" algn="just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ВСОКО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; </a:t>
            </a:r>
          </a:p>
          <a:p>
            <a:pPr algn="just">
              <a:lnSpc>
                <a:spcPct val="90000"/>
              </a:lnSpc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Положение о текущем контроле и промежуточной аттестации; </a:t>
            </a:r>
          </a:p>
          <a:p>
            <a:pPr algn="just">
              <a:lnSpc>
                <a:spcPct val="90000"/>
              </a:lnSpc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Раздел 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ООП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 основного общего образования «Система оценки достижения планируемых результатов </a:t>
            </a:r>
            <a:r>
              <a:rPr lang="ru-RU" sz="20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ООП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»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179512" y="215967"/>
            <a:ext cx="8964488" cy="64127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Итоговая аттестация </a:t>
            </a:r>
            <a:b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 итогам курсов повышения квалификации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65"/>
          <a:stretch/>
        </p:blipFill>
        <p:spPr bwMode="auto">
          <a:xfrm>
            <a:off x="2" y="0"/>
            <a:ext cx="341312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1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43608" y="13673"/>
            <a:ext cx="8065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Государственное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бюджетное 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учреждение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дополнительного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профессионального образования 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«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Челябинский институт переподготовки и повышения квалификации </a:t>
            </a:r>
            <a:endParaRPr lang="ru-RU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работников </a:t>
            </a: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образования</a:t>
            </a:r>
            <a:r>
              <a:rPr lang="ru-RU" sz="1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»</a:t>
            </a:r>
            <a:endParaRPr lang="ru-RU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500034" y="1565030"/>
            <a:ext cx="8424936" cy="1605111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Аудит качества управления в школах, которым оказывается поддержка, 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как основание внесения изменений 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локальные нормативные акты образовательной организации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8" name="Picture 1031" descr="чиппкро  знак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45"/>
          <a:stretch>
            <a:fillRect/>
          </a:stretch>
        </p:blipFill>
        <p:spPr bwMode="auto">
          <a:xfrm>
            <a:off x="0" y="0"/>
            <a:ext cx="948112" cy="967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6"/>
          <p:cNvSpPr txBox="1">
            <a:spLocks/>
          </p:cNvSpPr>
          <p:nvPr/>
        </p:nvSpPr>
        <p:spPr>
          <a:xfrm>
            <a:off x="188805" y="3867894"/>
            <a:ext cx="8912124" cy="98488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Коптелов Алексей Викторович, </a:t>
            </a:r>
            <a:b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зав. кафедрой управления, экономики и права ГБУ ДПО ЧИППКРО,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Почетный работник общего образования РФ,  </a:t>
            </a:r>
            <a:r>
              <a:rPr lang="ru-RU" sz="19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к.п.н</a:t>
            </a:r>
            <a:r>
              <a:rPr lang="ru-RU" sz="19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ru-RU" sz="19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2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ЧИППК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ЧИППК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ЧИППКРО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ЧИППКРО</Template>
  <TotalTime>2562</TotalTime>
  <Words>359</Words>
  <Application>Microsoft Office PowerPoint</Application>
  <PresentationFormat>Экран (16:9)</PresentationFormat>
  <Paragraphs>60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ЧИППКРО</vt:lpstr>
      <vt:lpstr>1_ЧИППКРО</vt:lpstr>
      <vt:lpstr>2_ЧИППКРО</vt:lpstr>
      <vt:lpstr>Аудит качества управления в школах, которым оказывается поддержка,  как основание внесения изменений  в локальные нормативные акты образовательной организации</vt:lpstr>
      <vt:lpstr>Нормативно-правовые и методические основания управленческого аудита </vt:lpstr>
      <vt:lpstr>Объекты аудита </vt:lpstr>
      <vt:lpstr>Дополнительная профессиональная программа  повышения квалификации </vt:lpstr>
      <vt:lpstr>ДПП КПК «Технология разработки  локальной нормативной базы  образовательной организации» </vt:lpstr>
      <vt:lpstr>Учебный кейс  «Локальные нормативные акты МОУ «N-ская  СОШ» </vt:lpstr>
      <vt:lpstr>Экспертный лист оценки  локального нормативного акта</vt:lpstr>
      <vt:lpstr>Итоговая аттестация  по итогам курсов повышения квалификации</vt:lpstr>
      <vt:lpstr>Аудит качества управления в школах, которым оказывается поддержка,  как основание внесения изменений  в локальные нормативные акты образовательной организации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С. Алексеева</dc:creator>
  <cp:lastModifiedBy>Машуков</cp:lastModifiedBy>
  <cp:revision>211</cp:revision>
  <cp:lastPrinted>2017-05-11T06:35:46Z</cp:lastPrinted>
  <dcterms:modified xsi:type="dcterms:W3CDTF">2018-06-08T09:24:00Z</dcterms:modified>
</cp:coreProperties>
</file>