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8" r:id="rId4"/>
    <p:sldId id="257" r:id="rId5"/>
    <p:sldId id="268" r:id="rId6"/>
    <p:sldId id="270" r:id="rId7"/>
    <p:sldId id="271" r:id="rId8"/>
    <p:sldId id="279" r:id="rId9"/>
    <p:sldId id="275" r:id="rId10"/>
    <p:sldId id="276" r:id="rId11"/>
    <p:sldId id="272" r:id="rId12"/>
    <p:sldId id="281" r:id="rId13"/>
    <p:sldId id="273" r:id="rId14"/>
    <p:sldId id="282" r:id="rId15"/>
    <p:sldId id="277" r:id="rId16"/>
    <p:sldId id="278" r:id="rId17"/>
    <p:sldId id="263" r:id="rId18"/>
    <p:sldId id="264" r:id="rId19"/>
    <p:sldId id="265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94;&#1080;&#1085;&#1075;&#1072;.pptx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&#1073;&#1077;&#1088;&#1080;-&#1073;&#1077;&#1088;&#1080;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94;&#1080;&#1085;&#1075;&#1072;.pptx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hyperlink" Target="&#1073;&#1077;&#1088;&#1080;-&#1073;&#1077;&#1088;&#1080;.pptx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94;&#1080;&#1085;&#1075;&#1072;.pptx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hyperlink" Target="&#1088;&#1072;&#1093;&#1080;&#1090;.pptx" TargetMode="External"/><Relationship Id="rId3" Type="http://schemas.openxmlformats.org/officeDocument/2006/relationships/image" Target="../media/image4.jpeg"/><Relationship Id="rId7" Type="http://schemas.openxmlformats.org/officeDocument/2006/relationships/hyperlink" Target="&#1073;&#1077;&#1088;&#1080;-&#1073;&#1077;&#1088;&#1080;.pptx" TargetMode="External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94;&#1080;&#1085;&#1075;&#1072;.pptx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ne-droid.ru/uploads/posts/2013-01/1357986422_vitam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581399"/>
            <a:ext cx="6715125" cy="32766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30" y="714356"/>
            <a:ext cx="914167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Витамины – 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«эликсир жизни» 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00108"/>
            <a:ext cx="8429684" cy="2308324"/>
          </a:xfrm>
          <a:prstGeom prst="rect">
            <a:avLst/>
          </a:prstGeom>
          <a:solidFill>
            <a:srgbClr val="F8F8F8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балла  </a:t>
            </a:r>
            <a:r>
              <a:rPr lang="ru-RU" sz="2400" dirty="0"/>
              <a:t>-  если Вы считаете, что достаточно потрудились в поиске решения предлагаемого задания;</a:t>
            </a:r>
          </a:p>
          <a:p>
            <a:pPr algn="just"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балл  </a:t>
            </a:r>
            <a:r>
              <a:rPr lang="ru-RU" sz="2400" dirty="0"/>
              <a:t>-  если чувствуете, что выяснили для себя </a:t>
            </a:r>
            <a:r>
              <a:rPr lang="ru-RU" sz="2400" dirty="0" smtClean="0"/>
              <a:t>смысл </a:t>
            </a:r>
            <a:r>
              <a:rPr lang="ru-RU" sz="2400" dirty="0"/>
              <a:t>задания с помощью одноклассников, но могли бы приложить больше усилий для самостоятельного поиска</a:t>
            </a:r>
            <a:r>
              <a:rPr lang="en-US" sz="2400" dirty="0"/>
              <a:t> </a:t>
            </a:r>
            <a:r>
              <a:rPr lang="ru-RU" sz="2400" dirty="0"/>
              <a:t>ответа.</a:t>
            </a:r>
          </a:p>
          <a:p>
            <a:pPr algn="just">
              <a:defRPr/>
            </a:pPr>
            <a:r>
              <a:rPr lang="ru-RU" sz="2400" dirty="0"/>
              <a:t>	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58"/>
            </a:avLst>
          </a:prstGeom>
          <a:solidFill>
            <a:srgbClr val="282CE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28604"/>
            <a:ext cx="41230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 заданий: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2314575" y="5909734"/>
            <a:ext cx="528638" cy="215900"/>
          </a:xfrm>
          <a:prstGeom prst="parallelogram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2257425" y="6159501"/>
            <a:ext cx="527050" cy="2159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65" name="Picture 14" descr="шш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9" y="4133851"/>
            <a:ext cx="2232025" cy="243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214678" y="4143380"/>
            <a:ext cx="5500726" cy="1890184"/>
          </a:xfrm>
          <a:prstGeom prst="rect">
            <a:avLst/>
          </a:prstGeom>
          <a:solidFill>
            <a:srgbClr val="F8F8F8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3500438"/>
            <a:ext cx="418518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Сигнальные карточки:</a:t>
            </a:r>
          </a:p>
        </p:txBody>
      </p:sp>
      <p:sp>
        <p:nvSpPr>
          <p:cNvPr id="19" name="Параллелограмм 18"/>
          <p:cNvSpPr/>
          <p:nvPr/>
        </p:nvSpPr>
        <p:spPr>
          <a:xfrm>
            <a:off x="3357554" y="5214950"/>
            <a:ext cx="325438" cy="431800"/>
          </a:xfrm>
          <a:prstGeom prst="parallelogram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3357554" y="4286256"/>
            <a:ext cx="323850" cy="431800"/>
          </a:xfrm>
          <a:prstGeom prst="parallelogram">
            <a:avLst>
              <a:gd name="adj" fmla="val 0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180344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2800" dirty="0"/>
              <a:t>мое мнение </a:t>
            </a:r>
            <a:r>
              <a:rPr lang="ru-RU" sz="2800" b="1" dirty="0">
                <a:solidFill>
                  <a:srgbClr val="00B050"/>
                </a:solidFill>
              </a:rPr>
              <a:t>совпадает</a:t>
            </a:r>
            <a:r>
              <a:rPr lang="ru-RU" sz="2800" dirty="0"/>
              <a:t>  с  прозвучавшим ответом;</a:t>
            </a:r>
          </a:p>
          <a:p>
            <a:pPr marL="285750" indent="-285750">
              <a:defRPr/>
            </a:pPr>
            <a:r>
              <a:rPr lang="ru-RU" sz="2800" dirty="0" smtClean="0"/>
              <a:t>-  мое </a:t>
            </a:r>
            <a:r>
              <a:rPr lang="ru-RU" sz="2800" dirty="0"/>
              <a:t>мнение  </a:t>
            </a:r>
            <a:r>
              <a:rPr lang="ru-RU" sz="2800" b="1" dirty="0">
                <a:solidFill>
                  <a:srgbClr val="FF0000"/>
                </a:solidFill>
              </a:rPr>
              <a:t>не совпадает  </a:t>
            </a:r>
            <a:r>
              <a:rPr lang="ru-RU" sz="2800" dirty="0"/>
              <a:t>с ответом.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7906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Определение витамина 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000108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Налейте в пробирку 1 мл крахмального клейстера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Добавьте 10 мл воды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Капните  1 каплю йода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Налейте 1 мл того вещества, содержание витамина С в котором надо определить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7989" y="0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000108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Составить памятку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«Как сохранить витамины»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randtrips.ru/wp-content/uploads/2014/11/m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12812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ko.by/uploads/posts/2009-10/1255698016_m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7" cy="602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0"/>
            <a:ext cx="239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Витамины </a:t>
            </a:r>
            <a:r>
              <a:rPr lang="ru-RU" sz="2800" dirty="0" smtClean="0"/>
              <a:t>– биологически активные вещества, способствующие образованию ферментов в организме человека.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Они </a:t>
            </a:r>
            <a:r>
              <a:rPr lang="ru-RU" sz="2800" dirty="0" smtClean="0"/>
              <a:t>находятся в  </a:t>
            </a:r>
            <a:r>
              <a:rPr lang="ru-RU" sz="2800" dirty="0" smtClean="0"/>
              <a:t>растительной и в </a:t>
            </a:r>
            <a:r>
              <a:rPr lang="ru-RU" sz="2800" dirty="0" smtClean="0"/>
              <a:t>животной пище.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Если </a:t>
            </a:r>
            <a:r>
              <a:rPr lang="ru-RU" sz="2800" dirty="0" smtClean="0"/>
              <a:t>витаминов в организме слишком мало -  это </a:t>
            </a:r>
            <a:r>
              <a:rPr lang="ru-RU" sz="2800" dirty="0" smtClean="0">
                <a:solidFill>
                  <a:srgbClr val="FF0000"/>
                </a:solidFill>
              </a:rPr>
              <a:t>гиповитаминоз</a:t>
            </a:r>
            <a:r>
              <a:rPr lang="ru-RU" sz="2800" dirty="0" smtClean="0"/>
              <a:t>, слишком много – </a:t>
            </a:r>
            <a:r>
              <a:rPr lang="ru-RU" sz="2800" dirty="0" smtClean="0">
                <a:solidFill>
                  <a:srgbClr val="FF0000"/>
                </a:solidFill>
              </a:rPr>
              <a:t>гипервитаминоз</a:t>
            </a:r>
            <a:r>
              <a:rPr lang="ru-RU" sz="2800" dirty="0" smtClean="0"/>
              <a:t>, если почти нет- </a:t>
            </a:r>
            <a:r>
              <a:rPr lang="ru-RU" sz="2800" dirty="0" smtClean="0">
                <a:solidFill>
                  <a:srgbClr val="FF0000"/>
                </a:solidFill>
              </a:rPr>
              <a:t>авитаминоз.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lopotun.ru/files/upload/images/2013-01/vitamin.jpg"/>
          <p:cNvPicPr>
            <a:picLocks noChangeAspect="1" noChangeArrowheads="1"/>
          </p:cNvPicPr>
          <p:nvPr/>
        </p:nvPicPr>
        <p:blipFill>
          <a:blip r:embed="rId2" cstate="print"/>
          <a:srcRect l="1563" t="3087" r="1562" b="7128"/>
          <a:stretch>
            <a:fillRect/>
          </a:stretch>
        </p:blipFill>
        <p:spPr bwMode="auto">
          <a:xfrm>
            <a:off x="2555776" y="4149080"/>
            <a:ext cx="446449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347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628" y="6143644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Жёлтый лист –пропащий день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AutoShape 3" descr="data:image/jpeg;base64,/9j/4AAQSkZJRgABAQAAAQABAAD/2wCEAAkGBxQTEhUUExQWFhUWGBsXGBgXFxgaHhgZHxsaGxwcHxwYHCgiHBslHRgYIjEhKCkrLi4uFx8zODMsQygtLisBCgoKDg0OGxAQGzQkICUsLzU0MC8sLCw0LDQ0LC0sLDQsLywsLyw0LDQsLCwsLCwsLCwsLDQsLCwsLCwsLCwsLP/AABEIALoBDwMBIgACEQEDEQH/xAAcAAEAAgMBAQEAAAAAAAAAAAAABQYDBAcCAQj/xABCEAACAQIEAwYCCAQFAwQDAAABAhEAAwQSITEFQVEGEyJhcYGRoQcyQlKxwdHwFCNi4RUzQ3KCksLxFpOy0hdTY//EABoBAQADAQEBAAAAAAAAAAAAAAACAwQBBQb/xAAvEQACAgEDAwEGBgMBAAAAAAAAAQIDEQQSITFBUQUTMmFxgdEUIqGxwfCR4fEj/9oADAMBAAIRAxEAPwDuNKUoBSla9rFAu1siGGoH3l+8Oo5HofUEgbFKUoCA7b8RaxhS6mGzoB7MHI91UipyzcDKGGoYAj0Ooql/Sfd/l20652PqFgf/ACNTHYjEM+FXMZKnKPJQBlHsIqtS/O0Rz+bBP0pSrCQpWmeIp3vcr4rgEsF1yDkWOwnkNz0gEjcoBSlKAUpSgFKUoBSlKAUpSgFKUoBSlKAUpSgFKUoBSlKAUpSgFKVpY3AZ5KO9t+TKZHuh8Le4nzFAbtaPFsCbqgqct1Dmtv8AdboeqkaEcwaibnHL+GMYu1Nv/wDfZBK/8kOq/uJqawHEbV4ZrVxHH9LAx6gbHyNRynwcynwUXA9qja4hdF2Vt3iudG/0rqoqEj+klDPWAfXoVu4GAKkEHYgyD7iudfSdgQt23dAgupBI5shEe8GPaorgvaBsGVuCWst/mW+h2leh5eegPIiG/a8Mr3bXySfbXHrevZVJhAUIPVWYN+XtFWXsKQLDKOTT7ZQP+2ue4zFo2IuMrBka47KRzVjmX8hHWrFwftImGt3SRLQuRereKfYAgmq4yxLLIqXOWdBuXAN+ZgDqagO1fHHtZbOHXPiLuigfZnnr7noACT54bPaFRh1xd6PqAIi6Z7hAL5QSecLrtlbrVA4PxTE4nEXTag4m+cguaxatgeIj7o2GbUwoAidbZS8FjkdD4Hct2bn8JYBu3F8eJuk6Kx+83O4x2XkASdtbJUX2d4HbwlkW01JOZ3O9xzux/ADkABUpU10JIUpSunRSlKAUpSgFKUoBSlKAUpSgFKUoBSlKAUpSgFKUoBSlKAUpSgPjCRB1Brm3bDso1i5/FYWVAMnIINvzhd7fXms9NulVXO1vaJsCbVxrefDuSlwr9dG3UgbMCA0jTbfkYySa5IySa5KjiePHHYO5buALi8MO+gbXbY0Zl9AZI6gddK1gcQLispjKw1j4fkPhU12kwVp1GN4ddUoG1yaGyx0+qRIVpylGEeKNjA55hbz27gUgrPwPmOv6iq2slUs9yew9s2lk7gmPWY/frWW/i+8VNILzpvzH5TUc+KOUS0yTGsfdG+vT5V8W6YEasBAGmgidZ/Z1qEocEGlg3e0HFWusFmAqi2igmEUAyY67knmSNth1bsH2eXB4bPcAW64zOTp3a7hPKBqfOegqjfRvwZbmJN26QUw47wltFDH6u+kDKzT/AEjrVk4j2tshxexRZbYYfwuFUE3b5nw3nt7gE/5atA2bfLFkVjktjxyy/q0ietfar3B8djcQVd7NvC2ZnJcJuXnXzC5VtHbfMdxA3qw1aWilKUApSlAKUpQClKUApSlAKUpQClKUApSlAKUpQClKUApSlAKUpQCtHi+At4m21i5swBgGGEGQw6QRvW9Wjxm3aNom7lyrrmZsmQ9Q41Q+Yowcn472fXB3jbW6CCJ3GaDrDL8w23zFVO6guZ1J1mV/pbr6HYiugdqcDcvgMj961oE5XAF4W991OW/b5hlkieetc6xZAYXF2+0PLy61BLkqksH2yc6hSNRoZGgOvz/SsOKvBQWbYfA5Zifea+uoJMEyRO+kyvLrFfbeHBAL6qp0H3iP2D5/GpJZIkvwvjTWLDPmZXuNCWySLaDKJuG3tdubBQwKrBY7CegfRt2YuIxxV9YZ9V7wZrpndmZvqTPLxHmYEHlWC4lct30ZDaUj/VuIXS0dy4A3YchB1PKJHeeyGJutai+Xzbg3iou3F0/mNaQAWQToLepAAkySKJE4on6UpXSwUpSgFKUoBSlKAUpSgFKUoBSlKAUpSgFKUoBSlKAUpSgFKUoBSlKAVgxquUItlA3LOpZfQgMD8/jWelAcD7Z28VhbgN3CnDguSlzCu7WJMkHuyJR5C6iJ5ARrWsRjCxc3JLl8xO0zM7AbnX31ruvbrgty9aC2GuCXVmRQGRghDQwLqVBI1yHUToSRXCOMnLeYNYNokkMnj0PPKH1y84PiGlQwRaPtpFVpGxGYSZ1nWmKvlTGnU+Q9P3vWtZxIWBPmvlP6a/KtXEMApLGYMydfQHTWpPwVryX7sb2QL5b+L71FMPYs2Z724J0eF1tp/WY33UQT1/gWG7tQqYVbCHUhnUuT1bJmDN1JcnzrhnY7tNjbkhOJ2bMvmYYhkQ3GMGS72izjYatIAAEQI7n2cOMyA4tsOxOxsBwI5auxzTvOnod66WRJilKUJClKUApSlAKUpQClKUApSlAKUpQClKUApSlAKUpQClKUApSlAKUpQClKUBWO0vFrllwES5futPdYe1oIGhuXX5LOgG3kd14D2lxj3cTdzW7Vp1JDpa+rnnXxG4wLciVMeHlXYvpQ406MmHs3GtM4BvXFygm0cwCAxmBnMZBEddTXIuLdnnJi2uUFhlXqv2fly8qyz1MIz2tly005xyiGw99HlfCLkaeImT5EGDXk2oYLcVsgIzvbIlBOp1iSBrEj1rbx3ZtldCwyTBgBjBidtSfOt7BcJm4wt3c0hSVYEzOYFY3UwBXfb1+SH4Szx9DqGF7K41rad3ilxVlwMpvmzeGXkT3i3BH+1mq+9nuCJhbYVQoMeIW1KWy3VbclUOuuWJ58o4t2F7U3cBfVbmZMK5i8rarbY7uAPqmQSQNCCSRMR36roSUuURlDaxStXHcQS0PEdTso1J/fWoi9xq431AFHnqf0qM7oQ4bCi2WGlVX/ABS+Ptz6qv5CtjDdpYMXVj+pZ+anWox1EGNrLFSsdi8rqGUhlOxFZKvOHkOJIkSNx0r1UTxriNvChsRdOW2EIc+ayyAeZlx5llHOudYL6Zf83v8ADhTkJshGds1zlbeVESDOeANDXMk4wlJZR1ulUX6MO2l7iIvi9bQG0Uh7YZVObNKwzMQy5euoYaDncOJY9LFtrlwwq/EnkAOZNM4WSLWHhnvG4xLSG5ddURdSzGAKpGJ+kZbhYYW2WC/6lwGJ5Qi+Ig+ZX0qlcf4/c4pf7tSRaWdBsv5E6bnn5V4wOEfvCgYpbQfWA3GoB1Hz5xWK7VYTUeGVObzx0JzH9tcR4s1/uugCLPw359ahbfbDElot3rzf1ksQPPKOVYsTw1rhVYIB0zgFs2sTBOgiP1r4UtWM65hKDKDE5vhodZ3mKpV0sdW2VNy+RN4LtvjrOt25buKPvKB8xlM686tPB/pLwl2FusLTHSZlfcx4fcR51yHHXb98lRJX7qjw6eXWvWA7M5IZ2k8xyj13mr1fs99/Q7Ccn0P0hbuBgCpBBEggyCOoIr1XGey/aX+AcLJOHY+NCZyGdWToeZHPXnrXY7N1XVWUgqwDKRsQRII8orTXYrFlF57pSlWHRSqfxf6ScDYcp3jXCrBWNpcwXqZkBoGpC5jpETpVsw95XVXRgysAysDIKkSCDzBFcTTOuLXUyUpSunBSlfCY3oD7SsSYlCYDKT0BBr5jLuS27SBlUtLbCBMmOVcyup3D6HEu02MN2/iHuNmCMVBhVMKxAMew1HmajheN5SXbVVkjMRAA6Rv1OpmtTilzO9y84yszs7BQYBzSREz9YmvN24rsBnYZQTqNdjA0XUbHnyrwZrdLce3BNLBnR3+tiCYjQ5RNvWQN9zprHStS0rO73Lb3BBEaESAI3JAjXpX3GY0KRaZFaPEzCQSOmokzWPGXwYAIQHfLmmOQJmd/mPOpQyvqckk/oaOKvXMrNeAcPB3jX0mYGmvmd67lwHtYg4bh7uYPcK92Brq6iDM6kDST5761w1rbAEJAUGfFlk7afvzqW7P8SJITMSoJZQRESdR8a2QscU2jHbX5OpYZmuEu5lm1J/fKpO0sVA8KxegmplMSKyqSb5M8kzPcQRUfjLde8bxBVG9RX+Kg76DT41JyXQrybPC+Kthrk6m2x8a/mPMfP8IX6Q/pLVrQtYC64fvPHcVSuZADIRjqDmy6gDTas3ELoI9a49j0KM8aqGIUgHkfx5e1bNNNtOJoqgm8sk+K9psZiyLV3EuyCIVjA02JAjOdJlpPOo1Ay5tM8azr+9K0L4Yr3mYDy59Z8qxLj2AygmD0rXhl6lFcPgvfYDtPdwVxbgZe5uMgvodiJy5vJlBJkbxB5RP9r+1/8biLiIf5FoqtvXRjqWuN5HLA/pHLMa5baHelUQ5T5nTQEk/KpfgTrmYNqrqD7jw/HWqrs7GY9Ulw0W/snYyW84P+ZvoOpk9Yy8urVPri1YHLABBgGMuhgsT0/Q1VcHiJtW0AgERpvO5AA5kxrW+E76Cr5bajKY5nTQDkB1Jryp17puUjJnEcIlMdi2ZhbtmTBUkfqf2K1z2dUAF29d/lXziXFLNm1lQDN9kTr0knpVUv9oLxBU3CZ00PlEVfCuTj/wCfC/crk1n83JasXxGxYHdgqI5e3l+9fOqbxTj5LfyyQoMggkH/AMGtS1hXdvu+ZBPyFfMRwoKPrzuZiKsrpqg+XlhzckYMbxl3Vl0gknbkeX967P8AQXx5r2EfDuZbDsMp/wD5vJA9mDexUVxj+EUTGpjmPb96V0r6DHAxV1QN7JY+odP/ALGtdbj0iiyGcnaaje0eBS/hb1q45to9tgzgxlWJJnppqOYkVs8QxyWUNy42VR+4HU+Vcc+kbt7cvWmtovd2Tvr4rnQHoJ3A+MbrLoxe19X2LHLaUM4lO71BIToNY6eVWb6KvpDbCXBhsU84VzCMf9BievK2Z1H2d9NapL2yoTNIZyZHqCY9tK8IArZY139R+tVVz2lrv3rEj9dg0qp/RjxYX8BaEy1kdy3XwjwnXeUy69Zq2Vqi8rKKzR4vxEWLeY6k6KOp/SqNjcY94zcYnoOQ9BUt22uHvEHJUkepJn8BVQu8XRNIYn0FfLeq23XXOqHur9fme5oaoQrU+7N/EYUgTWL/ANYXLVu5afxq1tlUNuCVIGvSYEVhbtAjpl1HrVN4/jPGPWq9HCyq3jKNk4RsrftDTueIEksCI9AN+tebmJJK5GInmRrEDYxtrz6VqXrxYxJ5iNdfWDP/AJr1fxYAy5pYRBiQPTTTea9TY3gyZSyZTiCrHMxbN4tNDpA1MaaAV4Vh4gV1LHeTzMadRETWJnP18zEDQjrJEwYrKluWJIBMREyN+c7+nOp4OwhKbxFZMDgBZzGT9adAeR577ehFZuEwt2VDZdtiY1jffnO1Zb9kAB2UOCZIJAjTU6CDyEV5t3RMk+dWLoWw9PnOTU+Evrn5Fs/9TLaEIudgNRsAfWPWtzh/awMyrcTJOkyfrfD2ql3byykkfHY8p8tiQK2MTHd6tLRE7zvPlzmq3XEr/CVS3Qh+ZxTzzjnwl/exbeP8XRULhpysFOUjQn73QRrUJiOJ5ogggAhYO53E6D235+VVZceTbsqRAQEDTQMYltNJMD51KhmNsaRpquk+o8vWpeyUDHp9LXNJ2Sw32/6Rl7jjXB/MaSswG2nY6DaoYIcoYvAJmAf3Fb2MwSszEDMx+zroYiZiNT++da2LwjAKrIAoHi8QBPnqf7Vvg4NccCcXDPHC79vsYeIMhIykmfrRz6+lYAizKK2k5gdf3pWzbw7CbltRl28RnX8K8EMjCHUygPh1iZ09dT8avSSWDM2284Ne9dzyRlWOXX+9bnDo7sayQSTrqPTyI0rUt24Zly5yRoR+NZsN4UktEH6vX1nlUJxyuCqalMnrWNMgEEDmJA3gb8pAA+Ffcbj7lwi2zQg2W3ECNtNKicNeDCTM/j0g9f0rKb9lxqSGjQnWT+WtZXDDzgy2JZ46ErawiGJuc4g7mtq7esWwDoYmBI39CZqrDAHfSPLWa+fw0gxIPmP3FccN3WRXhE1e7Qqfs78v71H/AONuZkAj9zWpbwZnxHTy1mt+zwliIW1cYn+lo+Qo1VAmotmklx7rbkzvrAj9K6z9DKrY/iL9w7KttQN2JOYgefhX4iqZ2e7G4i7cGdDZtgAszAgnyVTqT6wB57V1ThvDUsoEtrAHM7k9T1NZNV6lGlba+X+3z+xorpk+WYuO4u5iHzXNAPqINl/U+dVvH8ADeN9cuqjkD19asXHMPFojMQzslsEGCM7qpgjbQmo/in8z+VZEKPCSNgBpHnXhq6be9y5ZbOng5t/APexBYDwW9vMnT+/sK1OO4NrbI0bNrXXOHcGVANP71Ads8GrZEjVj+JAHzNejT6hmxLHHQoenklkxdgOL3cJfLoue2wAuJtI3BH9SyY9SOcjuPDOIJftrctmVPxB5gjkRXJOGYcIrcqn/AKMcSy38RYLZlYd6vlBCn3hlH/EVr0Osc57OxaqHGvczB2z4p3t9hMJalR5kfWPxkD086qCDO0zX3tJfdHKlTu2Y9DPTzM/Coi7iCokGDziqo1ylN2S7n0egjBxcV2SJbiGFVVmaqXESD9qIO5nT4Vs3sU9whdWPICST7CvlvhLPaa6XtqgEmWDMegCLJknQZstaoQ8Hb5wimpETj7jpce0dHRipG8EEjQ8/XpWbDXQADcjXfQa1MYzF4S6LWeyWxC2rdknvGCN3alBcbuwDMBRudIHI1HYfC2Xzy5t5IgwXQk7rr4ukHU+Va56dqPT7nix1MW+X9jAnjnxECSBA0iRp+JHtUoVa2RnBAYBlJ2YHUa7THKZE1G4vh1zu+8tCUEgshzDQ7HmD/uAmrLwjjIyJbOfMFCnKpcGBGoST8qx2LHQ3abUeylu68EBxLiShGUeIsK18Hg7zWwZCtBOUzp6nkTVxfh1ktJs2tdZCm2fcLl+Yr1iuDWykBriTzkN+IH41BaiCwi6WpVrb3uLxwl/PUrHBMCgM3NWO51IB8hPr+9K9cRQm4UtRERO3qdB1+MVLDgm4S/rAkPbIB6TBboY9692uz9zUq9osfNx+KUd0W8tmuEqdu1PH7kBdwLC3ljkdR+G411+VSmGNtEy+AkdCp09jO3XeamxwC7k8b2x5jMT8I/MVoYXs1bV9Fe8zGTJ7tNTvC+KB/uqMr4Y5fQ67FCacHlf3o/8ApAW574CzbZyY0UTHmeg3/WpzIFIa62Zx/p2zoPJ7g09ln1q44bs7KFZCqdSttQqn15sfM61Ace7I3TK2nXUGA0rqepAM1lj6jTOWM4+JknOeJKL4fbwUHjRu3Xd1yhC0AL4QNBtyHOoiyokFiJUxljcdZqX43wXF4RIuoQhI8SnMk7akbH1ivXZHBh7hVrLXVBVhcS2zd24IIBKgwp1BB00r3YXQ9nvg8r4M8a1NSMNnh925dXu7T2w5VcxUqAGIEkwBEnl86vVnsMlopmuhgZzHIAZHMakR6zVnw/EoXKdORB1H/mvtjQZssqfqzyH6V51mtlLpwVOySeEcy7Rdm2tXWi5KZZWRr1I6Tz86irXDczobmdLTGGuhCRHUToT6fPauq3cJaAPeoLg3UsJC+Qnnv8ax43D/AMRZdD4bZBWYHPSQP3tVi1rcVlc+SttPqiU4Lwzh+HtqLaoYH1mGdj7kaeggVsXuMYddln0UVzK7cXD3e6LK8wV5EySB6mRUkcRk+vbdP9ykfiK8W3ST3ZlJvJ6NEoOJeF45aOyt8B+tZV4qh2U/Kq7wHDNiPFbHg2zsCB7fe9tKtuG4Iq6t4j8B8BWGxKL29y97DCvEwdAhJ8qzLeutsgH+4/kK3CiIOQHsKge0PH7du04tuDcIyqAZgnSfYSfaowhKbwiGUQfF+Lm4x2ZLTho27wrPrAn12qxcE4javWVuWwANivNWG6/vkQaoinKhAEVC4PiL2ndFcolzUweY/Dn8q9iWhjKvEeqK5vB1LinG0tjUy3JRvVX4WrYrEFzqtsyTyzR4VHoDPw61HcM4PevnQNbtn61xx4iP6VPPzPzq5YaxbtWxasiFG7fjrzJ5msVijUnGLzJ/ocUHLqY8TCo3nUl9GNnNib1z7tsL/wBTA/8AZVe4riuQroH0c8MNrC52HivHP/w2X4iW/wCVeh6VU9+fBDUNRhgje3PZqWN9FzKdXAE5TzaOh59Pwow4HbKG/cztaUkEIDyA1OUFo15DluK7tVZ7T4ZLKC5bQLL+PJC7g+LzMges16d9G3M4/VHdPrJqPs0cQ4l2rAV7ODsqihiGKQC6QR4iROvmSYFV63eaBABKeICWJ00joN/aa6xxXsvhcZLoe6ukasmh0M6r68/nVbwv0eYg3Rae8gw48TtbJzn+nKRoSZg6gZfar6tZp64N9DLdVbKXPJULeCuYgkd25unYpmYwNAMqAyATBPzraxvAsUihrlh1VdWlHExruoIjzJHKu48EwFrDp3dpco3JmSx6sx1Y+ZqYNgRNea/XZzm/Zw4Xl8/3/IenUViTPz92VxzG6FRl8YzOADoBofKdB8R5x0bB4C2FhfBJk5dNepitvjHZq0bjX7SKl4iCQIDjfWNJ8/jVH47xW5PdgEKPrefkf0rNbqY62acOPJq02istmq0+PJMcRwVpJKOXO5yLm2JEltFnUDefCOlardoe7GR7YYdS2vwy/nWseKXLlnuIVQSDoY21/EVkwnBrcFr1ySBoKthpYy97n+/A9en0umpt2Rz9f4RA8U4xftXC1t81ltgyqch5qSADvsT1r1he2V3QNbtn0zL+ZrDiXU3CPsEwa6H2cwdoWU7pFSVEwNSecsdT71HWX10QWYZf+DlmldUsxfBU8N2ve8z2haVTbjxFi0yOkCPjU52bvkhy7SZjyGnICrVe4VK6gH1qq8TsDDA3LY8J1ZenmP0rzbb1avZqO1vHfJKjEnjOepYLPE8ta+PxobWqVjOJ5gSl1gx+zIKnSNiJX/iRrrrUdjOLXEtLkmSD4jJG5EDrtXIenyljnuLJQqbk12+Z1DEOlxBIBDKMwOsyNZqt8OxVnBs1lCFDOXVQN5AB9YIj0gVg4HxZmwyNcEMV2HTUA+4g+9a+N4BNxMQ7gkEHLGiiRuZ1/tU9LVKFsot4Xw8ox6vZ7BPz0Jni3CzdZWuEKJ1y7xzkg6Hz5V5xrlcoVvBouY7jTy3+VSt9Lap4umpJ+dR9zhqNa8bkyNSNN/lp18prbuTxuPFeexgTHl/5K+Ixudo+96VE9oQ6ZTJOWVU22ZcpOuoG4gee1SeC4SbClhdLPAkEAAxPLlvvJrHw3F3rv83uGW3EgmJbzyzMVNe9x0Ip45NLhKCy4vvbS7caFFz7VvfSDtufEOsHlW1xTjF5MrMoZCdVVipI9dai7vaG21xlDBiwnMNRvoPhNRmOxLg8ytddUZyzKJ9L6Xp67Kcy5eTonDe22DNvc22A/wAtlM+gjQ/GoPivbq4xK2lFsdW1b4bD51VLeFt3ELfD1/Soy+rIcsyP3t0rkfT6k8r9S2/05LLgy3YfD4rFjMCzr95mhZ8v7CtHGYJrd3IWViInKDCk8pO5iPjWLgPaS5bQ2i5JH+XInw6RqTyM1nw+8nUkySeZqtQnXNp4x2weWunTlG73RCE6RG5qp4m4bd1bi7owYeZBmr2by92MwnT01qocUCljFaq5c4KpZLNxPtQPqWfFpJY/VE6wANz66etL/Bcayh8zeITAeI9pAFQHZbAC5irYJ8EFiOpWPD7kj2mux4UrFeXqJx00411pN98lUaJ27pWt4zxjg5Wgv4a8jY227YcMO8ZYYhJ1MqSY6zr01r9DYe4rIrIQUIBUrsVIkERyiqDxawrKakfo4xaLaOFAytaJYCTBRmJkA7AExA01HWvS9L1qsbrkkpfDucu0zhHcm2vj2LjWjxrh/f2WtzlJiDEwQQdvaPet6le20msMyptPKOXcT4FiLOr2yyj7duWA89NR6kVmwOJuCyGHjBzHMWAIgwBt4tm510uq12gw2W4GjwsJ9xv+teJ6jo3GrdXzz0N9Goc3tkVvsniLly2zXBAzsEncqOfxke1WQYuBAqLLGNK+m5XzsrJxk3FYNEq93U88TxUKWrleJbvWnr+VX3tBf/lsPKuc8Hu+IqeR095P5N8DW/0yDeZdz0tG1W8eTxeJmtVszGJNSmLWDXiyo1Neyo7T0XbwR72at3ZfiBVAvQ1WHuy3kal+DJlYA6TqJ56xp1rLrYbqyqTT94uv+KMRUdjgHGQ/a8Px0/OvoOlTXZLgLX7guuItJqs/bblHkp1nqAOseVp6JXXKKM05V0Qc3x/JH4XB4dfDZtIlsSFESSvV2PiZjAmSenKs+NwVk28mVSp0KwI+Far4J7LFH+shg+fQjyI19683Lhqi/wBo7W5vnJFVx42Pg98E7CnET/NCWFOWFkvEAxqIGhENr6VXeK8OxCd6j3QERmQRDGASBrz0669a612JwpTD5m/1GLD/AGwAPjBPuK+YjsbhnuG44dgSWKFvDJMnYTE8pivpadNJ0QaXL65PB1lrlbKOeF0OQYRSQgcMLeQFM8gMBpoDuNDqOh6VmtWruJLWVuFbYHigaBToAOeuuk8jV57fYRBetRbAC2gAY0gEwoGwy/8AcKg8JadbL3yhFoMFDR9YkEGB90EAT1aOsU2x22NJZwY2QWNwF8G3YW+WU+FmKjNEaAEeh862eOPfwthWCm7EIMmm+gLL0mNp9BykOHYm5cs41raDwJadSwkrFyWOm0pn/wCmtC3jbl8kC34UANxgZCyYXlpmO3oaOMsJ44f3OcZK/wAF4Faa3/MBW5uxMhs2505DyrVxFnKxtlpESpIiRJH4gj2q5YPs/exWIt9zlCK6m/mMDuswzDaSSAQIjfcb1fu1fYmzirCW7YW09mTZYDQTqVYDdWOp5zrrqDshXO1b8m/Qar8PZy+H1Pz/AImwV2NajsedWztDwK9YnvrbW40kjwn0bY+xqFwHB72JbLYtPcMx4BIHq31VHmSK4s9D6l2Jw3J8eex7wGEX+EF/Kc/8V3WaTBU2s+WNpBBM+dbtq5HOurf/AI+H+ErgxlF8Hvs/I3+esfVyk25icsVyzFYF7ZKXFKuujKRBB/ToRoaainlNnzftVOUnHyeMZjDFQeJv61v4gjaR8a0L9qSI1JIAAEkk7AAbk9KhXWonJpsk+yy3jdNy0hZLIz3iI8KHSTJ1EjlOxPI11LAYrMs1JfRZ2SODwzNeX+diILqdciAHKh6nxMT5sRymseN7OPhiTbBazMiJJQfdPOB16b+eT1PQOcVZFdOoo1Cy4P6Gjib8Co3AYw2sSl1ZkZgQOYKkR+B9qzYu6PvD4iprsbwFmuC/cWEAOQHdiREx92CfWRXn+n0Sdy2mi+SVbyXylKV9geIKw4vDLcUq23luD1FZqVxpNYZ1Np5RVcVwm7b2XvF6rv7r+k1H3LL8rV3/ANt/0q9UrybfR6pyym0a46yS6opWH7JPe1vk20+6pGY++oUfE+lTKdksIuHbDJaC22OYkSWz8nzNJLjqZ0020qcpW7T6SqiO2C/2VT1Fk3nPQ4T2v4Hdwj5bolCfBdA8LeR+639J9pqtm8AK/S96yrqVdQykQVYAgjoQd64Zxfh9ocSe2LVsIAfAEULv92Irk6V2PW03qbksTXKK1w3DNevJbtjM7tAA5n9ANSegNfoThnZ+1bw1vD3ES4EGuZQwLHViJHUmPaovsDw2zbtF0tW0cmCyooJHSQJirXU66VHlmPXa53NJcJEZa7P4ZTIsW/dQfkakgK+0q2MIx6LBglOUveeTTx/DLV7/ADEBjY6gj3GseVadjsxhlM93mP8AUxYfAmD71MUqEqKpS3Sim/kiUbrIrCk0vmBSlKtKzHesK4h1Vh0YA/jXy9h1dSjKGQiCpAII6RWWlMA1cBw61ZUpatqikyQo3PU9fevNnhdlEa2lq2iNJZVRVBJ5kKBr51uUrmEDT4bwu1YBFpcuYyTJJPTUkmB0863KUokksICvgFfaV0CtPH8LsXo76zauxt3iK0emYGtylBnBqLwyyFyCzbC/dCLHwiKw4HgOFstns4azbc/aS0in4gTUjSmDuWKUpQ4ecg3gfCvV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data:image/jpeg;base64,/9j/4AAQSkZJRgABAQAAAQABAAD/2wCEAAkGBxQTEhUUExQWFhUWGBsXGBgXFxgaHhgZHxsaGxwcHxwYHCgiHBslHRgYIjEhKCkrLi4uFx8zODMsQygtLisBCgoKDg0OGxAQGzQkICUsLzU0MC8sLCw0LDQ0LC0sLDQsLywsLyw0LDQsLCwsLCwsLCwsLDQsLCwsLCwsLCwsLP/AABEIALoBDwMBIgACEQEDEQH/xAAcAAEAAgMBAQEAAAAAAAAAAAAABQYDBAcCAQj/xABCEAACAQIEAwYCCAQFAwQDAAABAhEAAwQSITEFQVEGEyJhcYGRoQcyQlKxwdHwFCNi4RUzQ3KCksLxFpOy0hdTY//EABoBAQADAQEBAAAAAAAAAAAAAAACAwQBBQb/xAAvEQACAgEDAwEGBgMBAAAAAAAAAQIDEQQSITFBUQUTMmFxgdEUIqGxwfCR4fEj/9oADAMBAAIRAxEAPwDuNKUoBSla9rFAu1siGGoH3l+8Oo5HofUEgbFKUoCA7b8RaxhS6mGzoB7MHI91UipyzcDKGGoYAj0Ooql/Sfd/l20652PqFgf/ACNTHYjEM+FXMZKnKPJQBlHsIqtS/O0Rz+bBP0pSrCQpWmeIp3vcr4rgEsF1yDkWOwnkNz0gEjcoBSlKAUpSgFKUoBSlKAUpSgFKUoBSlKAUpSgFKUoBSlKAUpSgFKVpY3AZ5KO9t+TKZHuh8Le4nzFAbtaPFsCbqgqct1Dmtv8AdboeqkaEcwaibnHL+GMYu1Nv/wDfZBK/8kOq/uJqawHEbV4ZrVxHH9LAx6gbHyNRynwcynwUXA9qja4hdF2Vt3iudG/0rqoqEj+klDPWAfXoVu4GAKkEHYgyD7iudfSdgQt23dAgupBI5shEe8GPaorgvaBsGVuCWst/mW+h2leh5eegPIiG/a8Mr3bXySfbXHrevZVJhAUIPVWYN+XtFWXsKQLDKOTT7ZQP+2ue4zFo2IuMrBka47KRzVjmX8hHWrFwftImGt3SRLQuRereKfYAgmq4yxLLIqXOWdBuXAN+ZgDqagO1fHHtZbOHXPiLuigfZnnr7noACT54bPaFRh1xd6PqAIi6Z7hAL5QSecLrtlbrVA4PxTE4nEXTag4m+cguaxatgeIj7o2GbUwoAidbZS8FjkdD4Hct2bn8JYBu3F8eJuk6Kx+83O4x2XkASdtbJUX2d4HbwlkW01JOZ3O9xzux/ADkABUpU10JIUpSunRSlKAUpSgFKUoBSlKAUpSgFKUoBSlKAUpSgFKUoBSlKAUpSgPjCRB1Brm3bDso1i5/FYWVAMnIINvzhd7fXms9NulVXO1vaJsCbVxrefDuSlwr9dG3UgbMCA0jTbfkYySa5IySa5KjiePHHYO5buALi8MO+gbXbY0Zl9AZI6gddK1gcQLispjKw1j4fkPhU12kwVp1GN4ddUoG1yaGyx0+qRIVpylGEeKNjA55hbz27gUgrPwPmOv6iq2slUs9yew9s2lk7gmPWY/frWW/i+8VNILzpvzH5TUc+KOUS0yTGsfdG+vT5V8W6YEasBAGmgidZ/Z1qEocEGlg3e0HFWusFmAqi2igmEUAyY67knmSNth1bsH2eXB4bPcAW64zOTp3a7hPKBqfOegqjfRvwZbmJN26QUw47wltFDH6u+kDKzT/AEjrVk4j2tshxexRZbYYfwuFUE3b5nw3nt7gE/5atA2bfLFkVjktjxyy/q0ietfar3B8djcQVd7NvC2ZnJcJuXnXzC5VtHbfMdxA3qw1aWilKUApSlAKUpQClKUApSlAKUpQClKUApSlAKUpQClKUApSlAKUpQCtHi+At4m21i5swBgGGEGQw6QRvW9Wjxm3aNom7lyrrmZsmQ9Q41Q+Yowcn472fXB3jbW6CCJ3GaDrDL8w23zFVO6guZ1J1mV/pbr6HYiugdqcDcvgMj961oE5XAF4W991OW/b5hlkieetc6xZAYXF2+0PLy61BLkqksH2yc6hSNRoZGgOvz/SsOKvBQWbYfA5Zifea+uoJMEyRO+kyvLrFfbeHBAL6qp0H3iP2D5/GpJZIkvwvjTWLDPmZXuNCWySLaDKJuG3tdubBQwKrBY7CegfRt2YuIxxV9YZ9V7wZrpndmZvqTPLxHmYEHlWC4lct30ZDaUj/VuIXS0dy4A3YchB1PKJHeeyGJutai+Xzbg3iou3F0/mNaQAWQToLepAAkySKJE4on6UpXSwUpSgFKUoBSlKAUpSgFKUoBSlKAUpSgFKUoBSlKAUpSgFKUoBSlKAVgxquUItlA3LOpZfQgMD8/jWelAcD7Z28VhbgN3CnDguSlzCu7WJMkHuyJR5C6iJ5ARrWsRjCxc3JLl8xO0zM7AbnX31ruvbrgty9aC2GuCXVmRQGRghDQwLqVBI1yHUToSRXCOMnLeYNYNokkMnj0PPKH1y84PiGlQwRaPtpFVpGxGYSZ1nWmKvlTGnU+Q9P3vWtZxIWBPmvlP6a/KtXEMApLGYMydfQHTWpPwVryX7sb2QL5b+L71FMPYs2Z724J0eF1tp/WY33UQT1/gWG7tQqYVbCHUhnUuT1bJmDN1JcnzrhnY7tNjbkhOJ2bMvmYYhkQ3GMGS72izjYatIAAEQI7n2cOMyA4tsOxOxsBwI5auxzTvOnod66WRJilKUJClKUApSlAKUpQClKUApSlAKUpQClKUApSlAKUpQClKUApSlAKUpQClKUBWO0vFrllwES5futPdYe1oIGhuXX5LOgG3kd14D2lxj3cTdzW7Vp1JDpa+rnnXxG4wLciVMeHlXYvpQ406MmHs3GtM4BvXFygm0cwCAxmBnMZBEddTXIuLdnnJi2uUFhlXqv2fly8qyz1MIz2tly005xyiGw99HlfCLkaeImT5EGDXk2oYLcVsgIzvbIlBOp1iSBrEj1rbx3ZtldCwyTBgBjBidtSfOt7BcJm4wt3c0hSVYEzOYFY3UwBXfb1+SH4Szx9DqGF7K41rad3ilxVlwMpvmzeGXkT3i3BH+1mq+9nuCJhbYVQoMeIW1KWy3VbclUOuuWJ58o4t2F7U3cBfVbmZMK5i8rarbY7uAPqmQSQNCCSRMR36roSUuURlDaxStXHcQS0PEdTso1J/fWoi9xq431AFHnqf0qM7oQ4bCi2WGlVX/ABS+Ptz6qv5CtjDdpYMXVj+pZ+anWox1EGNrLFSsdi8rqGUhlOxFZKvOHkOJIkSNx0r1UTxriNvChsRdOW2EIc+ayyAeZlx5llHOudYL6Zf83v8ADhTkJshGds1zlbeVESDOeANDXMk4wlJZR1ulUX6MO2l7iIvi9bQG0Uh7YZVObNKwzMQy5euoYaDncOJY9LFtrlwwq/EnkAOZNM4WSLWHhnvG4xLSG5ddURdSzGAKpGJ+kZbhYYW2WC/6lwGJ5Qi+Ig+ZX0qlcf4/c4pf7tSRaWdBsv5E6bnn5V4wOEfvCgYpbQfWA3GoB1Hz5xWK7VYTUeGVObzx0JzH9tcR4s1/uugCLPw359ahbfbDElot3rzf1ksQPPKOVYsTw1rhVYIB0zgFs2sTBOgiP1r4UtWM65hKDKDE5vhodZ3mKpV0sdW2VNy+RN4LtvjrOt25buKPvKB8xlM686tPB/pLwl2FusLTHSZlfcx4fcR51yHHXb98lRJX7qjw6eXWvWA7M5IZ2k8xyj13mr1fs99/Q7Ccn0P0hbuBgCpBBEggyCOoIr1XGey/aX+AcLJOHY+NCZyGdWToeZHPXnrXY7N1XVWUgqwDKRsQRII8orTXYrFlF57pSlWHRSqfxf6ScDYcp3jXCrBWNpcwXqZkBoGpC5jpETpVsw95XVXRgysAysDIKkSCDzBFcTTOuLXUyUpSunBSlfCY3oD7SsSYlCYDKT0BBr5jLuS27SBlUtLbCBMmOVcyup3D6HEu02MN2/iHuNmCMVBhVMKxAMew1HmajheN5SXbVVkjMRAA6Rv1OpmtTilzO9y84yszs7BQYBzSREz9YmvN24rsBnYZQTqNdjA0XUbHnyrwZrdLce3BNLBnR3+tiCYjQ5RNvWQN9zprHStS0rO73Lb3BBEaESAI3JAjXpX3GY0KRaZFaPEzCQSOmokzWPGXwYAIQHfLmmOQJmd/mPOpQyvqckk/oaOKvXMrNeAcPB3jX0mYGmvmd67lwHtYg4bh7uYPcK92Brq6iDM6kDST5761w1rbAEJAUGfFlk7afvzqW7P8SJITMSoJZQRESdR8a2QscU2jHbX5OpYZmuEu5lm1J/fKpO0sVA8KxegmplMSKyqSb5M8kzPcQRUfjLde8bxBVG9RX+Kg76DT41JyXQrybPC+Kthrk6m2x8a/mPMfP8IX6Q/pLVrQtYC64fvPHcVSuZADIRjqDmy6gDTas3ELoI9a49j0KM8aqGIUgHkfx5e1bNNNtOJoqgm8sk+K9psZiyLV3EuyCIVjA02JAjOdJlpPOo1Ay5tM8azr+9K0L4Yr3mYDy59Z8qxLj2AygmD0rXhl6lFcPgvfYDtPdwVxbgZe5uMgvodiJy5vJlBJkbxB5RP9r+1/8biLiIf5FoqtvXRjqWuN5HLA/pHLMa5baHelUQ5T5nTQEk/KpfgTrmYNqrqD7jw/HWqrs7GY9Ulw0W/snYyW84P+ZvoOpk9Yy8urVPri1YHLABBgGMuhgsT0/Q1VcHiJtW0AgERpvO5AA5kxrW+E76Cr5bajKY5nTQDkB1Jryp17puUjJnEcIlMdi2ZhbtmTBUkfqf2K1z2dUAF29d/lXziXFLNm1lQDN9kTr0knpVUv9oLxBU3CZ00PlEVfCuTj/wCfC/crk1n83JasXxGxYHdgqI5e3l+9fOqbxTj5LfyyQoMggkH/AMGtS1hXdvu+ZBPyFfMRwoKPrzuZiKsrpqg+XlhzckYMbxl3Vl0gknbkeX967P8AQXx5r2EfDuZbDsMp/wD5vJA9mDexUVxj+EUTGpjmPb96V0r6DHAxV1QN7JY+odP/ALGtdbj0iiyGcnaaje0eBS/hb1q45to9tgzgxlWJJnppqOYkVs8QxyWUNy42VR+4HU+Vcc+kbt7cvWmtovd2Tvr4rnQHoJ3A+MbrLoxe19X2LHLaUM4lO71BIToNY6eVWb6KvpDbCXBhsU84VzCMf9BievK2Z1H2d9NapL2yoTNIZyZHqCY9tK8IArZY139R+tVVz2lrv3rEj9dg0qp/RjxYX8BaEy1kdy3XwjwnXeUy69Zq2Vqi8rKKzR4vxEWLeY6k6KOp/SqNjcY94zcYnoOQ9BUt22uHvEHJUkepJn8BVQu8XRNIYn0FfLeq23XXOqHur9fme5oaoQrU+7N/EYUgTWL/ANYXLVu5afxq1tlUNuCVIGvSYEVhbtAjpl1HrVN4/jPGPWq9HCyq3jKNk4RsrftDTueIEksCI9AN+tebmJJK5GInmRrEDYxtrz6VqXrxYxJ5iNdfWDP/AJr1fxYAy5pYRBiQPTTTea9TY3gyZSyZTiCrHMxbN4tNDpA1MaaAV4Vh4gV1LHeTzMadRETWJnP18zEDQjrJEwYrKluWJIBMREyN+c7+nOp4OwhKbxFZMDgBZzGT9adAeR577ehFZuEwt2VDZdtiY1jffnO1Zb9kAB2UOCZIJAjTU6CDyEV5t3RMk+dWLoWw9PnOTU+Evrn5Fs/9TLaEIudgNRsAfWPWtzh/awMyrcTJOkyfrfD2ql3byykkfHY8p8tiQK2MTHd6tLRE7zvPlzmq3XEr/CVS3Qh+ZxTzzjnwl/exbeP8XRULhpysFOUjQn73QRrUJiOJ5ogggAhYO53E6D235+VVZceTbsqRAQEDTQMYltNJMD51KhmNsaRpquk+o8vWpeyUDHp9LXNJ2Sw32/6Rl7jjXB/MaSswG2nY6DaoYIcoYvAJmAf3Fb2MwSszEDMx+zroYiZiNT++da2LwjAKrIAoHi8QBPnqf7Vvg4NccCcXDPHC79vsYeIMhIykmfrRz6+lYAizKK2k5gdf3pWzbw7CbltRl28RnX8K8EMjCHUygPh1iZ09dT8avSSWDM2284Ne9dzyRlWOXX+9bnDo7sayQSTrqPTyI0rUt24Zly5yRoR+NZsN4UktEH6vX1nlUJxyuCqalMnrWNMgEEDmJA3gb8pAA+Ffcbj7lwi2zQg2W3ECNtNKicNeDCTM/j0g9f0rKb9lxqSGjQnWT+WtZXDDzgy2JZ46ErawiGJuc4g7mtq7esWwDoYmBI39CZqrDAHfSPLWa+fw0gxIPmP3FccN3WRXhE1e7Qqfs78v71H/AONuZkAj9zWpbwZnxHTy1mt+zwliIW1cYn+lo+Qo1VAmotmklx7rbkzvrAj9K6z9DKrY/iL9w7KttQN2JOYgefhX4iqZ2e7G4i7cGdDZtgAszAgnyVTqT6wB57V1ThvDUsoEtrAHM7k9T1NZNV6lGlba+X+3z+xorpk+WYuO4u5iHzXNAPqINl/U+dVvH8ADeN9cuqjkD19asXHMPFojMQzslsEGCM7qpgjbQmo/in8z+VZEKPCSNgBpHnXhq6be9y5ZbOng5t/APexBYDwW9vMnT+/sK1OO4NrbI0bNrXXOHcGVANP71Ads8GrZEjVj+JAHzNejT6hmxLHHQoenklkxdgOL3cJfLoue2wAuJtI3BH9SyY9SOcjuPDOIJftrctmVPxB5gjkRXJOGYcIrcqn/AKMcSy38RYLZlYd6vlBCn3hlH/EVr0Osc57OxaqHGvczB2z4p3t9hMJalR5kfWPxkD086qCDO0zX3tJfdHKlTu2Y9DPTzM/Coi7iCokGDziqo1ylN2S7n0egjBxcV2SJbiGFVVmaqXESD9qIO5nT4Vs3sU9whdWPICST7CvlvhLPaa6XtqgEmWDMegCLJknQZstaoQ8Hb5wimpETj7jpce0dHRipG8EEjQ8/XpWbDXQADcjXfQa1MYzF4S6LWeyWxC2rdknvGCN3alBcbuwDMBRudIHI1HYfC2Xzy5t5IgwXQk7rr4ukHU+Va56dqPT7nix1MW+X9jAnjnxECSBA0iRp+JHtUoVa2RnBAYBlJ2YHUa7THKZE1G4vh1zu+8tCUEgshzDQ7HmD/uAmrLwjjIyJbOfMFCnKpcGBGoST8qx2LHQ3abUeylu68EBxLiShGUeIsK18Hg7zWwZCtBOUzp6nkTVxfh1ktJs2tdZCm2fcLl+Yr1iuDWykBriTzkN+IH41BaiCwi6WpVrb3uLxwl/PUrHBMCgM3NWO51IB8hPr+9K9cRQm4UtRERO3qdB1+MVLDgm4S/rAkPbIB6TBboY9692uz9zUq9osfNx+KUd0W8tmuEqdu1PH7kBdwLC3ljkdR+G411+VSmGNtEy+AkdCp09jO3XeamxwC7k8b2x5jMT8I/MVoYXs1bV9Fe8zGTJ7tNTvC+KB/uqMr4Y5fQ67FCacHlf3o/8ApAW574CzbZyY0UTHmeg3/WpzIFIa62Zx/p2zoPJ7g09ln1q44bs7KFZCqdSttQqn15sfM61Ace7I3TK2nXUGA0rqepAM1lj6jTOWM4+JknOeJKL4fbwUHjRu3Xd1yhC0AL4QNBtyHOoiyokFiJUxljcdZqX43wXF4RIuoQhI8SnMk7akbH1ivXZHBh7hVrLXVBVhcS2zd24IIBKgwp1BB00r3YXQ9nvg8r4M8a1NSMNnh925dXu7T2w5VcxUqAGIEkwBEnl86vVnsMlopmuhgZzHIAZHMakR6zVnw/EoXKdORB1H/mvtjQZssqfqzyH6V51mtlLpwVOySeEcy7Rdm2tXWi5KZZWRr1I6Tz86irXDczobmdLTGGuhCRHUToT6fPauq3cJaAPeoLg3UsJC+Qnnv8ax43D/AMRZdD4bZBWYHPSQP3tVi1rcVlc+SttPqiU4Lwzh+HtqLaoYH1mGdj7kaeggVsXuMYddln0UVzK7cXD3e6LK8wV5EySB6mRUkcRk+vbdP9ykfiK8W3ST3ZlJvJ6NEoOJeF45aOyt8B+tZV4qh2U/Kq7wHDNiPFbHg2zsCB7fe9tKtuG4Iq6t4j8B8BWGxKL29y97DCvEwdAhJ8qzLeutsgH+4/kK3CiIOQHsKge0PH7du04tuDcIyqAZgnSfYSfaowhKbwiGUQfF+Lm4x2ZLTho27wrPrAn12qxcE4javWVuWwANivNWG6/vkQaoinKhAEVC4PiL2ndFcolzUweY/Dn8q9iWhjKvEeqK5vB1LinG0tjUy3JRvVX4WrYrEFzqtsyTyzR4VHoDPw61HcM4PevnQNbtn61xx4iP6VPPzPzq5YaxbtWxasiFG7fjrzJ5msVijUnGLzJ/ocUHLqY8TCo3nUl9GNnNib1z7tsL/wBTA/8AZVe4riuQroH0c8MNrC52HivHP/w2X4iW/wCVeh6VU9+fBDUNRhgje3PZqWN9FzKdXAE5TzaOh59Pwow4HbKG/cztaUkEIDyA1OUFo15DluK7tVZ7T4ZLKC5bQLL+PJC7g+LzMges16d9G3M4/VHdPrJqPs0cQ4l2rAV7ODsqihiGKQC6QR4iROvmSYFV63eaBABKeICWJ00joN/aa6xxXsvhcZLoe6ukasmh0M6r68/nVbwv0eYg3Rae8gw48TtbJzn+nKRoSZg6gZfar6tZp64N9DLdVbKXPJULeCuYgkd25unYpmYwNAMqAyATBPzraxvAsUihrlh1VdWlHExruoIjzJHKu48EwFrDp3dpco3JmSx6sx1Y+ZqYNgRNea/XZzm/Zw4Xl8/3/IenUViTPz92VxzG6FRl8YzOADoBofKdB8R5x0bB4C2FhfBJk5dNepitvjHZq0bjX7SKl4iCQIDjfWNJ8/jVH47xW5PdgEKPrefkf0rNbqY62acOPJq02istmq0+PJMcRwVpJKOXO5yLm2JEltFnUDefCOlardoe7GR7YYdS2vwy/nWseKXLlnuIVQSDoY21/EVkwnBrcFr1ySBoKthpYy97n+/A9en0umpt2Rz9f4RA8U4xftXC1t81ltgyqch5qSADvsT1r1he2V3QNbtn0zL+ZrDiXU3CPsEwa6H2cwdoWU7pFSVEwNSecsdT71HWX10QWYZf+DlmldUsxfBU8N2ve8z2haVTbjxFi0yOkCPjU52bvkhy7SZjyGnICrVe4VK6gH1qq8TsDDA3LY8J1ZenmP0rzbb1avZqO1vHfJKjEnjOepYLPE8ta+PxobWqVjOJ5gSl1gx+zIKnSNiJX/iRrrrUdjOLXEtLkmSD4jJG5EDrtXIenyljnuLJQqbk12+Z1DEOlxBIBDKMwOsyNZqt8OxVnBs1lCFDOXVQN5AB9YIj0gVg4HxZmwyNcEMV2HTUA+4g+9a+N4BNxMQ7gkEHLGiiRuZ1/tU9LVKFsot4Xw8ox6vZ7BPz0Jni3CzdZWuEKJ1y7xzkg6Hz5V5xrlcoVvBouY7jTy3+VSt9Lap4umpJ+dR9zhqNa8bkyNSNN/lp18prbuTxuPFeexgTHl/5K+Ixudo+96VE9oQ6ZTJOWVU22ZcpOuoG4gee1SeC4SbClhdLPAkEAAxPLlvvJrHw3F3rv83uGW3EgmJbzyzMVNe9x0Ip45NLhKCy4vvbS7caFFz7VvfSDtufEOsHlW1xTjF5MrMoZCdVVipI9dai7vaG21xlDBiwnMNRvoPhNRmOxLg8ytddUZyzKJ9L6Xp67Kcy5eTonDe22DNvc22A/wAtlM+gjQ/GoPivbq4xK2lFsdW1b4bD51VLeFt3ELfD1/Soy+rIcsyP3t0rkfT6k8r9S2/05LLgy3YfD4rFjMCzr95mhZ8v7CtHGYJrd3IWViInKDCk8pO5iPjWLgPaS5bQ2i5JH+XInw6RqTyM1nw+8nUkySeZqtQnXNp4x2weWunTlG73RCE6RG5qp4m4bd1bi7owYeZBmr2by92MwnT01qocUCljFaq5c4KpZLNxPtQPqWfFpJY/VE6wANz66etL/Bcayh8zeITAeI9pAFQHZbAC5irYJ8EFiOpWPD7kj2mux4UrFeXqJx00411pN98lUaJ27pWt4zxjg5Wgv4a8jY227YcMO8ZYYhJ1MqSY6zr01r9DYe4rIrIQUIBUrsVIkERyiqDxawrKakfo4xaLaOFAytaJYCTBRmJkA7AExA01HWvS9L1qsbrkkpfDucu0zhHcm2vj2LjWjxrh/f2WtzlJiDEwQQdvaPet6le20msMyptPKOXcT4FiLOr2yyj7duWA89NR6kVmwOJuCyGHjBzHMWAIgwBt4tm510uq12gw2W4GjwsJ9xv+teJ6jo3GrdXzz0N9Goc3tkVvsniLly2zXBAzsEncqOfxke1WQYuBAqLLGNK+m5XzsrJxk3FYNEq93U88TxUKWrleJbvWnr+VX3tBf/lsPKuc8Hu+IqeR095P5N8DW/0yDeZdz0tG1W8eTxeJmtVszGJNSmLWDXiyo1Neyo7T0XbwR72at3ZfiBVAvQ1WHuy3kal+DJlYA6TqJ56xp1rLrYbqyqTT94uv+KMRUdjgHGQ/a8Px0/OvoOlTXZLgLX7guuItJqs/bblHkp1nqAOseVp6JXXKKM05V0Qc3x/JH4XB4dfDZtIlsSFESSvV2PiZjAmSenKs+NwVk28mVSp0KwI+Far4J7LFH+shg+fQjyI19683Lhqi/wBo7W5vnJFVx42Pg98E7CnET/NCWFOWFkvEAxqIGhENr6VXeK8OxCd6j3QERmQRDGASBrz0669a612JwpTD5m/1GLD/AGwAPjBPuK+YjsbhnuG44dgSWKFvDJMnYTE8pivpadNJ0QaXL65PB1lrlbKOeF0OQYRSQgcMLeQFM8gMBpoDuNDqOh6VmtWruJLWVuFbYHigaBToAOeuuk8jV57fYRBetRbAC2gAY0gEwoGwy/8AcKg8JadbL3yhFoMFDR9YkEGB90EAT1aOsU2x22NJZwY2QWNwF8G3YW+WU+FmKjNEaAEeh862eOPfwthWCm7EIMmm+gLL0mNp9BykOHYm5cs41raDwJadSwkrFyWOm0pn/wCmtC3jbl8kC34UANxgZCyYXlpmO3oaOMsJ44f3OcZK/wAF4Faa3/MBW5uxMhs2505DyrVxFnKxtlpESpIiRJH4gj2q5YPs/exWIt9zlCK6m/mMDuswzDaSSAQIjfcb1fu1fYmzirCW7YW09mTZYDQTqVYDdWOp5zrrqDshXO1b8m/Qar8PZy+H1Pz/AImwV2NajsedWztDwK9YnvrbW40kjwn0bY+xqFwHB72JbLYtPcMx4BIHq31VHmSK4s9D6l2Jw3J8eex7wGEX+EF/Kc/8V3WaTBU2s+WNpBBM+dbtq5HOurf/AI+H+ErgxlF8Hvs/I3+esfVyk25icsVyzFYF7ZKXFKuujKRBB/ToRoaainlNnzftVOUnHyeMZjDFQeJv61v4gjaR8a0L9qSI1JIAAEkk7AAbk9KhXWonJpsk+yy3jdNy0hZLIz3iI8KHSTJ1EjlOxPI11LAYrMs1JfRZ2SODwzNeX+diILqdciAHKh6nxMT5sRymseN7OPhiTbBazMiJJQfdPOB16b+eT1PQOcVZFdOoo1Cy4P6Gjib8Co3AYw2sSl1ZkZgQOYKkR+B9qzYu6PvD4iprsbwFmuC/cWEAOQHdiREx92CfWRXn+n0Sdy2mi+SVbyXylKV9geIKw4vDLcUq23luD1FZqVxpNYZ1Np5RVcVwm7b2XvF6rv7r+k1H3LL8rV3/ANt/0q9UrybfR6pyym0a46yS6opWH7JPe1vk20+6pGY++oUfE+lTKdksIuHbDJaC22OYkSWz8nzNJLjqZ0020qcpW7T6SqiO2C/2VT1Fk3nPQ4T2v4Hdwj5bolCfBdA8LeR+639J9pqtm8AK/S96yrqVdQykQVYAgjoQd64Zxfh9ocSe2LVsIAfAEULv92Irk6V2PW03qbksTXKK1w3DNevJbtjM7tAA5n9ANSegNfoThnZ+1bw1vD3ES4EGuZQwLHViJHUmPaovsDw2zbtF0tW0cmCyooJHSQJirXU66VHlmPXa53NJcJEZa7P4ZTIsW/dQfkakgK+0q2MIx6LBglOUveeTTx/DLV7/ADEBjY6gj3GseVadjsxhlM93mP8AUxYfAmD71MUqEqKpS3Sim/kiUbrIrCk0vmBSlKtKzHesK4h1Vh0YA/jXy9h1dSjKGQiCpAII6RWWlMA1cBw61ZUpatqikyQo3PU9fevNnhdlEa2lq2iNJZVRVBJ5kKBr51uUrmEDT4bwu1YBFpcuYyTJJPTUkmB0863KUokksICvgFfaV0CtPH8LsXo76zauxt3iK0emYGtylBnBqLwyyFyCzbC/dCLHwiKw4HgOFstns4azbc/aS0in4gTUjSmDuWKUpQ4ecg3gfCvV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2643206" cy="181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57224" y="2786058"/>
            <a:ext cx="2786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Плоды – дело прошло полезно, плодотворно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oboi-dlja-stola.ru/file/7514/760x0/16:9/%D0%A6%D0%B2%D0%B5%D1%82%D1%8B-%D0%BE%D1%82-%D1%81%D0%BB%D0%BE%D0%BD%D0%B0.jpg"/>
          <p:cNvPicPr>
            <a:picLocks noChangeAspect="1" noChangeArrowheads="1"/>
          </p:cNvPicPr>
          <p:nvPr/>
        </p:nvPicPr>
        <p:blipFill>
          <a:blip r:embed="rId3" cstate="print"/>
          <a:srcRect l="37500" t="21028" r="27960" b="26401"/>
          <a:stretch>
            <a:fillRect/>
          </a:stretch>
        </p:blipFill>
        <p:spPr bwMode="auto">
          <a:xfrm>
            <a:off x="1071538" y="3786190"/>
            <a:ext cx="2500330" cy="21431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600076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Цветок – 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довольно неплохо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floraprice.ru/v2/wp-content/uploads/2013/03/zel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71546"/>
            <a:ext cx="2752656" cy="21431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857752" y="3357562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Витаминная трава – что-то было, конечно, но могло быть и  лучше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www.stihi.ru/pics/2011/10/27/4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2214578" cy="2508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16632"/>
            <a:ext cx="5534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Критерии оценок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76872"/>
            <a:ext cx="66863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 – 14 баллов – «5»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– 12 баллов – «4»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– 11 баллов – «3»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402"/>
            </a:avLst>
          </a:prstGeom>
          <a:solidFill>
            <a:srgbClr val="5F5F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28674" y="189303"/>
            <a:ext cx="8534752" cy="6477045"/>
          </a:xfrm>
          <a:prstGeom prst="snip1Rect">
            <a:avLst>
              <a:gd name="adj" fmla="val 127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6991" y="189304"/>
            <a:ext cx="8352928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урока: </a:t>
            </a:r>
            <a:r>
              <a:rPr lang="ru-RU" dirty="0"/>
              <a:t>организация продуктивной деятельности школьников, направленной на достижение ими следующих результатов:</a:t>
            </a:r>
          </a:p>
          <a:p>
            <a:pPr>
              <a:defRPr/>
            </a:pPr>
            <a:r>
              <a:rPr lang="ru-RU" b="1" dirty="0"/>
              <a:t> </a:t>
            </a:r>
            <a:endParaRPr lang="ru-RU" dirty="0"/>
          </a:p>
          <a:p>
            <a:pPr>
              <a:defRPr/>
            </a:pPr>
            <a:r>
              <a:rPr lang="ru-RU" b="1" u="sng" dirty="0">
                <a:solidFill>
                  <a:srgbClr val="C00000"/>
                </a:solidFill>
              </a:rPr>
              <a:t>1. предметных:</a:t>
            </a: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dirty="0" smtClean="0"/>
              <a:t>- понимание витаминов как веществ, необходимых для регуляции обмена веществ, их роли в организме, содержании в пище;</a:t>
            </a:r>
            <a:br>
              <a:rPr lang="ru-RU" dirty="0" smtClean="0"/>
            </a:br>
            <a:r>
              <a:rPr lang="ru-RU" dirty="0" smtClean="0"/>
              <a:t> - представление о суточной потребности организма в витаминах;</a:t>
            </a:r>
          </a:p>
          <a:p>
            <a:pPr>
              <a:defRPr/>
            </a:pPr>
            <a:r>
              <a:rPr lang="ru-RU" dirty="0" smtClean="0"/>
              <a:t>- проявления авитаминозов и меры их предупреждения. </a:t>
            </a:r>
            <a:r>
              <a:rPr lang="ru-RU" b="1" dirty="0"/>
              <a:t> </a:t>
            </a:r>
            <a:endParaRPr lang="ru-RU" dirty="0"/>
          </a:p>
          <a:p>
            <a:pPr>
              <a:defRPr/>
            </a:pPr>
            <a:r>
              <a:rPr lang="ru-RU" b="1" u="sng" dirty="0">
                <a:solidFill>
                  <a:srgbClr val="C00000"/>
                </a:solidFill>
              </a:rPr>
              <a:t>2. </a:t>
            </a:r>
            <a:r>
              <a:rPr lang="ru-RU" b="1" u="sng" dirty="0" err="1">
                <a:solidFill>
                  <a:srgbClr val="C00000"/>
                </a:solidFill>
              </a:rPr>
              <a:t>метапредметных</a:t>
            </a:r>
            <a:r>
              <a:rPr lang="ru-RU" b="1" u="sng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/>
              <a:t>освоение способов деятельности:</a:t>
            </a:r>
            <a:endParaRPr lang="ru-RU" dirty="0"/>
          </a:p>
          <a:p>
            <a:pPr>
              <a:defRPr/>
            </a:pPr>
            <a:r>
              <a:rPr lang="ru-RU" b="1" dirty="0"/>
              <a:t> 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u="sng" dirty="0">
                <a:solidFill>
                  <a:srgbClr val="C00000"/>
                </a:solidFill>
              </a:rPr>
              <a:t>познавательной: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определение структуры объекта познания,  поиск и выделение значимых функциональных связей между частями целого;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использование для познания окружающего мира различных методов (наблюдение, эксперимент);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выделение характерных причинно-следственных связей;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сравнение, сопоставление, ранжирование объектов по одному или нескольким  предложенным основаниям, критериям;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умение различать  факт, доказательство, гипотезу.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402"/>
            </a:avLst>
          </a:prstGeom>
          <a:solidFill>
            <a:srgbClr val="5F5F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28674" y="189303"/>
            <a:ext cx="8534752" cy="6477045"/>
          </a:xfrm>
          <a:prstGeom prst="snip1Rect">
            <a:avLst>
              <a:gd name="adj" fmla="val 127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214290"/>
            <a:ext cx="835824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u="sng" dirty="0">
                <a:solidFill>
                  <a:srgbClr val="C00000"/>
                </a:solidFill>
              </a:rPr>
              <a:t>информационно-коммуникативной:</a:t>
            </a:r>
            <a:r>
              <a:rPr lang="ru-RU" b="1" u="sng" dirty="0"/>
              <a:t> </a:t>
            </a:r>
            <a:endParaRPr lang="ru-RU" dirty="0"/>
          </a:p>
          <a:p>
            <a:pPr>
              <a:defRPr/>
            </a:pPr>
            <a:r>
              <a:rPr lang="ru-RU" dirty="0"/>
              <a:t>- умение вступать в речевое общение, участвовать в диалоге (понимать точку зрения собеседника, признавать право на иное мнение);</a:t>
            </a:r>
          </a:p>
          <a:p>
            <a:pPr>
              <a:defRPr/>
            </a:pPr>
            <a:r>
              <a:rPr lang="ru-RU" dirty="0"/>
              <a:t>- владение монологической и диалогической </a:t>
            </a:r>
            <a:r>
              <a:rPr lang="ru-RU" dirty="0" smtClean="0"/>
              <a:t>речью;</a:t>
            </a:r>
            <a:endParaRPr lang="ru-RU" dirty="0"/>
          </a:p>
          <a:p>
            <a:pPr>
              <a:defRPr/>
            </a:pPr>
            <a:r>
              <a:rPr lang="ru-RU" dirty="0"/>
              <a:t>- приведение примеров, подбор аргументов, формулирование выводов;</a:t>
            </a:r>
          </a:p>
          <a:p>
            <a:pPr>
              <a:defRPr/>
            </a:pPr>
            <a:r>
              <a:rPr lang="ru-RU" dirty="0"/>
              <a:t>- отражение в устной и письменной форме результатов своей деятельности.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</a:rPr>
              <a:t>рефлексивной: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осознанное определение сферы своих интересов и возможностей;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поиск и устранение возникших трудностей;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умение работать в группе и индивидуально;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владение навыками контроля и оценки своей деятельности, оценивание своих учебных достижений;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dirty="0"/>
              <a:t>умение ставить личностные цели  и оценивать степень их достижения.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b="1" u="sng" dirty="0">
                <a:solidFill>
                  <a:srgbClr val="C00000"/>
                </a:solidFill>
              </a:rPr>
              <a:t>3. личностных:</a:t>
            </a:r>
            <a:endParaRPr lang="ru-RU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развитие умения учиться самостоятельно;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развитие умения контролировать процесс и результат своей деятельности;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научиться применять знания  к решению новых  проблем;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обогащение словарного запаса для умения точно и грамотно излагать свои мысли;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совершенствование умения выдвигать гипотезы, отыскивать доказательства и рассуждать логично.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402"/>
            </a:avLst>
          </a:prstGeom>
          <a:solidFill>
            <a:srgbClr val="5F5F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28674" y="189303"/>
            <a:ext cx="8534752" cy="6477045"/>
          </a:xfrm>
          <a:prstGeom prst="snip1Rect">
            <a:avLst>
              <a:gd name="adj" fmla="val 127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9552" y="476672"/>
            <a:ext cx="770485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ведущей дидактической цели: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урок изучения нового материала;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способу организации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индивидуально-групповой;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ведущему методу обучения: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проблемно-поисковый.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552" y="2996952"/>
            <a:ext cx="7776864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Методы обучения: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проблемно-поисковый (решение проблемных задач); словесные (беседа, диалог); наглядные (работа с рисунками, схемами, учебником); практические (составление схем, таблиц, поиск информации); дедуктивные (анализ, применение знаний, обобщение).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Картинки по запросу капуста квашеная в бан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капуста квашеная в бан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Картинки по запросу капуста квашеная в бан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Картинки по запросу капуста квашеная в бан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Картинки по запросу капуста квашеная в бан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3" name="AutoShape 29" descr="data:image/jpeg;base64,/9j/4AAQSkZJRgABAQAAAQABAAD/2wCEAAkGBxQTEhUUEhQWFhUXFxkaFhYUFxUcGhgVFhQXGBwcGhwZHCkhGBomGxoXIj0hJSorMC46Hh83ODMsOCgtLisBCgoKDg0OGxAQGzQlICQsLC80LCwsLCwsLDQsLCwsLC0sLCwsLCwsLCwsLCwsLC8sLCwsLCwsLC8sLCwsLCw0LP/AABEIAOEA4QMBEQACEQEDEQH/xAAbAAACAwEBAQAAAAAAAAAAAAAABQMEBgIBB//EAEYQAAIBAwIEBAIHBgQDBgcAAAECAwAEERIhBRMxQQYiUWEycRQjQlJigZEzQ1NygqE0c5KxVKOyB4OzwtPhFRYkRGOTov/EABsBAQACAwEBAAAAAAAAAAAAAAADBAIFBgEH/8QAOxEAAgECAwQIBQMEAgEFAAAAAAECAxEEITEFEkFRBiJhcYGRobETwdHh8BQyQiNSYvEVopIWJDM0Q//aAAwDAQACEQMRAD8A+40AUAUAUAUAUAUAUAUAUAUBFdXKRo0kjBURSzMxwFUDJJPYYoBOnGp5BqitcIehuJOUzDsQgR2XPo+kjuBWtqbVw8JWzfdp7maptljhfGhK5idGimC6tDkEMmQC8bKcOoJAPQjK5A1Lm1hsVSxEd6m9NeaMXFrUa1YPAoAoAoAoAoAoAoAoAoAoAoAoAoAoAoAoAoAoAoClxjiAgiMhUscqqIOrySOERc9sswGeg3J2FYVJqEXKWiCVxK/DHk811PIxznRBJJDGvsOUyu493Y564HQc1iNr1W+q91E8aaIxYyQ5a0mfPXlXEsksT9NtUhZ4umAUOBnJVulR0NuThL+o96Pr+d566PIe8H4otwmpQVZWKyRtjVHIMZVsbZwQQRkEEEEgg11FKrCrBTg7pkDVnZl6pDwKAR+JBra2i+y02tx6rCjSL/zREfy961+06rp4d245GcFdnU8xzgVwWKxUoPdiXIwVrsWcVJUwTD4o54h/TM4gcH1GmQtj1VT2FWdgYuccfFN5STT8rr1RhWit01tfRCmFAFAI+K8UkMv0e206wA0srglIVPQYBGuVuy5AA8zfZV6eMxkcPHPNvRfnAyjG5VNlcr5kvpWYdpo7ZoyfxLHGjY/lcfnWke3KkHeSVvL89SX4SY04JxMzK4ddEsbaZFBJGSoYMhIGpCpBzj1B3BrfYPF08VSVWno/TsIpRcXZjKrJiFAFAFAFAFAFAFAFAFAFAFAFAFAIvGMmi3EvaGWKR/aJZAJG/pQs/wDTVXG03Uw84x1t7Z+plF2Zzcb4r5piarkX4ZHMa4qoptGTKdzKbeZLgfAxWO4HbQxwknTqjkAnbys5OdIrpeje0nCs8PN5S07H9162K1aF1dGtruyqFAIuOnFxaE9zKg+Zi1/7Ia1O2v8A63ivmSU/3HUi7186xb/qFyOgp4/J9Wo9Zrdfze6iUf71d2HByx9K3P2TZ5V/YzY19OKAUBX4heLDFJK5wkaM7fyqpJ+ewoBHweBo4QZMc6QmSbG/1r4JAPdVGEHsq1w20sZvzlU8u7gWqceBN865edSU3mWCLw2ddzduPhHJh9tcavIceu0yj8sdq+hdGqUoYFN/yk37L5FOu+uaOt+QkF5dpEhklYIi9WY4A7D8ycDHejdgJl4vcy7wwKkfZrlmV29CIlUlQfxlWHdRWrrbWo03aPW9jNU2yWx443MWK5iETscRuj64pDv5QxVSsmBnSyjP2S2DifC7Qo4h7sXZ8n+ZnkoNDurpiFAFAFAFAFAFAFAFAFAcSxhlKsAVIIIPQgjBBoDIcKzA7WcpJaMaoGOcy22cKcnq6ZCN/S326+edIdmvDVviwXUl6PivHVeXAt0Z3VhrmudJiK6gWRGjcakdSrA91YYI/Q1nTlKnJTi7NO68Ba5b8K3TPbIJCWkjLRSMcZZ4mKazjprAD/JhX1rC4hYijGrH+Sv9V4PI18lZ2G9WDwReLxiOGXH7G4ib5CQmBj8gsrH8qpbRp/Ews4rlfyz+RlB2kjuevmeKXWTL0RPeDVNax4zquAT7CGN5s/6kQfmK3PRqlvYze/ti355fMxxDtA2VfQCiFAIvFjZWCHf664jU4+7FquGB/CywlD/NVTH1Ph4ecuy3nkZRV2S3DV83x87tRLsEJuMcQMSZUa5GISKP78rbKu3QdyewDHtWOAwUsVWjSjx1fJcX+cTOclCNzQeH+GfRoEi1am3aR/vyuxd29suScdth2r6lTpxpwUIKySsvA1zd3cuzzKis7sFVQWZmOAqgZJJPQAVmeGctdVy4uZgVjBzbQsCCoxjmyA/vWGcA/ADjAYtXNbT2hvXpwfVWr5/YmhDiXWmJO3SuSr46V7QLKglqLPEYVraYOcARs2rujINauD2ZWAYHsQDUeFxNZYmE4vO6/wBeOglFbrNPZuWjRmGGKqSPQkAmvqxQJqAKAKAKAKAKAKAKAKAKAV+IODi4QYbRLGdcMoGTHJgjOPtKQSCvcEiocRQp16bpVFdP8/0eptO6EnC+Il9Ucq8u4jwJY85xnOHQ/bibBIb5g4IIHzTaezamBq7ss4vR8/uuK+RepzU0XtVa6xIccCk0Xc0e2JkWYepePEUh/wBP0eu86L4jfw0qT/i/R5+9yniI2lc0ldMQFLjVjz7eaHOOZG6Z9CykAj3B3rxpNWYEnD73nW8UpGC6KWXur48yn3DZH5V8x2hRdKcoPg7F+m75kfCE13+d8QW5z6FrmQY/MLA3+v3rpOi1C1OpVfFpeWb90Q4l5pGsrqysFAIOKktewL9lIZnP87PCin/SZf1rT7anaio837ElJZkXEbpUDM7BUUEszHACgZJJ7Cvn1W9WtaKu3ki9FWWZB4W4e0r/AEyZWXYrbROMFIz1kZe0j7bHdVwNiWz9C2PsxYKj1v3y1fy8PV+BSq1N99hq625EZvi0n0mf6OP2MJV7jH25NnjhPsBiRh/ljcMwrVbUxfwqfw46v0X3JIRu7luds7dq4LG4m73IluCsVZZsdKoRjclSFDobyYWqbxqVa6bsEGGWH+eTbI7JnONS11XR7ZjnUWJqLqx07Xz7l79zK+IqJLdRuq7cphQBQBQBQBQBQBQC3ivGEhKppeSV8lIogCxA6sSxCog28zEDJA6kAxVa0KUd6bsj1JsqNxyZMGS0fT3MLxyFR6sp0k/JNR9AapQ2rhpOzbXev9mXw2NOH38c6a4nDrkjI6hh1Vgd1YHYqcEd62KaaujAs16BN4h4GLgK8bcu4jzypcZxnqjj7cTYGV+RGCARXxWFpYqk6VVXT9O1dplGTi7oScP4gXLRSpyp4/2kROdj0dG+3EezfkQCCK+c7S2ZVwNTdlnF6S5/R9nyL1OopolkfRcWsnbmGNj+CaNgB+coh/Stj0ZrbmLcP7ovzWftcwxC6tzX13pSCgMdbpyp7m36DXz4xj93cFmb5nniY+wZa4bpPQ3K8ai0kvVZe1i3h3lYv+Co8xSTnrPKzD/KTEUePYogf+s11OysP+nwlOHG133vP7EFWW9Js0VbAjCgMxdzYvpySMLbQDJ7ZkuWb5bBa5XpNX3FCC1d/kWKEb3KXCbL6c6zOP8A6RGDRKR/iHU5EhH8FTuo+0QG6Bcz7D2N+mXxqy670X9v358tOZ5Wq72S0NpXRkBS4zxAQQvJjURgInQvI5Cog9CzlRn3rGc1CLlLRAWcNtOTEFZtTklpH388rnU7bk4GScDsMDoK4PaWMcnKo9WW4R4HE8tc6ld3ZZjESLJLduYrQ4AJWW5wCkWOqxg7STdsfCv2skaT0+ydhSr2q11aHLjL6L1fDmQ1a6jlHU2PCOFx20QiiGFGSSTlmYnLMxO7MTuSa7eMVFKMVZIot3LtZAKAKAKAKAKAKAKAy3DpF+kXjH9rzlRs9RGsKNGq/gwzN6amfvmuR29inTrqM9LZfP1LFKN0Xeca5n9dJvMsbiKd1ZsH59uQk4GCDnRMo+xKB/Zx5l7ZBZW3GztsSw75xeq+a7fcinTTHPBuKLcR6lBVlJWSNsa45ABlGxtncEEbEFSCQQT3FKrCrBTg7p8Sq1bJl+pDwVce4GlyoySkqZMUyY1xsfTOzKe6nIPcVFXoU68HTqK6Z6m07oxXGr94Ynju1CzRYmjKZ5dx9GYTgxE9G8mTGdxv8QGa5BbKq7Px1OrDOnvJX5XytLz107mWviqcGnqfSga7QqBQGV8c8OmYRy2ozMNUJ9o7jC68d+XII3+Qf1qjj8DDFwjCfCSflqvFXM4TcXdGjsbRYo0ijGEjVUUeiqAAP0FXjAnoAoDLX/hl7i7keZh9FZY8xLnMrID5ZD/CBOdI+Lvtsas8JSnXjXkryirLs7e/2Mt5pWNQBjYVaMT2gM5ezc670/u7UAt6G5kTYfNImzg/xVPUVo9t4tUqahfXN933fsS0o3ZBxji0cK6pG0gnCjcszYzpRRlnbbooJrh4062Nq7tOLfZy7+RcVoK7KlpwWe781xqt7ftCDiaUf/lZT9Uv4FOT3O5Wuy2b0fp4e063Wly/ivq+/wAitUruWUcka+ztUiRY4kVEUAKqgAADsAK6Irk1AFAFAFAFAFAFAFAFAIPEHBHdxcWzKtwq6SHzy54wSRHJjcYJJVxupJ6gkGhtDZ1LG0typrwfFfnFcTOE3F3Qus+Nqz8qRWhn/gy4DEDqYz0lX3Un3x0r57j9kYjBvrq8f7lp9vEtwnGWgxEta+LcSTdKV5qjf6TAuqRQFljGMzQgk6RnbmLliue5K5AYkdFsXa36apuTfUlr2Pn9ezuIatO6ujTWd0kqLJGwZHAZWHQgjIrvymTUBS4xwqG6iaG4jWSNuqt69iD2I9RQFuNAoAHQAAfIUAu4jx+3hbQ8mZMA8qNWkkwdgdEYLBfxEY96xnOMFvSdl2hK+gtl8Syn9lbY36zyqmR6gRCQ/kdJ+Vamtt3BU8t6/cv9E0cPUfAhbi92eht19uXI/wDfmJ/tVF9J6PCm/NEn6WXM9Ti92Opt39uXIn9+Y/8AtRdJ6HGD80HhZcyeLxJKP2tsTv1t5VcAepEgjb8lDGr1HbuCqZb1u9W9dCOVCa4DHhvHoJ2KRyfWAZMTq0coGcZMcgDhffGDW2jKM1vRd1zWZCMqyBW4nfJBDJNIcJEjO38qKWP9hQGH4BJdTxAQR6S5Mk1zOHCGWRiz8pDh5QD5QTpXAXBI2rl57HrY/ESrYl7sL5RWtuF+Cy72TqooK0TT8G8NRQNzWLTTkYM8uC2O4QfDEu3wqAK6HD4alh4blKNl+a8/EhlJyd2OqnPAoCvfXscKGSV1RB1ZiAMnYD3JO2O9NAJjxS5n/wAPGIY+0tyra2G3wwggqCM7yMpH3DWqxG1aVPKHWfp9/wAzM1TbOJLe5XzLeOW7LLFAY8+hCIr4+T5+daye35085RVvH6kipXGvBOI8+EOV0PkrImc6ZEYqwBwNS5Bw2BkYO2a6OhWhWpxqQ0auiFqzsy/Up4FAFAFAFAFAU+KcLhuE0TxrIucgMOhHQg9VI9RXjSaswZybw3cw/wCFnEqDpDdkkgY6LMPOPm4etHjOj2Erveh1H2aeX0sTQryj2lOTjRhOLuGW3/Gw1xHbrzI8hR7vprmsV0dxdHOC312a+Tz8rliNeD1yLPh7iSRzARujW1yxMbIQVS5bLMNSkjTLu3bzBupkAre7Ax03H9JWupR0vk7cs+Xt3ENaC/cjZV0pXK9/fRwoZJWCoMZJz1JwAAN2YkgBRkkkAZJoDK33Ep7jIy1vD91TiZx6u6/sR+FDq6HUpytc1tDpDCk3DD5vnwXdz9i1SwzeciO0tFjXTGoQEkkKMZY9SfvMfU7muRxGKq15b1WTZcjGMdEWFjqs5HtyQRVjvHlz3l03jy4culxchurJJAFkUMAcjPVW9VPVW9wQasYfGVsPLepSa/ORjKMZandrfz2/UvcQ7bHeeMeqn9+oGPKfPsd3JArsNm9IqdZqniOrLnwf09ipUoNZxNJa3Mc0YdGV0YbEbg74IPuDkEHpgiumK5YoAoAoBZxfjCwlUVTJO+eXEpAJA6sx6RxjbLn2ADMQpirVoUY783kepXF8HDiXE1ywlmG6bfVw5GMRL2OCQXOWOTuBhRyuO2pKos3aPL68yeELFqSauarY6UsoE6gVZrkAEkgAAkknAAG5JJ6CqdpTdtWSWsSeDctFJNgqs8zSICMHlhEjVsdtQj1/JhX1DZeHnh8JTpT1Sz8W3bwvY19RpybQ/rYGAUBW4jfxwRtLK2lFxnYkkkgBVA3ZixACjJJIA6142krsCr/4vdNulooXsJpwr491SN1H+r9K1str4eLtm/D7mfw2dJ4mjU4uUktvxShTEf8AvUJRfk5Un0qzQxtCtlCWfLR/nceOLQ7BzuKtGJ7QBQHhFAI73whZSuJGgQPqVtceUYlHDrkoRqwwB3rxxTabWgGnEb5II2llOEUb7EkkkAKoG7MWIAUbkkAbmvdAY9meeQTTjDDPKiyCIARjts0xBILjpkqpxkvw+2Nsuu3RovqcX/d9vcv0KG71paltI65tssNkbX8KycsyLzNvLnJGr4cgfDn3rJUasob6i7c+7XvI3NXsMVjqu5C50ErG55c90UuLi65gudZMckGjsjwyZ6DYuJfXO+j8qswnh920oyvzUl7bvzMW2e8NujJrWRNEkZCuobUuSoYFWwNSkHqQD1yNqVqahZxd4vR6Plms7PxZkpXLmmobntyk8bwSNPbjUW3ngBAEwAA1LnZZwAMNsGACt9lk6fYm3HRkqFd9Xg/7ft7FerSvmjUWV2ksayRtqRhkHf8AuDuCDsQdxuDXdFQnoBPxni7IwggCvcMNXmzohjJI5kuN8ZBAQbuQQMAMy1sVi6eGhvz8uZlGLbyK1harCGOS8j4Mkr41yMO5x0A7KMBegArhMdth1Z31foi1CnYg4lxaOIappEjHrIyqP7mtUo18VK0U5Pklclso6iteMPMcWsE0xzjVpMcQ26mSQDI90DVucL0cxdTOaUF26+S+djCVeEdMxhZ+FXlIe+dXAIK28WRECOnMJ3mIPrhenlzXVYDY2HwfWXWlzfyXD37StUrSn3GsFbYiCgCgEHiFgbi0Vvh1SuPQypHhQfXytI2PwA9q1W2arp4VvtV/zvsSU1eRLJMc7VwdbHPetAtqC4nqyZ2Irynjv7g4i5OGtAdVkwj7mB8mBunRRvA3XdNtySrGuiwW25wsp9aPqvH6+hBKkmNeE8cSVuW6mKcAloZMZKg4LRkbSx7jzL0yAQp2rqqGIp1471N3Xt3kDTWo1qY8CgCgMbxC8+kzkg/UwMyxjbDzLlXk+SHVGPfmHHwkcx0h2i6cf00Hm9e7l4+xaw1O73mSxpXFNl1skuI35b8oqJNJ0F86Q+Ni2OozjasYSjvrf0vnbW3Ejk3bI74ZYLDGEToMkk/E7ndnY92Y5JPvWNatKrNyl9kuCXYuBglYtVCehQBQHHNXVp1DV105GcfLrWW67b1sgdYrzMHBNZqJ6ANeuJ6VrOb6NOP4Nw+G32juW2Vh6LJ8J/HpOMuxruejm0nWh+mqPrR07Vy8PYp1oWd0aW4DFGCEB9J0lhkBsbEjIyM9siuoIDJWHhK5RCDfEMzFpJI4I9cjnGWYyFwTsB0wAAAAAANXiNkYfE1N+teXY3ZLuSsZqo0rItjwajY51zdyn/OaMH5rBoB+VSUtk4Kl+2lHxV/e4dST4l/h/hezgJaK3iVz1fSC5PqWbJJ/Or8UoqyyRgN69AUAUAUAUAu45wlbmPQWZGVg8ciY1RyLnDLnY9SCDsQSDkE1HWpQrQdOorp6o9Ts7ozcvEJ7fa8hbA/+4t1Z427ZZBmSI+2GA+9XD43oxWptyw73lyeUl8n6dxahXT/cWLHi8U37GVJPXQykj5gHIPzrQVsLVou1SLj3qxOmnoXVmqOEpR0PXEivYI5gBIDlTqR1JDo+CNSMN1bBI26gkHIJFbHDbSnQlvRyf5qRyp3PbLjbQlY7tgyk4S5ACqxJwFmA2ikPTUMIx6aCQldts3bNHGdTSfLn3fTXvKk6TiaStwRirxPfNFbsY/2rlY4jjOJJWCBiO6rnWfZTUdWpGnBzlok35HqV3YRWlssaKifCihVycnCjAyT1Pv3r5biK8q9WVSWrdzaRioqyLkYqs0GTqawcTBnw/in/AGn8QnvWXh4zGrEJGkQkMiqcamONW/Xy4xkdetdxQ6P4KjhlLFPrNZtu1nyXDzuVHVk5dU+pcE45ObVpb62aCRBkqpVhIT05YDEhicDS3cjc1yuJwlFV1Tw1TeT45q3flpxuidSdrtFhTfAaz9HbuYFEikdMgTFyHI36xqDt8PWo3+jb3VvL/LJ/9bXX/k7dp71i5OTLDhGaBpFwpZRrQkb+U7agM+o771BFKnV6yUku3J+PI91R8m4n/wBlFxHI01leNJcIQ+JAVk1HfIkyQzH3x7muuodIqM4KliKVoPLLNeXL8RXdF3umfSuA8Ulls45ZYis+kiSNvJ9ajFG69ASpI9iK5vE4anTxMoQleN8nrk80WIXaJri8xUlLDORYjA5hvc1lUwzR64Fm5hWaNo2yA6kZU4IPZlPZgcEHsQKgw9aWFrRqx1T/ANkE4XVhz4dv2mt0d8cwaklA2AliYxvjP2dSkj1BBr6nTnGpFTjo1fzNa1YZVmAoAoAoAoAoAoAoAoAoBXxLw7az7zW8TkdGKDUD7MNxXjV1ZgXHwVADmOW6j9kuZio+SuxX+1U6mzsJU/dSj5JexmqklxIn8JSg+TiFwo9GS1Yf/wBRZ/vVWWwcBL/8/Jy+pl8afMH8M3JBBvQwIIIe3iIIPYgEZFQf+nMFe6TXdI9+PMY+GeES2yNHJOZlzmMFdPLX7inJJX0BJx0G2AN3CO7FRu3bi9fEhZT8TNquLdOyLJKfZ8LCn6rJN+labpDX+Hg3FfyaXzfsT4eN5kFcAlcvkUtzirEKDkZKNyqeIjzsWyiqQyqMkEDJ+HLE6SPKPapnhXkrZ31098vE8cOJ3wLhqQRmO2iigUMNBALa1AXLP8LaviG7HoDk9KgxdadaanWk5PjwtrpqraPRcrcSHc3ckScUt9cGqCLJ5scxjI5bSGOZHb48Yc6cjVgEgZIBzUdCe5VtUl/FxvqleLS0vlnnbheyuYvTIuWd8ZGxypU2zqkVQM5G3xZJ+Qxt1qCpRUFfeT7n9vuepk8y5ZPIGwxOo48h0nBGe++nb1NRxdk87fPPT5g50Oq4Da215y+BhGkyQNA+yhIHrgZPU1leDlmrK3Dnbt5vX0Ao8QcTjgYPKJQMBAyiRkzI6gLpTOpyQuPKSM7dTV/B0J1Vuwtzs7J5LW70XjYy3lF3ZSS4VsMCGRhkEdCDW9wkVB2ks0W1nHI81jX5ele4vdehlbLMdWp2rnayzK8i54bfTPcx7+blTDPTzqYiB+cAY+75713fR+u6mCin/FtfT0ZraytM0VbsiCgFPGeLGNhDCA9w4yFPwxpuOZKRuEyCAOrHYdCVgxGIhQhvS8uZ6lcy9/w9fpFugJlvHmRzO+daxxOjylcH6qLQOXoXCkyKDnUSdBgsXicXjcnaEc3bTPRfPwJ5QjGHazfV0xXCgCgCgCgCgCgEU/iVVdgIJ3iRirzxqjKGU4YBA3NfSRglUO/rg4rTxlGFT4cpWf5x0Mt12uOLW5SRFkjZXRgCrKQVYHoQRsRVkxJaAKAynEd76b2gtwB6EyXRP/l/SuT6VT6lOPa37FrC6s8kG1clT1LiFM7ebfpW+wMY3zJ1pkQPgN5O/X3NWsVGLWRkllmXuGcUQycp8pJk6VfbmAd4z0fbfAOR3ArQ4nDyUd+Oa7OHfy9nwZVnJXsPxWqepGFYgKAX8Z41DbLqlbc/Ai7u59FXv8+g6kgVawuDq4mW7TXe+C73+N8D1Jydkrsy3Aklvrk3U+0cBKwRAkqJWHmY7ed1U41dMswGNOTucYqeBorD085Szk+zguxN527E3rllOnuTs9V+W8PzQezcPHQAAegHqc/71VpYprVksZ2OYbLFZVMVvIycxhGmKoTlcibOuGyYvkH37eYn/u5bfH/iH9a7Doq/6VRdq9V9ilidUaaSQKCWIAG5JOAB7muqKwgn4+03ksQH9blgTAm3VCMfSG36IdOxywIwaWKx9Kgravl9eRlGLYWVmsCtgs7udUkjkF5HxjUxAA6bAAAKMAAAAVyGOx8pvem8+XIswgUbfgmJ5J1uJleQKCF5OAq9FXVGSBklsZ6k0wG06tGnuQss76Zvv9j2pBN3LbWUg+G9uF9sW7A/PXET+hFXv+fqQ/c0/wA7CP4SZwnGLiBkFwYpYnkSMSRq0bo0rrHHqQswcF2ALKVxn4cZIv7P2/RxdVUd1qT05O2fgYTpOKuaet+RBQBQBQBQGHj4qkV46QsZ4Z3JPIV5Po1xgBg5QFVjcjVucqxbOzZXQ7Xw0X/UjJKXFNrP7+5LTfAvtbyQOZbUAhjmW3JwsmerIekc3fPwv0bBIddds7a7ov4dTOPqvt2eRJOnfNDnhXGYrjPLbDr8cTjTJGfR0O4+fQ9QSN66ynUjUjvQd0VmrDCswZa+/wAdMPWC3P8AzLoH/YfrXJdKo9WlLtfyLOGebOnSuPjKxcTF9zaZrYUcRuksZkMNjvU1TF3Rk5jE2COmiRFdT1VgCNunXvWulXlGW9F2fYV5u+pmfEUtzZSR/R5jyJAVCzgyqkq5bGpmEmGTVgasDQfUVtNn0sNjoyVaPXWd49W600tu5Pszue4ekqk91u3L8/NBvwHiU88CymWzBOdYJdShVipBBY46etbVdFKMkpRqOz7E/oVKlVwm4taMzN/4munaRUniWMMVWS3j3YA4yGkZwRnIyF9wa8/4PCUJ2d5W5vLyVn6mzwuE+LTU5O1+H5zEk2RqcZeVsAF2LM7s2EUsxJxqYADoM7VfioQjbSKzyWSS1du42DjTw9NyivufU+DcOW3gjhXfQu7d2cnLMfdmJP51wWJxEq9aVV8X5cl4LI0d3qy0Y6jUz25yY6y3z25G1D0i4Ymb6M/dt5wf65bbH/Qf0rtuiq/pVH2r2f1KmJ1Qy8SeHYrxUEhZWjYtE64yj4IzpYFW69GBFdPUhGcXGWjK6dhRMl/B8caXSD7UBEcuB0+rc6GPuHX5VzON6Oznd0KrXZLTzWfo+8mjWtqiXh3FIp9WgnUpw6OGWRD+JGAYfPoe2a4/GYPEYWe7WjZ+j7nxLMZKWhcyKqWZkIuN2Vyzh4Lp1XbVBiEAj1SQxsUbv5tQP4eo2uz6+Dg93FUt5c03fyvZ+niYThJ/tZd8NcMgmKzGS4lkibBjuXwYpQPtRphNQByGGQQQVJBBrv8AA4XBQiquGirPivq8+9eZTm5aSNdWwMAoAoCG8ukiRpJGCogJZj0AFAZySF7zLXAKWx+C2OxkH3rjuQf4PQA+fUTpTn8dtXWNJ2XP6E0afMYB1ACoAABgADAA9gOlcpiMdFZLMsKBE0uK1iqTvdMk3bmfuka+k0W8aNy2KtdyA6YmHxLEVIaSQdDghVPUkgrXV7F2Xip2rTqOEXwTs5fJLv19SvVnFZJXNN4b8PJaKwWSWV3xrknkZ2YrnGMnCjc7DFdklZFUqceGm6gbYLIkkXuZF0yoP9CzmtB0kofEwe8v4tPw0fuTUHaR3ivnly6BjrJTPLgIqOoLnYFYN3PCjx3hguYHiJwTgq33ZFOpW98MBt33Hep8JiZYatGquHDmuK8j1Nxd1qj5byAxPMjUSISrhlBKuuxGSOnoe4wehrvYzUoqUHdPNd356m9pTjVip2PZLuNSQXUFRllyMgfIb+lZKEnwMnUgrpvT80LHh9zNeW8ZicDma8uFxpiVnBwGJHnEfUD4hVPabVLCVJX4W83b2uU8dN/D3XFq7424Z8/c+sVwZqwoDhzWaPUVpGqRIzR34YXVcXMmdkEUOPRlVpmI+azxj+mvonR+j8PBJv8Ak2/kvYoYh3maWt2QhQCjjnh+O4w+THMoPLnjwHTPbfZ0OBlGyD6VDXw9OvB06sbp/ngeptO6EFreyLJ9HulCTgEqVzy5kHV4s9Ooyh3X3GGPz/aux54KW9HOD0fLsf14l6lVU8uIr4nc3Fq+tBz7d386u+HhZj1VzsYi22lsaSfiC/Dhg8PRxrVJvcqWyfCXY+Uu1a8r65Tbhnqh/wCFoZmuJJpLeS3XlLGRKY9cjK7MDiNmGlQWAJO+s7evYbF2dVwVOUakk7u6SvZeaWvyKlaopu6NXW5IQoAoDI+ML9UngWcSGFQZVCRSyCSdWATPLU/BuwU9SVYbptq9q/qXSUMPG7euaVl4ta/mpJT3b9YWScWu7idYYYjAmA8sk2NaxkkLpiBOlnwcaz2YldgDzGJ2dKhT38VK8npCOnfJ8l2a8GTqom7R8zQyOBsK5lxzJ0J71WuJUtY2K6xrndTho4AceUj4XdvKD2Acjda6LYGzViarq1F1Y+r5eGr8OZHXqbqstWbKytEijWOJQiIAqqowAB0AFd+USagFHim1d7djENUsRWWNRjLNGdRQZ6a11R5/Gair0Y1qUqctJJo9Ts7lW0nWRFkQ6kdQykd1YZB/Q18kr0pUakqc9U7F9O6uS1CehQBQBQGQ8a+HJJMz2uObpxIm31ijoy525qjYZwGGATsMb/Y+040f6NZ9Tg+T+j9HnzJqNeVJu2j/AC67fc+fMIA0allXlsTy3yJOaw2LK2H1bscEZJIPauuUpSi5LNPitLd+ljcqWGajJSW7HPPW/N8b69rZv/A3DdMjyyjTMY10xN8UcDscMw+y0jITg9Ai9DmuT21jPixVOnnBN9bg2louyKevbysanF4n49S60Wn18TY1zxWPCa9SBBK9SJGaRRvLlY0Z3+FFLNgZOFGTgdz7d6tYehKtUjTjq3Y9k1FXY98MWLQ26CTaVy0koznEkrF2UHuqk6R7KK+p0qcaUFCOiVvI1bd3ca1IeBQBQFDjXCI7mPRIDsdSOpw8bjoyN9lv99wdjWFSnGpFwmrp6o9TtmjK3PC75VaJooblWBUS6+WGDZH1sZU426lCc74C1zFToylVU6NTdV755tdz+vmyysTlZo1/C7do4Yo3bWyRorOftMqgFvzIzXVFUtUAUAUAUBh7PiUcVvLcOctLNIXxgs0vMMSRKPtOoRIgPw/M1we1J4jF4+WGprPTuXPu43LdO0Y3ZT8OMyw3FxclVZppmlOfLGIGMOkHuqCLGe+571R2pQ+HiY4WnnuqMV2t5vxbZJSl1d5mk8HWLLG08qlZbgh2VuqRgYijPoVTcj7zP6132z8IsJh40lqte18fzlYpznvSuaCrhgFAFAZTk/RpzEf2UzM8BJ6SHLyxf9Uij0LgABK47pNs2/8A7qmuyXyfyZYoz/iy9muMsWbBmvLA9rwBQBQCj6BcqcJcRsOzTwa5FBPTUkiAgDYZXPqTV342HkutTaf+MrLyak/XusY2Zc4bYLCDuXdzqkkfGp2wBk4AA2AAAAAAAFQVqzqtZWSySWiX5rxbPUrFotUVj0ikepEjJIqSPUiRIkQ2Fp9JuAuPqYGV5Tth5hh44/6fLKemCIhvlgO06O7P3I/qZrN6d3P6FPE1LvdRs66kqGQ45NcQXWtrp0tpiqx+SEpFNjGl8pq0uejahucd1qnjK1WjD4kEmlquPf8AUyik3ZjBLq8TqLef5cyE4/5oJ/T8q11LblOS60fJ3M3SZ0PEoX9vBPCM41FBInz1QltK+7ha2NLaGHqaSz7cjBwaGthfxTIHhkSRDtqjYMMjqMg9RVwxLFAFAFAFAFAFALE8P2wnNwIUExJJkxvqIAJ9mIAGeu1eWV7gU/8AykTKQ02bXnNNyAmGaR5DKVd8+aLmEvpAHoSRtVH/AI3D/qni2uv6aWvbnb8uZ773d0ZT+JLcMURjM4OClurSFWxnDlMrH/WVq1Vr06X75JGKTZXfil0/wQJCD9q4kDOD/lw5Vv8A9grV4jbeHpK+vp9/QzVJsQ3L3l1N9HhvHBXH0iSCONIogcHSNQdzMR0XXhQdTfZDNnY3E41/E3VGnw5y7uztt2LsTjGOXE3iLgAdcevWtyRlXinD0njMcmcHBBXZlZTlWU9mVgCD7V5KKkmnowZy2uXV+RcYEwBKsBhJ0H7yP0PTUnVCe6lWb57tnYssJL4lNXpv/r2P5Mu0qu9k9S5qrQWJrHQevLCx1qryx5YNVLCwa6WFjlpKyUT2xC8tZKJ6kV3kqRIzSKuHlk5MH7TALuRlYVP2m7FyPhTv1PlBrodj7IliZKrVVoL1+xBWrbuS1NdwywSCJYoxhV9TkkkkszE7s7MSxY7kkk13SSSsjXlqvQQ3lqkqNHIodHBVlYZDKRggigMjGXspFgmYtC5xbTsSTknaGYn7fZXPx9D5hl+L21sidBvE4X9v8orh2pcua4d2lqlUv1ZDsSnvXP08e/5IlcEU7nhUUj8wAxy7fWxEpIcdAzL+0UfdfUvtW1wu1Z0//jl4cPIjlTT1PU4xLbf4siSH/iVABT3nQbBemZE8oySVQDNdPgtr067UJ9WXo+7t7CCVNrM0YNbgjPaAKAKAKASXvHCXaK1TmyKcO7ErDEe4ZwDqcDfQoJ6aimQaqYnG0sOutryWv2MoxbKUnBubveStcbbx/BAMjcCEHDj/ADC5HrXPYrbFR8d1dn1Jo00XlkVAFRQoGwAAAA9gK56ttG/7PNkyp8xN9JlvHaK1YrGp0zXQ6KR1SHOzydi3wp7kEDbbK2JPEtYjFft4Ln38l79xHUqqOUTUcL4dHbxLFCulF+ZJJOSzE7sxOSWO5JNdskkrIqluvQQXt5HEpeV1RRganIAyTgDfuTtjvXjaSuwUisF9bo4y8TgPG41Iw28rodmRt+ux396SipKzV0BHcxzW37YGaLtcRrlhv++jQbdvOg09SVjArkdo9G73nhf/ABfyfyZap4jhIkguVdQ6MrowyrKQVI9QRsa5OrRnSluzVn2lpNPNEnMqOx7YObTdFjky17untjhpayUT2xXublUUvIyoi/EzkBR8ydhU1GhUqy3acW32BtRV2e2dnNc/AGhiPWZ1xI3+VG427+eQY9FYHI6zZ3R5Ranic/8AH6v5FOrib5QNVw3h8cEYjiXSoyepJZjuWZiSXYncsSSe9dSkkrIqEPHeLLaxc10d1DopEa6mHMdUBxncAsM439jRtJXYJ+H38cyB4nDqSRkdiDggjqrA7FTuO9E01dAs16CC+s0mjaOVQ6OMMrDYg0BkJmksDpuGMlr+7uWOWjHZLg+g7S9/tYPmbi9s9Hs3Wwq74r3j9PLkrNOrwkNubXIqNizYGnyMVK6k7WuN098GviKWEfDbzGNPaMxxyqo9kWQIPZRX03ZWInXwdOpPVrPts2r+NihUjuyaH9bAwCgCgFXiq5aO0mdW0ELjmDGYwxCmTfbyglt/SsKknGDktUmerUgto0hjWONdKqMAf+53JPXJ3O5r5viNpbzbjm3xLkYFLifFI4V1yuEXOMnuT0CjqzH0GSaoU6VbFVN2KcnyX5kSZRV2VLXhk97gyh7e2+50mnH4iP2MZ+6PMe5XcHtNl9HoULVMR1pcuC+r9O/UrVK7eUTX2lskSLHGqoigBVUABQOgAHQV0xXO3cAEkgADJJ2AA7n0FAIH47JPtZKpT/iZQeURvvEgIaftvlV3yGbGK1+K2jSoXSzly+rM4wbE3GLD4EV3kup25STyEF41ZSZXjAGmELGGOFABIQHJNc9RxVXaeLVK/UjnK2mXDtu8udiVxUI34m1toFjRUQBURQqqOgVRgAfICuxK5LQCa/8ADMEjGRQ0MrbmSBtBY4xl1+CU4/iK1Q1sPSrR3akU12nqk1oUZOA3K/BNHKMbCWMo5Pu8Z0/pGK0tbo5hJ5wvHud16/UnjiZrUg+gXneCL+i4Y/8AVCtUpdF/7anmvuZrFdh4eHXh6QQj+e4Ybf0wtSHRfPrVPJfc9eL7CaPw9cN8c8cYI6Qx6nB9Q8pKn846v0ejuEhnO8u92Xp9SOWJm9Mhjw/w3BEwkIaWUdJJmLspxjKA+WLPogUVuaVCnRju04pLsIHJvNjipTwKAr8RskmikikGUkRkYfhYYOD2PvQGP4Vbu4Zlk5V9CeVO4GUleMDS0sYIDq6FHG4ZQ+Aw3FcvPFVMBiHTWcdUuafLt4d6J1FTVzQcJ45rfkzJyZ8Z0ZykgHVoXwNY9RgMvcAEE7/C4uliY70H4cURSi46jirJicugIIIBB2IO4I96AyVz4Ylg3sGUx/8ACzE6B7QyDJiH4SGXbYCtLtDYeHxbc11Zc1x71x78mTU60oZcCk11dfCLCfX0GpoBHn1MgckJ7hSfatCui+I37OUbc8/a2vj4k/6mNtDUeHOGNbwBHYPIzM8rgYBkdtR0jso2UZ3wBXZ0KEKFONKGiVinJtu7GlSngUAUBxNEGUqwBVgQwO4IIwQR3GKAzB8IyKNEN7NHF9lCkLlF+6ryISR/NqxWoq7CwNSo6koZvk2l5J+xIqs0rXL/AArwtBC/Nw0s38adi7jOMhc7RjbooArY0MPSoR3aUVFdn5n4mDk3qO6mPCjxfiqW6BnySx0xxoMvI5BIVB3OAT2AAJJABIxnOMIuUnZICZrF7gh7zGkEFLZSTGuOhkO3PfvuNK7YGRrPN47azmnGGUfV/QmjTL8s1clisY59WGhZjAX+F4ufNJeH4ADDbf5Yb6yQbfbdQPQiNCPirt9gYD9LhbyXWnm/kvn3sq1Zb0jUVvCIKAXPxiMXaWnWRoXmOMeVEdEGf5ixx/I1AMaAKAKAKAKAyfhvj0qrGl4wbWzJHOAFBkDlOVIBsr5BAbo3TZsBqtLFwnUlSeUk/Ndhk42VzWVaMQoDLeJIvo863Y2jcLFc9dhk8qX20sxUn0fJOErSbdwLr0PiU/3wzXauK+a+5LSnZ2ZYvLVJk0SDIzkEEhlYdGRhgo47MCCK4zC4+UJqUXaSLMopnNnxZ7dlium1IxCx3WAMsdgk4AARzsA4AVjthSVDdxs7asMUt2WU+XB930/FVnTcTR1tiMKAKAKAKAKAKAKAKAKAgv7tYY3lkOERSzY3OFGTgdz7UvYCDhloxY3NwPr3GAvUQRHBESduwLMPiPsFC8htLaPxX/itPr+aFiELFuaWuUr4iVV9hYjER8TZ53W0iJDSgmR1zmK3Bw7ZHR2zoX3JP2TW32Ds39TW35rqRzfa+C+b7O8xrT3I2WrNla26xoscahURQqqowFVRgADsAK+hlEloBdxvinIQaV1yudMMWca3xnc4OlQMktg4AJwdgY6tWNKDnN5I9SuZ/g9mY7+LW3Mla3uXmkxgM5lsxsPsoo8qrk4A3JOSdRsvGPFV60nw3V3fuJJx3UjY1uyI8JoDHeHb5vpRlZjyr8s0Sk7K0K4j0jqDLbrzCOxQ+9UaGMjVrzpLhp7P1MnGyubKrxiFAZLhtsjJdW7gOouJwytuCJ2+kYPtiYVyG1nKnim45PJp+H2LFPOJa4PxBoXW3nYsrbQTMclsfupCesgHRvtgHPmBzuNl7Uji47s8pr17V80R1Ke73GjrbkZHcQK6sjqGVgVZSMgqRggj0IoDIWTNbSi0mJIwTaysc82JR8DE9ZkGxzuww2/mxwG39kPDz/UUl1Hr/i/o+HJ5ci3Rqb2TGkullKOAysCGVgCCCMEEHqMVpaNeUXr4kriQ8CvWhlFtIxZGz9GkY5bygs0Lk/EyqCyt1ZQ2d0LN32xtqrGQcJfvjr2rn9fvlUq09134GlrdkQUAUAUAUAUAUAUAUAn8WxsbVygLFDHIVXcssMySMoHclVYY75qKvBzpSjHVpr0PVqVo79ZEV42DIwDKynIIIyCK+W4qrUlJ05qzTzRfhFairinE9BVEUyTSZEUSnzOR1J+6g7udh7kgGfZ+zquMqbkFlxfBffkjKc1BXY98NcF+jozSNrnlIaaTsSOiIPsxqNgPmTuST9IwuGp4akqVNZL17X2s18pOTuxzVgxK3Eb5II2lkOEUZOASTvgBQN2YkgBRuSQB1rxtJXYEXD7dyzXM4xM64VMgiCLYiNcbas4LMPiPfSqgchtbaPxLtftWnb2linA64eub7PdbZv8AmTJ/6dZ9FLuFWT4tfP6jEao0ldaVxH4tlJiW3XIa5flZGdotJaU5G6nlK4DdmZKrYuv8GjKfHh3nsVd2KPiCJjHmIeeLTJEBtl4jqC+wYAofZjXCwxv6fG05t5LXueT+pb3LwZpbS4WREkQ5V1DKfVWAIP6GvoZTJaAzTLovp17SxxSj3ddcT/oqw/rXMdIafWhPsa8s/mT0XwPby1SVGjkGVbruQeuQQRurA4IYbggEVyVLETpVN6Ls08iy1dE3h/iT6jbXDaplBaOQ4HPhBA14G3MXIDAbZIIADgD6Hs3aEcZS3llJar84PgUpw3WPq2JgUuL8LjuYzHKMqcEEEhlYbhkYbqwO4IrGUVJOMldMGWmt7238rRG7QfDJCY1lI/HG5VCfxKwz90VyeM6LqUt7DSsuUr5dzV35rxLUMRb9x1w+G5uJoi1s9vFG+tmnaPWSqkBUWN2G5O7EjbIwc7WNkbCqYSt8apJaNWV+PNtIxq1lJWSNpXTFcKAKAKAKAKAKAKAKAKAztx4PhLs8TzQayS6wPhGYkktoIKqxJ3IAJ71UxGAw2IlvVYJvnx8zKM5R0Ze4LwCC21GJSXb45ZGZ5Hx0DOxJIGenQVYp0oUo7kEkuSyPG282NKzPAoDMtJ9KuC/7i3dljG2JLhfK7n2jOqMD73MOPKprRbXxlv6MfH6fMlpx4lyR81wuMr78t1aFuKsVfD6k3ly/YRW8Y9mDTyN/aRK7PovT3cG5c5P2S+pWr/uNJXSEBnbga79iRtDbqEP4riRi/wCggi/U1odt1bRjDx+nzJaS4kzdc1wGJnvVGXFoeeEJMRSQ/wACVox/lsBLGB7CORF/pNfTNk4j9Rg6c3raz71l8rlGorSaHtbEwM74mXRNaz9tbQOc9EuANJ9zzo4V/qNanbVH4mEbWsc/r6O5JSdpEzrvXzivlK5dTKnE7MyKCjBJYzrhcjOiQAjcd1IJUjbIZhtVnAbQnhKyqx8VzXFfnEwnFSVhxwTiQuIg+NLAlZEPVJEOGU+uD0PcEEbEV9Qo1oVqaqQd01dFJqzsX6kPAoAoAoAoAoAoAoAoAoAoAoAoAoAoAoBb4jvWhtpHQgSHSkRYZHOldYo8juNbLWFSahBzfBN+QSuVbe2WGJIkzpRQoyckgDGST1J6knrXzzaGJdnJ6suQRFK9aOKJ0jzwUuUnm3+tuJCM+kIW2GPY8kn8896+obHo/CwVOL5X88/mUKrvNmirZEZnObpvbhD1McMg91PMTb5FD+o9a5XpFLclCT0aa8v9k9HM7keuIau2y2kQ8BYi8mGdnhiYD8UckqsfzDRj8q7rotUvh5w5S90voVcSrSTNNXTlcocd4d9It5Ic6S6+VsZ0SDzI491cK35VjKKlFxlo8gJuE8Q50Kuw0vusifclQlZE99Lhhnvivlu0cO6FaVGXB+a4PxRfg95XJ2kqiokliDhMvLvCB8NwhJ6Y50IUZ92aI4+UK12/RbFOVOeHl/HNdz19c/Eq4iFnc1FdWVgoAoAoAoAoAoAoAoAoAoAoAoAoAoAoBJ4xRvorMoLGJ4pioGSUgnSVwoHVtCtgeuKgxVN1aMoLVp/Y9i7Mh+lq6q6MGVgGVlOQysMggjqCK+WYicpT3ZKzXA2EEKuMXpjjJQapCQsS/elc6UXbtqIyewye1T4DCPE140lxefYuL8jKctyLZqeC8PFvbxQgk8tFXUerFVALH3Jyfzr6kkkrI1hdr0CTxHwd5dEsDKlxFq0Fh5XR8a4nxuFbSpyNwVU74INPHYKnjKLpVPB8nz/OBlCTi7ozsnHVQ6bpHtn7iRSUO+MrKo0MPmQfUCuGxOwMZQfVjvLnH6a/LtLsK8HrkMfCTmaeWdQeSI1jjYhhrbWzSFQwGUH1YDdzqx6np9gYGphaEnVVnJ6di0+ZXrzUpZGsrfEAUBkuPWrW0r3Mas0EmDcIilmR1AAmVRuwKgKyjJ2UgbHOg25sh4yKqUv3r1XLv5E1Gpuuz0OIb6ORBJG6uhGQ6sCuPmNq4SVGcJbk00+TWZfTTV0RcDmFzdRtF5ooNZeUbqZWQxiNT0cgM5JHTCjqduw6ObPq0XKvUVrqyT11vf0VipiJp9VG1rqiqFAFAFAFAFAFAFAFAFAFAFAFAFAFAFAFAZW68KyRszWUwiVjkwSoXiDE5JQBlaPPoDpzvjJOdVjtjYbFy35K0uayv38H79pLCrKGhNwbw06yrPdSLLKmeUqKVii1AgsqliWkKnGonYZwBk5kwGzKGCT+Hm3q3r/o8qVZT1NJWxIwoAoDxhnrQHtAFAFAFAJbrwlYyScyS0gaTrqaJCc/PFLgbxRKoCqAqjYAAAAewFAd0AUAUAUAUAUAUAUAUAUAUAUAUAUAUAUAUAUAUAUAUAUAUAUAUAUAUAUAUAUAUAUAUAUAUAU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5" name="AutoShape 31" descr="data:image/jpeg;base64,/9j/4AAQSkZJRgABAQAAAQABAAD/2wCEAAkGBxQTEhUUEhQWFhUXFxkaFhYUFxUcGhgVFhQXGBwcGhwZHCkhGBomGxoXIj0hJSorMC46Hh83ODMsOCgtLisBCgoKDg0OGxAQGzQlICQsLC80LCwsLCwsLDQsLCwsLC0sLCwsLCwsLCwsLCwsLC8sLCwsLCwsLC8sLCwsLCw0LP/AABEIAOEA4QMBEQACEQEDEQH/xAAbAAACAwEBAQAAAAAAAAAAAAAABQMEBgIBB//EAEYQAAIBAwIEBAIHBgQDBgcAAAECAwAEERIhBRMxQQYiUWEycRQjQlJigZEzQ1NygqE0c5KxVKOyB4OzwtPhFRYkRGOTov/EABsBAQACAwEBAAAAAAAAAAAAAAADBAIFBgEH/8QAOxEAAgECAwQIBQMEAgEFAAAAAAECAxEEITEFEkFRBiJhcYGRobETwdHh8BQyQiNSYvEVopIWJDM0Q//aAAwDAQACEQMRAD8A+40AUAUAUAUAUAUAUAUAUAUBFdXKRo0kjBURSzMxwFUDJJPYYoBOnGp5BqitcIehuJOUzDsQgR2XPo+kjuBWtqbVw8JWzfdp7maptljhfGhK5idGimC6tDkEMmQC8bKcOoJAPQjK5A1Lm1hsVSxEd6m9NeaMXFrUa1YPAoAoAoAoAoAoAoAoAoAoAoAoAoAoAoAoAoAoAoClxjiAgiMhUscqqIOrySOERc9sswGeg3J2FYVJqEXKWiCVxK/DHk811PIxznRBJJDGvsOUyu493Y564HQc1iNr1W+q91E8aaIxYyQ5a0mfPXlXEsksT9NtUhZ4umAUOBnJVulR0NuThL+o96Pr+d566PIe8H4otwmpQVZWKyRtjVHIMZVsbZwQQRkEEEEgg11FKrCrBTg7pkDVnZl6pDwKAR+JBra2i+y02tx6rCjSL/zREfy961+06rp4d245GcFdnU8xzgVwWKxUoPdiXIwVrsWcVJUwTD4o54h/TM4gcH1GmQtj1VT2FWdgYuccfFN5STT8rr1RhWit01tfRCmFAFAI+K8UkMv0e206wA0srglIVPQYBGuVuy5AA8zfZV6eMxkcPHPNvRfnAyjG5VNlcr5kvpWYdpo7ZoyfxLHGjY/lcfnWke3KkHeSVvL89SX4SY04JxMzK4ddEsbaZFBJGSoYMhIGpCpBzj1B3BrfYPF08VSVWno/TsIpRcXZjKrJiFAFAFAFAFAFAFAFAFAFAFAFAFAIvGMmi3EvaGWKR/aJZAJG/pQs/wDTVXG03Uw84x1t7Z+plF2Zzcb4r5piarkX4ZHMa4qoptGTKdzKbeZLgfAxWO4HbQxwknTqjkAnbys5OdIrpeje0nCs8PN5S07H9162K1aF1dGtruyqFAIuOnFxaE9zKg+Zi1/7Ia1O2v8A63ivmSU/3HUi7186xb/qFyOgp4/J9Wo9Zrdfze6iUf71d2HByx9K3P2TZ5V/YzY19OKAUBX4heLDFJK5wkaM7fyqpJ+ewoBHweBo4QZMc6QmSbG/1r4JAPdVGEHsq1w20sZvzlU8u7gWqceBN865edSU3mWCLw2ddzduPhHJh9tcavIceu0yj8sdq+hdGqUoYFN/yk37L5FOu+uaOt+QkF5dpEhklYIi9WY4A7D8ycDHejdgJl4vcy7wwKkfZrlmV29CIlUlQfxlWHdRWrrbWo03aPW9jNU2yWx443MWK5iETscRuj64pDv5QxVSsmBnSyjP2S2DifC7Qo4h7sXZ8n+ZnkoNDurpiFAFAFAFAFAFAFAFAFAcSxhlKsAVIIIPQgjBBoDIcKzA7WcpJaMaoGOcy22cKcnq6ZCN/S326+edIdmvDVviwXUl6PivHVeXAt0Z3VhrmudJiK6gWRGjcakdSrA91YYI/Q1nTlKnJTi7NO68Ba5b8K3TPbIJCWkjLRSMcZZ4mKazjprAD/JhX1rC4hYijGrH+Sv9V4PI18lZ2G9WDwReLxiOGXH7G4ib5CQmBj8gsrH8qpbRp/Ews4rlfyz+RlB2kjuevmeKXWTL0RPeDVNax4zquAT7CGN5s/6kQfmK3PRqlvYze/ti355fMxxDtA2VfQCiFAIvFjZWCHf664jU4+7FquGB/CywlD/NVTH1Ph4ecuy3nkZRV2S3DV83x87tRLsEJuMcQMSZUa5GISKP78rbKu3QdyewDHtWOAwUsVWjSjx1fJcX+cTOclCNzQeH+GfRoEi1am3aR/vyuxd29suScdth2r6lTpxpwUIKySsvA1zd3cuzzKis7sFVQWZmOAqgZJJPQAVmeGctdVy4uZgVjBzbQsCCoxjmyA/vWGcA/ADjAYtXNbT2hvXpwfVWr5/YmhDiXWmJO3SuSr46V7QLKglqLPEYVraYOcARs2rujINauD2ZWAYHsQDUeFxNZYmE4vO6/wBeOglFbrNPZuWjRmGGKqSPQkAmvqxQJqAKAKAKAKAKAKAKAKAKAV+IODi4QYbRLGdcMoGTHJgjOPtKQSCvcEiocRQp16bpVFdP8/0eptO6EnC+Il9Ucq8u4jwJY85xnOHQ/bibBIb5g4IIHzTaezamBq7ss4vR8/uuK+RepzU0XtVa6xIccCk0Xc0e2JkWYepePEUh/wBP0eu86L4jfw0qT/i/R5+9yniI2lc0ldMQFLjVjz7eaHOOZG6Z9CykAj3B3rxpNWYEnD73nW8UpGC6KWXur48yn3DZH5V8x2hRdKcoPg7F+m75kfCE13+d8QW5z6FrmQY/MLA3+v3rpOi1C1OpVfFpeWb90Q4l5pGsrqysFAIOKktewL9lIZnP87PCin/SZf1rT7anaio837ElJZkXEbpUDM7BUUEszHACgZJJ7Cvn1W9WtaKu3ki9FWWZB4W4e0r/AEyZWXYrbROMFIz1kZe0j7bHdVwNiWz9C2PsxYKj1v3y1fy8PV+BSq1N99hq625EZvi0n0mf6OP2MJV7jH25NnjhPsBiRh/ljcMwrVbUxfwqfw46v0X3JIRu7luds7dq4LG4m73IluCsVZZsdKoRjclSFDobyYWqbxqVa6bsEGGWH+eTbI7JnONS11XR7ZjnUWJqLqx07Xz7l79zK+IqJLdRuq7cphQBQBQBQBQBQBQC3ivGEhKppeSV8lIogCxA6sSxCog28zEDJA6kAxVa0KUd6bsj1JsqNxyZMGS0fT3MLxyFR6sp0k/JNR9AapQ2rhpOzbXev9mXw2NOH38c6a4nDrkjI6hh1Vgd1YHYqcEd62KaaujAs16BN4h4GLgK8bcu4jzypcZxnqjj7cTYGV+RGCARXxWFpYqk6VVXT9O1dplGTi7oScP4gXLRSpyp4/2kROdj0dG+3EezfkQCCK+c7S2ZVwNTdlnF6S5/R9nyL1OopolkfRcWsnbmGNj+CaNgB+coh/Stj0ZrbmLcP7ovzWftcwxC6tzX13pSCgMdbpyp7m36DXz4xj93cFmb5nniY+wZa4bpPQ3K8ai0kvVZe1i3h3lYv+Co8xSTnrPKzD/KTEUePYogf+s11OysP+nwlOHG133vP7EFWW9Js0VbAjCgMxdzYvpySMLbQDJ7ZkuWb5bBa5XpNX3FCC1d/kWKEb3KXCbL6c6zOP8A6RGDRKR/iHU5EhH8FTuo+0QG6Bcz7D2N+mXxqy670X9v358tOZ5Wq72S0NpXRkBS4zxAQQvJjURgInQvI5Cog9CzlRn3rGc1CLlLRAWcNtOTEFZtTklpH388rnU7bk4GScDsMDoK4PaWMcnKo9WW4R4HE8tc6ld3ZZjESLJLduYrQ4AJWW5wCkWOqxg7STdsfCv2skaT0+ydhSr2q11aHLjL6L1fDmQ1a6jlHU2PCOFx20QiiGFGSSTlmYnLMxO7MTuSa7eMVFKMVZIot3LtZAKAKAKAKAKAKAKAy3DpF+kXjH9rzlRs9RGsKNGq/gwzN6amfvmuR29inTrqM9LZfP1LFKN0Xeca5n9dJvMsbiKd1ZsH59uQk4GCDnRMo+xKB/Zx5l7ZBZW3GztsSw75xeq+a7fcinTTHPBuKLcR6lBVlJWSNsa45ABlGxtncEEbEFSCQQT3FKrCrBTg7p8Sq1bJl+pDwVce4GlyoySkqZMUyY1xsfTOzKe6nIPcVFXoU68HTqK6Z6m07oxXGr94Ynju1CzRYmjKZ5dx9GYTgxE9G8mTGdxv8QGa5BbKq7Px1OrDOnvJX5XytLz107mWviqcGnqfSga7QqBQGV8c8OmYRy2ozMNUJ9o7jC68d+XII3+Qf1qjj8DDFwjCfCSflqvFXM4TcXdGjsbRYo0ijGEjVUUeiqAAP0FXjAnoAoDLX/hl7i7keZh9FZY8xLnMrID5ZD/CBOdI+Lvtsas8JSnXjXkryirLs7e/2Mt5pWNQBjYVaMT2gM5ezc670/u7UAt6G5kTYfNImzg/xVPUVo9t4tUqahfXN933fsS0o3ZBxji0cK6pG0gnCjcszYzpRRlnbbooJrh4062Nq7tOLfZy7+RcVoK7KlpwWe781xqt7ftCDiaUf/lZT9Uv4FOT3O5Wuy2b0fp4e063Wly/ivq+/wAitUruWUcka+ztUiRY4kVEUAKqgAADsAK6Irk1AFAFAFAFAFAFAFAFAIPEHBHdxcWzKtwq6SHzy54wSRHJjcYJJVxupJ6gkGhtDZ1LG0typrwfFfnFcTOE3F3Qus+Nqz8qRWhn/gy4DEDqYz0lX3Un3x0r57j9kYjBvrq8f7lp9vEtwnGWgxEta+LcSTdKV5qjf6TAuqRQFljGMzQgk6RnbmLliue5K5AYkdFsXa36apuTfUlr2Pn9ezuIatO6ujTWd0kqLJGwZHAZWHQgjIrvymTUBS4xwqG6iaG4jWSNuqt69iD2I9RQFuNAoAHQAAfIUAu4jx+3hbQ8mZMA8qNWkkwdgdEYLBfxEY96xnOMFvSdl2hK+gtl8Syn9lbY36zyqmR6gRCQ/kdJ+Vamtt3BU8t6/cv9E0cPUfAhbi92eht19uXI/wDfmJ/tVF9J6PCm/NEn6WXM9Ti92Opt39uXIn9+Y/8AtRdJ6HGD80HhZcyeLxJKP2tsTv1t5VcAepEgjb8lDGr1HbuCqZb1u9W9dCOVCa4DHhvHoJ2KRyfWAZMTq0coGcZMcgDhffGDW2jKM1vRd1zWZCMqyBW4nfJBDJNIcJEjO38qKWP9hQGH4BJdTxAQR6S5Mk1zOHCGWRiz8pDh5QD5QTpXAXBI2rl57HrY/ESrYl7sL5RWtuF+Cy72TqooK0TT8G8NRQNzWLTTkYM8uC2O4QfDEu3wqAK6HD4alh4blKNl+a8/EhlJyd2OqnPAoCvfXscKGSV1RB1ZiAMnYD3JO2O9NAJjxS5n/wAPGIY+0tyra2G3wwggqCM7yMpH3DWqxG1aVPKHWfp9/wAzM1TbOJLe5XzLeOW7LLFAY8+hCIr4+T5+daye35085RVvH6kipXGvBOI8+EOV0PkrImc6ZEYqwBwNS5Bw2BkYO2a6OhWhWpxqQ0auiFqzsy/Up4FAFAFAFAFAU+KcLhuE0TxrIucgMOhHQg9VI9RXjSaswZybw3cw/wCFnEqDpDdkkgY6LMPOPm4etHjOj2Erveh1H2aeX0sTQryj2lOTjRhOLuGW3/Gw1xHbrzI8hR7vprmsV0dxdHOC312a+Tz8rliNeD1yLPh7iSRzARujW1yxMbIQVS5bLMNSkjTLu3bzBupkAre7Ax03H9JWupR0vk7cs+Xt3ENaC/cjZV0pXK9/fRwoZJWCoMZJz1JwAAN2YkgBRkkkAZJoDK33Ep7jIy1vD91TiZx6u6/sR+FDq6HUpytc1tDpDCk3DD5vnwXdz9i1SwzeciO0tFjXTGoQEkkKMZY9SfvMfU7muRxGKq15b1WTZcjGMdEWFjqs5HtyQRVjvHlz3l03jy4culxchurJJAFkUMAcjPVW9VPVW9wQasYfGVsPLepSa/ORjKMZandrfz2/UvcQ7bHeeMeqn9+oGPKfPsd3JArsNm9IqdZqniOrLnwf09ipUoNZxNJa3Mc0YdGV0YbEbg74IPuDkEHpgiumK5YoAoAoBZxfjCwlUVTJO+eXEpAJA6sx6RxjbLn2ADMQpirVoUY783kepXF8HDiXE1ywlmG6bfVw5GMRL2OCQXOWOTuBhRyuO2pKos3aPL68yeELFqSauarY6UsoE6gVZrkAEkgAAkknAAG5JJ6CqdpTdtWSWsSeDctFJNgqs8zSICMHlhEjVsdtQj1/JhX1DZeHnh8JTpT1Sz8W3bwvY19RpybQ/rYGAUBW4jfxwRtLK2lFxnYkkkgBVA3ZixACjJJIA6142krsCr/4vdNulooXsJpwr491SN1H+r9K1str4eLtm/D7mfw2dJ4mjU4uUktvxShTEf8AvUJRfk5Un0qzQxtCtlCWfLR/nceOLQ7BzuKtGJ7QBQHhFAI73whZSuJGgQPqVtceUYlHDrkoRqwwB3rxxTabWgGnEb5II2llOEUb7EkkkAKoG7MWIAUbkkAbmvdAY9meeQTTjDDPKiyCIARjts0xBILjpkqpxkvw+2Nsuu3RovqcX/d9vcv0KG71paltI65tssNkbX8KycsyLzNvLnJGr4cgfDn3rJUasob6i7c+7XvI3NXsMVjqu5C50ErG55c90UuLi65gudZMckGjsjwyZ6DYuJfXO+j8qswnh920oyvzUl7bvzMW2e8NujJrWRNEkZCuobUuSoYFWwNSkHqQD1yNqVqahZxd4vR6Plms7PxZkpXLmmobntyk8bwSNPbjUW3ngBAEwAA1LnZZwAMNsGACt9lk6fYm3HRkqFd9Xg/7ft7FerSvmjUWV2ksayRtqRhkHf8AuDuCDsQdxuDXdFQnoBPxni7IwggCvcMNXmzohjJI5kuN8ZBAQbuQQMAMy1sVi6eGhvz8uZlGLbyK1harCGOS8j4Mkr41yMO5x0A7KMBegArhMdth1Z31foi1CnYg4lxaOIappEjHrIyqP7mtUo18VK0U5Pklclso6iteMPMcWsE0xzjVpMcQ26mSQDI90DVucL0cxdTOaUF26+S+djCVeEdMxhZ+FXlIe+dXAIK28WRECOnMJ3mIPrhenlzXVYDY2HwfWXWlzfyXD37StUrSn3GsFbYiCgCgEHiFgbi0Vvh1SuPQypHhQfXytI2PwA9q1W2arp4VvtV/zvsSU1eRLJMc7VwdbHPetAtqC4nqyZ2Irynjv7g4i5OGtAdVkwj7mB8mBunRRvA3XdNtySrGuiwW25wsp9aPqvH6+hBKkmNeE8cSVuW6mKcAloZMZKg4LRkbSx7jzL0yAQp2rqqGIp1471N3Xt3kDTWo1qY8CgCgMbxC8+kzkg/UwMyxjbDzLlXk+SHVGPfmHHwkcx0h2i6cf00Hm9e7l4+xaw1O73mSxpXFNl1skuI35b8oqJNJ0F86Q+Ni2OozjasYSjvrf0vnbW3Ejk3bI74ZYLDGEToMkk/E7ndnY92Y5JPvWNatKrNyl9kuCXYuBglYtVCehQBQHHNXVp1DV105GcfLrWW67b1sgdYrzMHBNZqJ6ANeuJ6VrOb6NOP4Nw+G32juW2Vh6LJ8J/HpOMuxruejm0nWh+mqPrR07Vy8PYp1oWd0aW4DFGCEB9J0lhkBsbEjIyM9siuoIDJWHhK5RCDfEMzFpJI4I9cjnGWYyFwTsB0wAAAAAANXiNkYfE1N+teXY3ZLuSsZqo0rItjwajY51zdyn/OaMH5rBoB+VSUtk4Kl+2lHxV/e4dST4l/h/hezgJaK3iVz1fSC5PqWbJJ/Or8UoqyyRgN69AUAUAUAUAu45wlbmPQWZGVg8ciY1RyLnDLnY9SCDsQSDkE1HWpQrQdOorp6o9Ts7ozcvEJ7fa8hbA/+4t1Z427ZZBmSI+2GA+9XD43oxWptyw73lyeUl8n6dxahXT/cWLHi8U37GVJPXQykj5gHIPzrQVsLVou1SLj3qxOmnoXVmqOEpR0PXEivYI5gBIDlTqR1JDo+CNSMN1bBI26gkHIJFbHDbSnQlvRyf5qRyp3PbLjbQlY7tgyk4S5ACqxJwFmA2ikPTUMIx6aCQldts3bNHGdTSfLn3fTXvKk6TiaStwRirxPfNFbsY/2rlY4jjOJJWCBiO6rnWfZTUdWpGnBzlok35HqV3YRWlssaKifCihVycnCjAyT1Pv3r5biK8q9WVSWrdzaRioqyLkYqs0GTqawcTBnw/in/AGn8QnvWXh4zGrEJGkQkMiqcamONW/Xy4xkdetdxQ6P4KjhlLFPrNZtu1nyXDzuVHVk5dU+pcE45ObVpb62aCRBkqpVhIT05YDEhicDS3cjc1yuJwlFV1Tw1TeT45q3flpxuidSdrtFhTfAaz9HbuYFEikdMgTFyHI36xqDt8PWo3+jb3VvL/LJ/9bXX/k7dp71i5OTLDhGaBpFwpZRrQkb+U7agM+o771BFKnV6yUku3J+PI91R8m4n/wBlFxHI01leNJcIQ+JAVk1HfIkyQzH3x7muuodIqM4KliKVoPLLNeXL8RXdF3umfSuA8Ulls45ZYis+kiSNvJ9ajFG69ASpI9iK5vE4anTxMoQleN8nrk80WIXaJri8xUlLDORYjA5hvc1lUwzR64Fm5hWaNo2yA6kZU4IPZlPZgcEHsQKgw9aWFrRqx1T/ANkE4XVhz4dv2mt0d8cwaklA2AliYxvjP2dSkj1BBr6nTnGpFTjo1fzNa1YZVmAoAoAoAoAoAoAoAoAoBXxLw7az7zW8TkdGKDUD7MNxXjV1ZgXHwVADmOW6j9kuZio+SuxX+1U6mzsJU/dSj5JexmqklxIn8JSg+TiFwo9GS1Yf/wBRZ/vVWWwcBL/8/Jy+pl8afMH8M3JBBvQwIIIe3iIIPYgEZFQf+nMFe6TXdI9+PMY+GeES2yNHJOZlzmMFdPLX7inJJX0BJx0G2AN3CO7FRu3bi9fEhZT8TNquLdOyLJKfZ8LCn6rJN+labpDX+Hg3FfyaXzfsT4eN5kFcAlcvkUtzirEKDkZKNyqeIjzsWyiqQyqMkEDJ+HLE6SPKPapnhXkrZ31098vE8cOJ3wLhqQRmO2iigUMNBALa1AXLP8LaviG7HoDk9KgxdadaanWk5PjwtrpqraPRcrcSHc3ckScUt9cGqCLJ5scxjI5bSGOZHb48Yc6cjVgEgZIBzUdCe5VtUl/FxvqleLS0vlnnbheyuYvTIuWd8ZGxypU2zqkVQM5G3xZJ+Qxt1qCpRUFfeT7n9vuepk8y5ZPIGwxOo48h0nBGe++nb1NRxdk87fPPT5g50Oq4Da215y+BhGkyQNA+yhIHrgZPU1leDlmrK3Dnbt5vX0Ao8QcTjgYPKJQMBAyiRkzI6gLpTOpyQuPKSM7dTV/B0J1Vuwtzs7J5LW70XjYy3lF3ZSS4VsMCGRhkEdCDW9wkVB2ks0W1nHI81jX5ele4vdehlbLMdWp2rnayzK8i54bfTPcx7+blTDPTzqYiB+cAY+75713fR+u6mCin/FtfT0ZraytM0VbsiCgFPGeLGNhDCA9w4yFPwxpuOZKRuEyCAOrHYdCVgxGIhQhvS8uZ6lcy9/w9fpFugJlvHmRzO+daxxOjylcH6qLQOXoXCkyKDnUSdBgsXicXjcnaEc3bTPRfPwJ5QjGHazfV0xXCgCgCgCgCgCgEU/iVVdgIJ3iRirzxqjKGU4YBA3NfSRglUO/rg4rTxlGFT4cpWf5x0Mt12uOLW5SRFkjZXRgCrKQVYHoQRsRVkxJaAKAynEd76b2gtwB6EyXRP/l/SuT6VT6lOPa37FrC6s8kG1clT1LiFM7ebfpW+wMY3zJ1pkQPgN5O/X3NWsVGLWRkllmXuGcUQycp8pJk6VfbmAd4z0fbfAOR3ArQ4nDyUd+Oa7OHfy9nwZVnJXsPxWqepGFYgKAX8Z41DbLqlbc/Ai7u59FXv8+g6kgVawuDq4mW7TXe+C73+N8D1Jydkrsy3Aklvrk3U+0cBKwRAkqJWHmY7ed1U41dMswGNOTucYqeBorD085Szk+zguxN527E3rllOnuTs9V+W8PzQezcPHQAAegHqc/71VpYprVksZ2OYbLFZVMVvIycxhGmKoTlcibOuGyYvkH37eYn/u5bfH/iH9a7Doq/6VRdq9V9ilidUaaSQKCWIAG5JOAB7muqKwgn4+03ksQH9blgTAm3VCMfSG36IdOxywIwaWKx9Kgravl9eRlGLYWVmsCtgs7udUkjkF5HxjUxAA6bAAAKMAAAAVyGOx8pvem8+XIswgUbfgmJ5J1uJleQKCF5OAq9FXVGSBklsZ6k0wG06tGnuQss76Zvv9j2pBN3LbWUg+G9uF9sW7A/PXET+hFXv+fqQ/c0/wA7CP4SZwnGLiBkFwYpYnkSMSRq0bo0rrHHqQswcF2ALKVxn4cZIv7P2/RxdVUd1qT05O2fgYTpOKuaet+RBQBQBQBQGHj4qkV46QsZ4Z3JPIV5Po1xgBg5QFVjcjVucqxbOzZXQ7Xw0X/UjJKXFNrP7+5LTfAvtbyQOZbUAhjmW3JwsmerIekc3fPwv0bBIddds7a7ov4dTOPqvt2eRJOnfNDnhXGYrjPLbDr8cTjTJGfR0O4+fQ9QSN66ynUjUjvQd0VmrDCswZa+/wAdMPWC3P8AzLoH/YfrXJdKo9WlLtfyLOGebOnSuPjKxcTF9zaZrYUcRuksZkMNjvU1TF3Rk5jE2COmiRFdT1VgCNunXvWulXlGW9F2fYV5u+pmfEUtzZSR/R5jyJAVCzgyqkq5bGpmEmGTVgasDQfUVtNn0sNjoyVaPXWd49W600tu5Pszue4ekqk91u3L8/NBvwHiU88CymWzBOdYJdShVipBBY46etbVdFKMkpRqOz7E/oVKlVwm4taMzN/4munaRUniWMMVWS3j3YA4yGkZwRnIyF9wa8/4PCUJ2d5W5vLyVn6mzwuE+LTU5O1+H5zEk2RqcZeVsAF2LM7s2EUsxJxqYADoM7VfioQjbSKzyWSS1du42DjTw9NyivufU+DcOW3gjhXfQu7d2cnLMfdmJP51wWJxEq9aVV8X5cl4LI0d3qy0Y6jUz25yY6y3z25G1D0i4Ymb6M/dt5wf65bbH/Qf0rtuiq/pVH2r2f1KmJ1Qy8SeHYrxUEhZWjYtE64yj4IzpYFW69GBFdPUhGcXGWjK6dhRMl/B8caXSD7UBEcuB0+rc6GPuHX5VzON6Oznd0KrXZLTzWfo+8mjWtqiXh3FIp9WgnUpw6OGWRD+JGAYfPoe2a4/GYPEYWe7WjZ+j7nxLMZKWhcyKqWZkIuN2Vyzh4Lp1XbVBiEAj1SQxsUbv5tQP4eo2uz6+Dg93FUt5c03fyvZ+niYThJ/tZd8NcMgmKzGS4lkibBjuXwYpQPtRphNQByGGQQQVJBBrv8AA4XBQiquGirPivq8+9eZTm5aSNdWwMAoAoCG8ukiRpJGCogJZj0AFAZySF7zLXAKWx+C2OxkH3rjuQf4PQA+fUTpTn8dtXWNJ2XP6E0afMYB1ACoAABgADAA9gOlcpiMdFZLMsKBE0uK1iqTvdMk3bmfuka+k0W8aNy2KtdyA6YmHxLEVIaSQdDghVPUkgrXV7F2Xip2rTqOEXwTs5fJLv19SvVnFZJXNN4b8PJaKwWSWV3xrknkZ2YrnGMnCjc7DFdklZFUqceGm6gbYLIkkXuZF0yoP9CzmtB0kofEwe8v4tPw0fuTUHaR3ivnly6BjrJTPLgIqOoLnYFYN3PCjx3hguYHiJwTgq33ZFOpW98MBt33Hep8JiZYatGquHDmuK8j1Nxd1qj5byAxPMjUSISrhlBKuuxGSOnoe4wehrvYzUoqUHdPNd356m9pTjVip2PZLuNSQXUFRllyMgfIb+lZKEnwMnUgrpvT80LHh9zNeW8ZicDma8uFxpiVnBwGJHnEfUD4hVPabVLCVJX4W83b2uU8dN/D3XFq7424Z8/c+sVwZqwoDhzWaPUVpGqRIzR34YXVcXMmdkEUOPRlVpmI+azxj+mvonR+j8PBJv8Ak2/kvYoYh3maWt2QhQCjjnh+O4w+THMoPLnjwHTPbfZ0OBlGyD6VDXw9OvB06sbp/ngeptO6EFreyLJ9HulCTgEqVzy5kHV4s9Ooyh3X3GGPz/aux54KW9HOD0fLsf14l6lVU8uIr4nc3Fq+tBz7d386u+HhZj1VzsYi22lsaSfiC/Dhg8PRxrVJvcqWyfCXY+Uu1a8r65Tbhnqh/wCFoZmuJJpLeS3XlLGRKY9cjK7MDiNmGlQWAJO+s7evYbF2dVwVOUakk7u6SvZeaWvyKlaopu6NXW5IQoAoDI+ML9UngWcSGFQZVCRSyCSdWATPLU/BuwU9SVYbptq9q/qXSUMPG7euaVl4ta/mpJT3b9YWScWu7idYYYjAmA8sk2NaxkkLpiBOlnwcaz2YldgDzGJ2dKhT38VK8npCOnfJ8l2a8GTqom7R8zQyOBsK5lxzJ0J71WuJUtY2K6xrndTho4AceUj4XdvKD2Acjda6LYGzViarq1F1Y+r5eGr8OZHXqbqstWbKytEijWOJQiIAqqowAB0AFd+USagFHim1d7djENUsRWWNRjLNGdRQZ6a11R5/Gair0Y1qUqctJJo9Ts7lW0nWRFkQ6kdQykd1YZB/Q18kr0pUakqc9U7F9O6uS1CehQBQBQGQ8a+HJJMz2uObpxIm31ijoy525qjYZwGGATsMb/Y+040f6NZ9Tg+T+j9HnzJqNeVJu2j/AC67fc+fMIA0allXlsTy3yJOaw2LK2H1bscEZJIPauuUpSi5LNPitLd+ljcqWGajJSW7HPPW/N8b69rZv/A3DdMjyyjTMY10xN8UcDscMw+y0jITg9Ai9DmuT21jPixVOnnBN9bg2louyKevbysanF4n49S60Wn18TY1zxWPCa9SBBK9SJGaRRvLlY0Z3+FFLNgZOFGTgdz7d6tYehKtUjTjq3Y9k1FXY98MWLQ26CTaVy0koznEkrF2UHuqk6R7KK+p0qcaUFCOiVvI1bd3ca1IeBQBQFDjXCI7mPRIDsdSOpw8bjoyN9lv99wdjWFSnGpFwmrp6o9TtmjK3PC75VaJooblWBUS6+WGDZH1sZU426lCc74C1zFToylVU6NTdV755tdz+vmyysTlZo1/C7do4Yo3bWyRorOftMqgFvzIzXVFUtUAUAUAUBh7PiUcVvLcOctLNIXxgs0vMMSRKPtOoRIgPw/M1we1J4jF4+WGprPTuXPu43LdO0Y3ZT8OMyw3FxclVZppmlOfLGIGMOkHuqCLGe+571R2pQ+HiY4WnnuqMV2t5vxbZJSl1d5mk8HWLLG08qlZbgh2VuqRgYijPoVTcj7zP6132z8IsJh40lqte18fzlYpznvSuaCrhgFAFAZTk/RpzEf2UzM8BJ6SHLyxf9Uij0LgABK47pNs2/8A7qmuyXyfyZYoz/iy9muMsWbBmvLA9rwBQBQCj6BcqcJcRsOzTwa5FBPTUkiAgDYZXPqTV342HkutTaf+MrLyak/XusY2Zc4bYLCDuXdzqkkfGp2wBk4AA2AAAAAAAFQVqzqtZWSySWiX5rxbPUrFotUVj0ikepEjJIqSPUiRIkQ2Fp9JuAuPqYGV5Tth5hh44/6fLKemCIhvlgO06O7P3I/qZrN6d3P6FPE1LvdRs66kqGQ45NcQXWtrp0tpiqx+SEpFNjGl8pq0uejahucd1qnjK1WjD4kEmlquPf8AUyik3ZjBLq8TqLef5cyE4/5oJ/T8q11LblOS60fJ3M3SZ0PEoX9vBPCM41FBInz1QltK+7ha2NLaGHqaSz7cjBwaGthfxTIHhkSRDtqjYMMjqMg9RVwxLFAFAFAFAFAFALE8P2wnNwIUExJJkxvqIAJ9mIAGeu1eWV7gU/8AykTKQ02bXnNNyAmGaR5DKVd8+aLmEvpAHoSRtVH/AI3D/qni2uv6aWvbnb8uZ773d0ZT+JLcMURjM4OClurSFWxnDlMrH/WVq1Vr06X75JGKTZXfil0/wQJCD9q4kDOD/lw5Vv8A9grV4jbeHpK+vp9/QzVJsQ3L3l1N9HhvHBXH0iSCONIogcHSNQdzMR0XXhQdTfZDNnY3E41/E3VGnw5y7uztt2LsTjGOXE3iLgAdcevWtyRlXinD0njMcmcHBBXZlZTlWU9mVgCD7V5KKkmnowZy2uXV+RcYEwBKsBhJ0H7yP0PTUnVCe6lWb57tnYssJL4lNXpv/r2P5Mu0qu9k9S5qrQWJrHQevLCx1qryx5YNVLCwa6WFjlpKyUT2xC8tZKJ6kV3kqRIzSKuHlk5MH7TALuRlYVP2m7FyPhTv1PlBrodj7IliZKrVVoL1+xBWrbuS1NdwywSCJYoxhV9TkkkkszE7s7MSxY7kkk13SSSsjXlqvQQ3lqkqNHIodHBVlYZDKRggigMjGXspFgmYtC5xbTsSTknaGYn7fZXPx9D5hl+L21sidBvE4X9v8orh2pcua4d2lqlUv1ZDsSnvXP08e/5IlcEU7nhUUj8wAxy7fWxEpIcdAzL+0UfdfUvtW1wu1Z0//jl4cPIjlTT1PU4xLbf4siSH/iVABT3nQbBemZE8oySVQDNdPgtr067UJ9WXo+7t7CCVNrM0YNbgjPaAKAKAKASXvHCXaK1TmyKcO7ErDEe4ZwDqcDfQoJ6aimQaqYnG0sOutryWv2MoxbKUnBubveStcbbx/BAMjcCEHDj/ADC5HrXPYrbFR8d1dn1Jo00XlkVAFRQoGwAAAA9gK56ttG/7PNkyp8xN9JlvHaK1YrGp0zXQ6KR1SHOzydi3wp7kEDbbK2JPEtYjFft4Ln38l79xHUqqOUTUcL4dHbxLFCulF+ZJJOSzE7sxOSWO5JNdskkrIqluvQQXt5HEpeV1RRganIAyTgDfuTtjvXjaSuwUisF9bo4y8TgPG41Iw28rodmRt+ux396SipKzV0BHcxzW37YGaLtcRrlhv++jQbdvOg09SVjArkdo9G73nhf/ABfyfyZap4jhIkguVdQ6MrowyrKQVI9QRsa5OrRnSluzVn2lpNPNEnMqOx7YObTdFjky17untjhpayUT2xXublUUvIyoi/EzkBR8ydhU1GhUqy3acW32BtRV2e2dnNc/AGhiPWZ1xI3+VG427+eQY9FYHI6zZ3R5Ranic/8AH6v5FOrib5QNVw3h8cEYjiXSoyepJZjuWZiSXYncsSSe9dSkkrIqEPHeLLaxc10d1DopEa6mHMdUBxncAsM439jRtJXYJ+H38cyB4nDqSRkdiDggjqrA7FTuO9E01dAs16CC+s0mjaOVQ6OMMrDYg0BkJmksDpuGMlr+7uWOWjHZLg+g7S9/tYPmbi9s9Hs3Wwq74r3j9PLkrNOrwkNubXIqNizYGnyMVK6k7WuN098GviKWEfDbzGNPaMxxyqo9kWQIPZRX03ZWInXwdOpPVrPts2r+NihUjuyaH9bAwCgCgFXiq5aO0mdW0ELjmDGYwxCmTfbyglt/SsKknGDktUmerUgto0hjWONdKqMAf+53JPXJ3O5r5viNpbzbjm3xLkYFLifFI4V1yuEXOMnuT0CjqzH0GSaoU6VbFVN2KcnyX5kSZRV2VLXhk97gyh7e2+50mnH4iP2MZ+6PMe5XcHtNl9HoULVMR1pcuC+r9O/UrVK7eUTX2lskSLHGqoigBVUABQOgAHQV0xXO3cAEkgADJJ2AA7n0FAIH47JPtZKpT/iZQeURvvEgIaftvlV3yGbGK1+K2jSoXSzly+rM4wbE3GLD4EV3kup25STyEF41ZSZXjAGmELGGOFABIQHJNc9RxVXaeLVK/UjnK2mXDtu8udiVxUI34m1toFjRUQBURQqqOgVRgAfICuxK5LQCa/8ADMEjGRQ0MrbmSBtBY4xl1+CU4/iK1Q1sPSrR3akU12nqk1oUZOA3K/BNHKMbCWMo5Pu8Z0/pGK0tbo5hJ5wvHud16/UnjiZrUg+gXneCL+i4Y/8AVCtUpdF/7anmvuZrFdh4eHXh6QQj+e4Ybf0wtSHRfPrVPJfc9eL7CaPw9cN8c8cYI6Qx6nB9Q8pKn846v0ejuEhnO8u92Xp9SOWJm9Mhjw/w3BEwkIaWUdJJmLspxjKA+WLPogUVuaVCnRju04pLsIHJvNjipTwKAr8RskmikikGUkRkYfhYYOD2PvQGP4Vbu4Zlk5V9CeVO4GUleMDS0sYIDq6FHG4ZQ+Aw3FcvPFVMBiHTWcdUuafLt4d6J1FTVzQcJ45rfkzJyZ8Z0ZykgHVoXwNY9RgMvcAEE7/C4uliY70H4cURSi46jirJicugIIIBB2IO4I96AyVz4Ylg3sGUx/8ACzE6B7QyDJiH4SGXbYCtLtDYeHxbc11Zc1x71x78mTU60oZcCk11dfCLCfX0GpoBHn1MgckJ7hSfatCui+I37OUbc8/a2vj4k/6mNtDUeHOGNbwBHYPIzM8rgYBkdtR0jso2UZ3wBXZ0KEKFONKGiVinJtu7GlSngUAUBxNEGUqwBVgQwO4IIwQR3GKAzB8IyKNEN7NHF9lCkLlF+6ryISR/NqxWoq7CwNSo6koZvk2l5J+xIqs0rXL/AArwtBC/Nw0s38adi7jOMhc7RjbooArY0MPSoR3aUVFdn5n4mDk3qO6mPCjxfiqW6BnySx0xxoMvI5BIVB3OAT2AAJJABIxnOMIuUnZICZrF7gh7zGkEFLZSTGuOhkO3PfvuNK7YGRrPN47azmnGGUfV/QmjTL8s1clisY59WGhZjAX+F4ufNJeH4ADDbf5Yb6yQbfbdQPQiNCPirt9gYD9LhbyXWnm/kvn3sq1Zb0jUVvCIKAXPxiMXaWnWRoXmOMeVEdEGf5ixx/I1AMaAKAKAKAKAyfhvj0qrGl4wbWzJHOAFBkDlOVIBsr5BAbo3TZsBqtLFwnUlSeUk/Ndhk42VzWVaMQoDLeJIvo863Y2jcLFc9dhk8qX20sxUn0fJOErSbdwLr0PiU/3wzXauK+a+5LSnZ2ZYvLVJk0SDIzkEEhlYdGRhgo47MCCK4zC4+UJqUXaSLMopnNnxZ7dlium1IxCx3WAMsdgk4AARzsA4AVjthSVDdxs7asMUt2WU+XB930/FVnTcTR1tiMKAKAKAKAKAKAKAKAKAgv7tYY3lkOERSzY3OFGTgdz7UvYCDhloxY3NwPr3GAvUQRHBESduwLMPiPsFC8htLaPxX/itPr+aFiELFuaWuUr4iVV9hYjER8TZ53W0iJDSgmR1zmK3Bw7ZHR2zoX3JP2TW32Ds39TW35rqRzfa+C+b7O8xrT3I2WrNla26xoscahURQqqowFVRgADsAK+hlEloBdxvinIQaV1yudMMWca3xnc4OlQMktg4AJwdgY6tWNKDnN5I9SuZ/g9mY7+LW3Mla3uXmkxgM5lsxsPsoo8qrk4A3JOSdRsvGPFV60nw3V3fuJJx3UjY1uyI8JoDHeHb5vpRlZjyr8s0Sk7K0K4j0jqDLbrzCOxQ+9UaGMjVrzpLhp7P1MnGyubKrxiFAZLhtsjJdW7gOouJwytuCJ2+kYPtiYVyG1nKnim45PJp+H2LFPOJa4PxBoXW3nYsrbQTMclsfupCesgHRvtgHPmBzuNl7Uji47s8pr17V80R1Ke73GjrbkZHcQK6sjqGVgVZSMgqRggj0IoDIWTNbSi0mJIwTaysc82JR8DE9ZkGxzuww2/mxwG39kPDz/UUl1Hr/i/o+HJ5ci3Rqb2TGkullKOAysCGVgCCCMEEHqMVpaNeUXr4kriQ8CvWhlFtIxZGz9GkY5bygs0Lk/EyqCyt1ZQ2d0LN32xtqrGQcJfvjr2rn9fvlUq09134GlrdkQUAUAUAUAUAUAUAUAn8WxsbVygLFDHIVXcssMySMoHclVYY75qKvBzpSjHVpr0PVqVo79ZEV42DIwDKynIIIyCK+W4qrUlJ05qzTzRfhFairinE9BVEUyTSZEUSnzOR1J+6g7udh7kgGfZ+zquMqbkFlxfBffkjKc1BXY98NcF+jozSNrnlIaaTsSOiIPsxqNgPmTuST9IwuGp4akqVNZL17X2s18pOTuxzVgxK3Eb5II2lkOEUZOASTvgBQN2YkgBRuSQB1rxtJXYEXD7dyzXM4xM64VMgiCLYiNcbas4LMPiPfSqgchtbaPxLtftWnb2linA64eub7PdbZv8AmTJ/6dZ9FLuFWT4tfP6jEao0ldaVxH4tlJiW3XIa5flZGdotJaU5G6nlK4DdmZKrYuv8GjKfHh3nsVd2KPiCJjHmIeeLTJEBtl4jqC+wYAofZjXCwxv6fG05t5LXueT+pb3LwZpbS4WREkQ5V1DKfVWAIP6GvoZTJaAzTLovp17SxxSj3ddcT/oqw/rXMdIafWhPsa8s/mT0XwPby1SVGjkGVbruQeuQQRurA4IYbggEVyVLETpVN6Ls08iy1dE3h/iT6jbXDaplBaOQ4HPhBA14G3MXIDAbZIIADgD6Hs3aEcZS3llJar84PgUpw3WPq2JgUuL8LjuYzHKMqcEEEhlYbhkYbqwO4IrGUVJOMldMGWmt7238rRG7QfDJCY1lI/HG5VCfxKwz90VyeM6LqUt7DSsuUr5dzV35rxLUMRb9x1w+G5uJoi1s9vFG+tmnaPWSqkBUWN2G5O7EjbIwc7WNkbCqYSt8apJaNWV+PNtIxq1lJWSNpXTFcKAKAKAKAKAKAKAKAKAztx4PhLs8TzQayS6wPhGYkktoIKqxJ3IAJ71UxGAw2IlvVYJvnx8zKM5R0Ze4LwCC21GJSXb45ZGZ5Hx0DOxJIGenQVYp0oUo7kEkuSyPG282NKzPAoDMtJ9KuC/7i3dljG2JLhfK7n2jOqMD73MOPKprRbXxlv6MfH6fMlpx4lyR81wuMr78t1aFuKsVfD6k3ly/YRW8Y9mDTyN/aRK7PovT3cG5c5P2S+pWr/uNJXSEBnbga79iRtDbqEP4riRi/wCggi/U1odt1bRjDx+nzJaS4kzdc1wGJnvVGXFoeeEJMRSQ/wACVox/lsBLGB7CORF/pNfTNk4j9Rg6c3raz71l8rlGorSaHtbEwM74mXRNaz9tbQOc9EuANJ9zzo4V/qNanbVH4mEbWsc/r6O5JSdpEzrvXzivlK5dTKnE7MyKCjBJYzrhcjOiQAjcd1IJUjbIZhtVnAbQnhKyqx8VzXFfnEwnFSVhxwTiQuIg+NLAlZEPVJEOGU+uD0PcEEbEV9Qo1oVqaqQd01dFJqzsX6kPAoAoAoAoAoAoAoAoAoAoAoAoAoAoAoBb4jvWhtpHQgSHSkRYZHOldYo8juNbLWFSahBzfBN+QSuVbe2WGJIkzpRQoyckgDGST1J6knrXzzaGJdnJ6suQRFK9aOKJ0jzwUuUnm3+tuJCM+kIW2GPY8kn8896+obHo/CwVOL5X88/mUKrvNmirZEZnObpvbhD1McMg91PMTb5FD+o9a5XpFLclCT0aa8v9k9HM7keuIau2y2kQ8BYi8mGdnhiYD8UckqsfzDRj8q7rotUvh5w5S90voVcSrSTNNXTlcocd4d9It5Ic6S6+VsZ0SDzI491cK35VjKKlFxlo8gJuE8Q50Kuw0vusifclQlZE99Lhhnvivlu0cO6FaVGXB+a4PxRfg95XJ2kqiokliDhMvLvCB8NwhJ6Y50IUZ92aI4+UK12/RbFOVOeHl/HNdz19c/Eq4iFnc1FdWVgoAoAoAoAoAoAoAoAoAoAoAoAoAoAoBJ4xRvorMoLGJ4pioGSUgnSVwoHVtCtgeuKgxVN1aMoLVp/Y9i7Mh+lq6q6MGVgGVlOQysMggjqCK+WYicpT3ZKzXA2EEKuMXpjjJQapCQsS/elc6UXbtqIyewye1T4DCPE140lxefYuL8jKctyLZqeC8PFvbxQgk8tFXUerFVALH3Jyfzr6kkkrI1hdr0CTxHwd5dEsDKlxFq0Fh5XR8a4nxuFbSpyNwVU74INPHYKnjKLpVPB8nz/OBlCTi7ozsnHVQ6bpHtn7iRSUO+MrKo0MPmQfUCuGxOwMZQfVjvLnH6a/LtLsK8HrkMfCTmaeWdQeSI1jjYhhrbWzSFQwGUH1YDdzqx6np9gYGphaEnVVnJ6di0+ZXrzUpZGsrfEAUBkuPWrW0r3Mas0EmDcIilmR1AAmVRuwKgKyjJ2UgbHOg25sh4yKqUv3r1XLv5E1Gpuuz0OIb6ORBJG6uhGQ6sCuPmNq4SVGcJbk00+TWZfTTV0RcDmFzdRtF5ooNZeUbqZWQxiNT0cgM5JHTCjqduw6ObPq0XKvUVrqyT11vf0VipiJp9VG1rqiqFAFAFAFAFAFAFAFAFAFAFAFAFAFAFAFAZW68KyRszWUwiVjkwSoXiDE5JQBlaPPoDpzvjJOdVjtjYbFy35K0uayv38H79pLCrKGhNwbw06yrPdSLLKmeUqKVii1AgsqliWkKnGonYZwBk5kwGzKGCT+Hm3q3r/o8qVZT1NJWxIwoAoDxhnrQHtAFAFAFAJbrwlYyScyS0gaTrqaJCc/PFLgbxRKoCqAqjYAAAAewFAd0AUAUAUAUAUAUAUAUAUAUAUAUAUAUAUAUAUAUAUAUAUAUAUAUAUAUAUAUAUAUAUAUAUAUAU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7" name="AutoShape 33" descr="data:image/jpeg;base64,/9j/4AAQSkZJRgABAQAAAQABAAD/2wCEAAkGBxQTEhUSEhQVEhUXGBQUGBYYFhcWGhYXFxcYGhgdFxcYHCkgGBonHBcYITEiJSkrLi4uGh80ODUsNygtLiwBCgoKDg0OGxAQGywmICYsLDQtNCwsLCwsNCwtLCwsLCw0KzQsLDQuNCwsLCwsLDQvLC00LCwsLCwsLCwsLywsLP/AABEIANcA6gMBEQACEQEDEQH/xAAbAAACAwEBAQAAAAAAAAAAAAAABQMEBgIBB//EAEMQAAIBAgMGAggDBwEGBwAAAAECAAMRBCExBRJBUWFxgZEGEyIyUnKhsUKCwSNikqKy0fBDBxQzwuHxFXOTo7PS4v/EABoBAQADAQEBAAAAAAAAAAAAAAADBAUCBgH/xAA0EQABAwIBCgUEAgMBAQAAAAABAAIDBBEhBRIxQVFxkbHR8BNhgaHBIjLh8RRCIzNSFZL/2gAMAwEAAhEDEQA/APuMIiERCIhEQiIRR4isEVnbJVBY8ch0nL3hjS52gLpjC9waNJSfC+k1Nm3XVqYOjNYj81j7P26zMhyvBI/NNxv0K9Jk2Rrbgg7k8mqs9EIiERCKptPHiim8QWJO6FHE2J1OgsCZWqqllPHnuU0EBmfmhRbI2qtcGw3WXVSb5HQg8R/acUdaypaS3AjSF3U0roCL4g60wlxVkQiIRK9tYthanTNmI3mb4V0y6k5Dsx4TMylVuhZms+4+w70K3SxNcc5+jmfx0SDYdRlxSAFrOXDC5N/YY3a+puBnrMjJM8hqQC4kG98fJadYxppybDC1uK2c9UsFEIiERCIhEQiIREIiERCIhEQiIREIiERCIhFFiqIdGQ6MrKexFpxIwPaWnQRZdMeWODhqKxtXAm2YswurDkw18OI6ETxE0DonFp1L0DKgX8tSa+jOPI/YOdM6ZPIar4ajpflN7JFaXjwXnEaN2z05blRyhTj/AGt9evrz3rRTcWWiERCJPt9LmkDoS48d24+itMfLLbxN3/CvUTrZ3pzSbYbbmKUfEHT6b/8AyTMyO/Nqc3aD1V+tGfTk7LH4+VsZ6tYSIREIs5Uqb3rKh/ExA+VPYFuhsW/NPKV8ufK4+nDD8rUY22a3YPc4/j0UHo1Q3q7PwRbfmc/oFP8AFJshxXkdJsFuKlyg/NiazaeX79lqp6VYyIREIiERCIhEQiIREIiERCIhEQiIREIiERCIhEq2tQ3T60e7pU6AaP4aHp8sycp0uc3xW6tO7b6ctyuU77/Rr1dPXV570kx1AqQy5MCGB5EaeH6TzWc6GQPbpC0onh7c12grUYDFCrTVxxGY5EZEeBuJ7aCZs0YkboKxZYzG8tOpWJKo0QiX7bT9nvcUIfwHv/yFpTr4vEgdbVjw/CsUzrSW24dPeyz2GFsVS+Y/0sJ5rJ2FYz15Fa0uNM7d8hbGexWCiEUOMrblN3+FWbyBP6TiR4YwuOoXXcbc94btKzGNfcpql/dUAnsMzPETu1LYhbnvLk69HsKadEXFmf8AaN0LaA9QoUeE9bk+n8Cna06dJ3nuyzqyXxJTbQMB3vTOXVVRCJXi9u00YrZnsbEqBYHlckXPa9pn1GU4IH5jrk+WpXIqKSQXwG9X8LiFqKHQ3VswdPodJdjkbI0PboKrPY5ji12kKWdrhEIiERCIhEQiIREIiERCIhFBjMWtJd9zYaDiSeQHEyKadkLC95sFJFE6R2a1V8BtelVO6pKt8LCx8OB8CZDT10NRgw47NBUk1LJELuGG0K/LarohFncfhPVkJ+A+4fhPwHp8PTLgL+ZynQ+H9bB9J9vLpw2LTgmz8devz8+vHbbz0cr7tR6R0b21+YZMPEWP5TJMh1Fs6E7x89711Xx5zBINx+O9y0c9EspEIvGFxY5g5QgNlkcPQ3cVTQ/hcr3AUlT3K2M8rBB4OUQzYTbdY2W2+TOpXO2j56rXz1SxEQiobcb9ierU18C6g/S8p178yncfTjgrFMLyD15LPUKPr66p+Ee03yrw8TYdiZ5vJ8H8ioF9AxPxxPtdasr/AAISdZwHfkthPYLCRCJZtbF2/ZobMRdmGqJ05MdB4nhM7KFX4LM1v3H2G3p+FapornPOjmfxr4a1l8Ud5hTprcn2VUf5pxJ7meVax00ga3SVtx2Y0ved62OzcGKVJKeu6MzzY5sfMme1p4hDG2MagvPzy+LIX7VakyiRCIhEQiIREIiERCIhEQiIRLtuYE1UG7m6NvqNN7Igi/C4J8bSlX0v8iEsGnSFZpZhE/HQcCs1XwoYby3yPUMrDnxVgZ490b4nXGBC2GS45rvwR0Tz0f2qX/ZVD7ajI/GvP5hx8+3qcm5Q/kNzX/cPfz6rNraXwzns+0+3epOpqKgo69FXUqwuDqP+2k5c0OBa7QV01xabhZXaNJ6FRW13TvK3xgag8mtcHne/MDytRA6gqGyj7b4fI324rZge2ojLO9+6/TfrKbhgGBuCAQeYOk9WCCLhYpBBsV1Pq+IhEsxeAJxFGsoyG8H/AIH3T5sR4iUpaXOqY5xquDwNuHyrUc9oXxnXa3EXTOXVVRCJR6TPakvzj+lj9wJl5Ydm0x3hXaBt5fRHo1g9ynvt71Szdl/CPIk/mM6yXTeDDc6XYn4Heu6V03iSZo0DspvNJUlHiKwRSx0Av/0HWcveGNLnaAumNLnBoWVxNZibW3qjm5AzubaDoAAL8hc8Z46aSSqms0XJ79ltRsa0XODR37/hOdibJ9UC72ao2p4KPhX9Tx8AB6OgoG0zbnFx0n4HeKz6uqMxsPtHd+9CazQVNEIiEVOttSips1RbjUDMjvbTxleSrgjNnvAO9TMppXC4aVZpVQwDKQwOhBuD4ydrg4XabhROaWmxGK7n1fEQiIREIiERCIhEQipY7Z4c7yndfS/BhyYceh1HmDTq6JlQLnA7eqninLMDiO9CzG0KDU3DWNNwbjjmOKn8Q/Q5gXtPLzQTUcodoOo6lswSMlYWnEd98lqNlY4VqYfQ6MOTDXw4joRPV0lS2oiDx6+RWNUQGF5afTcrksqBQ4vDLUUo4uD5g8CORkcsTJWFjxcFdxyOjdnN0rjZ2HNOmKZO9u3AOns39nLoLDwnNPEYoxHe9sPTV7LqZ4keXAWvz1qd3AFyQBzOQkpIGJUYBJsFTfa1Efj3vlDOPNQRKr66nZpePTHldTCllOrjhzUR22nwufBR92vITlWn2ngpP4Unkj/xynxDjwH6GBlWm2ngn8KTyXdPbdAm3rAvzBlHmwAkjMo0z9Dx64c7Ll1HOP68MeS42jhBiPV2YNTDbzWINwBplzvbsTPtTTtqczW0G587A4d6khkdBnaiRYde9aZCXFWXsIk+1nao4o0xe3tuTcAfBvHvc21uFmXlBss9oI9eLjqA1fry2K5TZjGmR+4bfPps0q3s7Zy0s/ec6udT0HIdPvLNJRx0zbN06zrKinqHSnHRsV2W1AuWa1tc8tL+fKEXlWqFBZiFAFyTkAJ8c4NFzoX1rS42GlJMZimqDPep0+C5q79XOqL+6M+ds1nn63KRddrMB7np3uWhFCGHa72G7bv0bNqQ4ysB7KiwyAVR5BQOPSYGL3WC1Im2xctXsDBtSohXyYksRy3je3cfe89pQQOggax2nqsSslbLKXN0JjLiqohEQiIRUsdtWlSNqj2PIBmNuZCgkDvK09XDCbSOsp4qaWUXYPjmvMLtejUICVBc6Kbqx7KwBiKsglwY4HnwX2Slmjxc3591ellV0QiIRR16CupVwGB4H9OR6zh8bXtzXC4XTHuYbtNilGF2U9CrvUjv02sGQmzAcCDobX72vqZnwULqaXOiN2nSDzB8uW3BXZKps8ebILOGgjvXz2J3NNUFDisUtMbzm3ADUk8lAzJ6CRySsjbnPNgu2RuebNCT4rbDn3R6odbM/wCqr/N4TFqMrnRELeZ08P3uV+Kjb/bHl15JRXxVzc3Y82O8R2vp4TGlqXyG7zdX2Q2FhhuUD4hjK5kUojaFxvGc566sF4SYz19sFGwjOXQXKEqbqSp5gkHzE7jkdGbsJG7BfXBrhZwvvTbB+kVVMntVXr7LeBGR8R4zWp8syswkGcOB6d6VRlydE7FmB9lo9n7Up1vcOfFTkw8OI6i4m/TVcVQLsPprWRNTSQn6h66lctLKgXsIiEXNWoFBZiAALkngJ8c4NFzoX1oLjYJJicRvnffJQboh+jMPi5Dh3081XV3imw+0e/mfjqtCKPNFm6dZ+B3juSutWeq25TBduQ0A5sdFH+C8zIoZap+awdFda1kLc55snmydirSO+3t1PiOi3+AcO+pz4ZT1NFk6OmF9LtvTYs2prHS/SMG7OqazQVNEIiERCIhFmtr7OK1GqEFkY7xYC+6bAWa3DL3uWtrXPmsp0EnimZuIPEfha1LUgsDBgR797OCpVNmBhcWYHxBmQYtYVoVRBsV7h8TXoZK28vwtdh4cV8DbpLkGUaiDC9xsPVcvhgmxIsdoTvZ23UqEK37J9LE5E/utx7Gx6TfpMpw1GGh2w/B194LNnopI8RiPL5CbTRVNEIiEVPaGOFP2QN5yLheAHNjwX78JVqqtsDbnE6gp4YTJidCz2JxJvdm33+LS3RR+EdOmdznPLVFS+V2c8rViiFrAWHffJUHYtKLnq2AGr1aMiLl8L1KKM+XXBeuvUz5dc568NGLr7nqNqM+5y6D1G1KdZy7D1G1OdArsOUe6QQRcEZgg2IPQjSdseWnOabFdYEWK0mxdvXtTrHPQPoD0bgD10PTj6WgyqJLRzadR1Hoeax6ugzfri0bFoZtrLRCLO4/aIdhbNQfYUZ77DRrDM9B48reZr6/x3+FFiPLWeg/OxacNOWC506/IbOvDbfqhsmpVzqk01+Ee8e50X6ntO6bI7n/VUG3kPk9OKPq2R4R4nbq/PelOsLhUpruooUdOJ5k6k9TN+OJkTc1gsFnySOkOc43Kmki4RCIhEQiIREIiEVKtsumSSAabG/tId25PEr7rHqQZUmoYZcSLHaMP36qdtQ9oscR593HoVUq7PqDQpUHUFD4kXB8hM6XJB/o6+/r+FM2oZ5j36cyl2M2aSM6bDw37/wAF/rMybJk7Mc3hirkVUNThy52RgdrPSO4x9Yg4X9pR059j5yemypLTnw5wSPcdUmpGSjObgfY9+S0WExS1F3kNx9u44GejhmZM3PYbhZMkbo3ZrgucfixTW9rsTuqum8x4dBYEk8ADOaidsMZefTeuoo/EdbVr3LOYmta5J3mbNm0ue3ADQDlPJVE7nuLnHErWijvo0Kha5me56t6FPTpSIlROcp1pwoi5c4ynU3G9TuCpayl77oPMgZm2tsr2tcXuJIw3OGfo8lw5xtglnoz6MjC+sdqtTEVqxVqtVz7xUGwVBkii5sM9bXsBazVVJnsA0Na3QB11qKNuZc3uSnRpypmqXOXJpRZdZyjalFl0HqJqMLsPUFWnYHK/QcZ0CpA9JNg7Yp4ukalMMhVmpvTcWem66hh/nncS1U07oHZrsbi4I0EL7BOJBcLX+j+2CCKVVsjYIx4H4Sft5cpuZLyiXHwZTjqPx0VGupBbxIxvHz1TvaGGaooQNuKffNrkjkO/H7G816mF0zMwOsDptptsG9Z0MjYznEXOrqvcLgEp+6MzqxzY+PLoMp8p6SGBtoxbnxXySZ8n3HorUsqJEIqWK2miEqLuw1VbZfMxyXXQm/IGU6iuigwJudg7wU8dO5+OgefeKTYrblYHL1S9N1n/AJt5ftMWTLct/oaPc9FoR0MZGN/Ye1jzTzZuMFWmtQC17gjWxUlT9QZv004nibINazZ4jFIWHUrUnUSIREIiERCIhEQihrYVHzdFbuoP3nLmNeLOF966a9zftNlHS2fTVt9F3D+6SoPdQbHykUdLFG7OY0Ddh7KR08jm5rjffik+0MRvOz8Fui+HvHxIt2Uc5g5TqM+Sw0DD119PRXqeKzQNuJ+O/NJ3a5mHI5aIGaFPSSVyVG5ytIk+BQkqZVkoaoyUOwW28bXIUdSdB4yZsZOhcFyRP6TKu6ChLCscPWUWHqid5abMWICq7er3bnMVBLX8XE22XHnt4Y33L403FzgL271/tO6FcMbWKta+6wsbcxa4YdiZWzFI5pbjqU25PmYuM5cmnPmYvucuGpTksXQcl+0MVTpC7sBmi2uLkuwRQB1ZgPGGxOcbDu2KkziBfUqNHCUjVqVqagOT6qowy3ynO2TFblb6jMTp7pAwMccNI8r9dPuu4y25cF3UScA2xCtA3Wr2BtE1UIb30sD1B0b6HxB6T2eTaz+RF9X3DT19eaw6yn8J926Do6JpNBU1HWrKg3mNh/mnM9Jw97WNznGwXTWlxsElx+1Lg57id7Me5HujoM+vCeerMr530xYDbr/HPctCGlsdp9vz3vSsM7gClTZhw3Vsvgxsv1mYynqJ/saeQ4lXP8ceMjhf34aVaw3o47Z1m3B8K5t4sRYeF+81afIh0zH0HXveoZMotbhGOPRaTD0FRQiCyqLAdJ6BjGsaGtGAWS95e4udpKknS5RCIhFBisbTp29Y6pe9gSATbWw4yKWeOL73AbypI4nyfaCVBT2vQOQqpfkWA+8jZWU7zZrxxC7dSzDS08FdBllQL2ERCKptXEmnSZh7xsq/M5Cr9TfwkFTL4UTn930D3U0DM+QA6Ne4YlZjGEABRoAAOwynjJXLahF8Sq9ESk4qVxV2mJGq7irKCSNChJUyiWGtUZK4xmCSqjU6g3lYWIuQdbggjNWBAIIzBAIzEsxksOcFw7FYzBY7D0sQy1lrYlx7JcpRJANju1GujVAuQAIOl8yctOlkpmjOnGGoYlu8jHv2r1VUYXiOM42xOFwNIAPuTpxttvplShWQ1sGRvIQWpgbhvyamQCjkXsbC4PEGXqmihqY/Egtfy0H89lfaatN82Q3acLnSPm3l6jFMqLhlDLmCAR2M8/mqw4FpsVJuxmL5dU9qV1p0mdmCADUkDU21OQ7nIaz4I7kALthF7nQMTuCUjYtLF0r066OUbeHq/VulOpY7pIsWLC9wXJzAa1wJvxZJizLtf9Xtu229RgqxymXOuG3bvOd09LWVXYOzalPeDEIlMtTSkpY2u28z1XbOpUYm97cScyxM8/WgtcWOH1azyA2C2jbho0K822DmnAjDvbt2G4V6tTlFWmOXOz8V6qqr6D3W+U6+WR8JoZOqfAnBOg4HvyX2oi8WIt16t/eC3E9qvOKridno7Bn3jbQbzADsAZXmpYpiDIL28zbgpmTvYLN5Be0sBTU3VFB52BPmc51HTxR/Y0DcF8dNI7AuKsyZRIhEQiIREIiEWc2xgnFVqm6zqwXNQWKWFt3dGZF7nK+ZOnHzmVqCaSXxWi4tw9FqUs7PDDL2I26/O/tiqTLS0Zgp5N7J8mtMg05b9wI3hWQ+TUL7sVGiqmdKsqcfZcAeIBsfGSRSSxf63kevxoXROfhIy+8K/h9uVVyYLWHNcm+mR8hNaDKlQMJIy7cDfpyVZ9FE7Fpzd+jvim+Dx/rTb1dRBl767vDrr4Xm3DMJW3AI3ghZssRjNrg7jdV9vPnSX94v0sqN/wAxWUMrOtCBtPwVYpBi4+XMj4us5imu08rKVsRiwXdESo5fHq2k+BQFTo0nYFEQplqCWmtUZaVKjiTALggr4r6G7IxOO2hiwcZ/u/qWdgpRam/+0ZQNwlbqLC5vfMaXvPRsoIHwNDm6QMd4VGoa0zP3nmtZsraymimNplQ9EutTdN1qU6blayg/iQhS6Hgd08SJnQE0dR4d8OqqvGbit1hE3TVQaLUNuzBX+7mRVsYZO8DbfiL81qtdnMY47ORI5BTmVrL6vnH+2fbjYehRVFDF3ZjvXtZByBF9ect0VKJ3m5sAFxUD/CRtIHpp5gI2VhMRRqeqqeroY6nSSuhRy6PTcsN18gShZCrKb29lgb2IldE+hlD2m7Sswx5uhbSlXFXdrKCq1qVOpunVTncHqAVB+WQ5ZYC9sg1jl+1q0b7xW2Hnjzuo66zBIWgwpbXWfArbCthsLEb9BCcyBunqVO6T42v4z3VDN4tOx502x3jArz9XHmTOHeOKvy0q6IREIuXawvn4C/0EIMV1CIhEQiIREIiERCLyEQG8+UIlG2/fp/LV+6THyv8Aa31V6k+128fKzlf3p5eRbDNCmoysVG5WQYaoSuKlSXIwumtVSriTLQCnbGFXGII0Zh43/qvOrKQxA6ljPST0FXEM9WnU3XcliGAK3OtraXmpTZUfEwMc24Hoe+Cz6jJrXuL2kg8R15qH0e2FiaVL/c1Qs1n3iPdHrCeJtlbLraVKiVk83i7sNdh3tWNLQ1AfYjDbfDr6Wv5L64X9WrOwuzMDujmQqooPYLc9zPlRN4kjpDr/AEr7GXswaAOpJ73IWmTm7n5VO6o7Ee0e9/AStnBdkgfaOOP4SH0t9FKONQK7urJfca+8ATrcHUZDjJqevdTOzm4303XxzBK3NcOGH49l849Hdh18Ji6wYF33VpKQSQadwb3PurkoA4WPSW6+uZVRt8PDWd+z8qg+kmMnhsF9d9At8buF19Bw+LqLTppZQUQqSSTcs281gOF9M5VqJvFaxtvtFuXRbVJQ+Eyzjc+XfwpBjH47p8x/eUXRXVvwWjQhql+kgLCF9DbLQ+iL/s6i8nuOxVf1BnqMiOvARsJ+CsnKbbSA+XyUzxb1h/w1QjqSTftkPrNCd04/1AHeT0+VTjER+8nvjySytjqo98vT7IAv8RDD6zHmrK5n3MtuF/fFW2QRH7bH1x4YclB/vwb/AFHbs5H9BEoHKkp/sVL/AB7f1HDquf8AeE+Jz3q1D92nH81//R4nquvCdsHAdF4a6fFUHarVH2aP5sn/AG7ieqeE7YP/AJHReptZkOTlx8L2PkwG8D1N+0njyxMw4/UPPr+18NG14xFt3T9JxT2xRIB3wLgGx1HQ9Z6NlVE9ocDpCoOpZQSLK/LCrohEQiIREIiESrbq50j+8y+aMfuo85lZWbeIHz+CrlIfuHl8/lZzEr7U8rKFsRnBd0pVK5cp59aolBWMuxqViX1TLIVpqhn1SL0GEVmnVtuuPeDKB1DMAR2IPmBPhVeRt7hPdqgmmGUXKMHsNSBcG3M2JPhEgJabLMgsH2OvBL6e0Li4NxKGc5XDTrmpjZwbldNhS9qu8zNwyXxF7/e3hLlO0hqsNbYWUZMnUiIX1dKZG4BckLTeh+lXuv2P/SbeRB/jfv8AgLGyp9zdy0U2llIhFXxGBpv79NWPMqL+eokUkEcmD2g7wpGTSM+1xCo1fR6idA6HmHY/Rrj6Sk/JNK7+ttxKstr5hpIPoqz+i68KtTxCH7ASu7IcJ0Od7dFMMpv1tHv1XNP0WX8VVz2Cr9wYbkOEH6nE8OiOym/U0e6aJsmgAB6pDYWzUE+JOZPUzTbTQtAAaMPJUzUyk3zjxVXH7dVCVpr6xhkTeyg8RvZ3PYHraUavK8NOcwfU7y6qaGic8ZzjYe/BL22xiG09WvZST5ls/KZTsuTu+xoHE9FbFHA3Tc+v4XBxmJP+oR+VP1Wcf+rWHWOC++BTDV7nquTjcUP9Q/wp/wDWP/VqxrHALoU9MdXueq8pbWxJNlIc8ty9u+7pJosp10hsxoPoeqOpKYC5w9U4wD4tjeoKSLys299GImxTOrHG8waB5Xvzt7qhMKUD/GXE+luSsbYp71FrZlbOANSUIaw72I8ZLWReJA5o7tioqZ2bIL68OOCzONXiNDnPGyhbMJwso6RlNwXbgrAMNUSirCW4yu2lUKqS0CrTSodwzpd5wXRS2vHQak9gMzBK+Z6V4P0hpHGNhqm9Senbd37AMxF8jfUAi3cz6+GQRiXVy3qJxzgQO9y2NPFysJVSdCquIwdNyWF6ZOZKkAE9VIIv1nwlrtKkZJIwW0jzUJ2cvF3bpcAfygH6w1rFJ47zqAUVajbICwHCWAVKxyrFJ9UwK9WmZyXWQuCk9XaV3yLjOutP6JU7Umb4nNuwCr9wZ6XIzLU+dtJ6fCxMpOvKBsH5Tyayz0QiIREIiERCIhFl6myKqNZU9YvAhlBI/eDEZ9p5WfIs/ilzbEE381sNrI3NxNjuKt0cHV4UgPmcD+kNJY8kzDZx/CgfPH/1wHWytJs9z7zKo5KpJ/iY2/ll1mSR/Z3Ad8lCZ26gfU/H5UybMT8V6nzHLxUWX6S5HQQM/rffj+FGah+rDd10+6t00CiygADgBYeUtgACwUJJJuV1Pq+IhFlMVhtwtS+DNf8Ay2vu+Viv5Z5Gup/ClLdWkbj00LahkzgH7dO/X19UvU2MyXtVw4hWabSJQuCl3LyVj7LjOsvDg76f3llsi++NZe09l31Y9gAP7n6yYOuuHVJ1BXcNgUTQC/E6k9yczOwq75nu0lYH/aVsxUqrXKgpUAVstGXQ9MrS9SPxLPUfPe9a+TJg5hjdq5LJJt3E0BalU3wCAEcb1wdLcb3yk0lHDJi4W8xgrU0IzSRpX1LZGzsQ9Gm9Zkp1GUMybhbdJ4X3hMd0Db/ScFkPqWA2t7/hMk2X8VQnooC/3PkZ9EQChNTsCkOCQCwFv84niZ9JAXwTOJxVWpgxInSWU7ZioXpgSu6QlSBxKp4h7AmcgEmynYFtNk4X1VFEOoHtfMc2+pM95TReDE1mwftedqJPElc7u2r2VishIIDFT8QsSP4gRJXAkWBso2kA3Iuk2LrV6WbuSvxhVt+Ybt1+3WY1TLXU+P3N2gcwr0bIZcGix2Y+2OPeCKW1HOjIR1Q/cN+krx5aedIHv1X11K0ajx/CsLtRh71O45o4J8Q+7bwJlyPKzD9zeBv0UJphqdxHS6t4THJUuFOYtdSCrC/NSL266TRhqI5hdhuoZIXx/cOisyZRIhEQiIREIiERCIhEQiXbZwZdQ6C7pfL4lPvL3yBHUDrKNfS+PHh9w0dO9as00oY7NdoPsdR6+SzFdRkwzBzE8hIxbUZ1FeUnlVwXTmq3TecKu5qso8ka5REKdXlhr1EQpFaTNeuCEv2nhqeIV8NWtZgCvawFxzIa9+hHOStfY3GlTROdFaRvqkHo/wCg1HD1g9Sp65hmikCwtxtxliSqfILHR5K1NXPkZZosNa2W9IM5Z1lwzyMvX0NUNSrIXPUrWqnWrSAuup2sVKtVnxWWtU2wsJ62sCfcp2durfgHmN7wHObGSKXxJfEOhvPV1UFbN4UVhpPLX0WznrFgohEQiVYzYSNcoTSb933T3TTyseszarJUE+IGa7aPkd71cirXswdiPPTx/aTYrBYil+HfX4kN/NTn5XmJNkmpjP0/UPLp+1fjqKeTSbb+v6Rspaz1kO5UTdNyzIyWX8Q9oC99LdjwkmTqapFQ0kEAab4YbO96VLoWxGxBvsIOO30/C109SsREIiERCIhFBisYlMXqOF5XOZ7DU+EjlmjiF3kDepI4nyGzBdKa/pMn+mjP1PsD65/SZcuWoG/YC72Hv0V1mTZD9xA9++KqHbtdyAiKCdBYsfA3A+kpjK9TM7MhYL+p6Kf+DAwXe48uqdbNoVR7VapvE/hAUKviBcn/ADrNqmZMBeZ1zsAwHyVnzviOEbbDbrKvS0q6z+2tnbt6iC6nN1H4TxdRy5jx53xMpUF7yxjePnqtKkqL2Y7Tq6dOGxInW2YzGoM809q1QbqSnVkBauHNVqnVnxQlqmWrOgVGWqUVZIHrgtXlZVcWdQw1sQDnJBIjc5pu02XtFVT3VC31sLX78514i+OznaSumrTkyIGKF684L12GKtVrzi6mbGqlWtPoCnaxRUabVHCILsdOQHEk8AP8zIlinp3zvDGae8V297Ym5ztC2mz8IlCmqXGubGwLudT3y05DpPZwQsp4wwfsrzs0r53lx/QV2WFAiERCIhEQiIREIiERCIhFR2ziWp0WdPe9kAnhvMBfwvKtbO6CB0jRiO/ZWKWNskoa7QskKNyXdszqzHM9yftPFOkkmdnONytzPDRmtHoE0wWymbRd0fEwI/hTU9zYd5q0uSJJMX4D34dVSmqw3Xc+XXv0T7B4JKY9kZnVjmT3PLoMp6Onpo4G2YOqzZZnSH6lZk6iRCKth8aruyp7QXVhpc8AeJ58spDHOyRzmsxtpOq+zrsUr4nMaC7C/d0q2rsQ5vRGty1PQE80Oinocj0zvmV2TBJd8WnZtVymrLfTJx698VnyMzrcGxBFiDyIOYnm5Ii0kEWK1g4EL1akgLULVMtacWUZYpBWhcFi69fPq+Zi8OIn1ffDUbYifV0I1E9eLKQMUD1Z0ApA1dYTDPVbcpi54n8K/MeHbUy3S0klQ6zBvOoLmWZkLc556rZbJ2YtBbD2mPvOdWP6KOA+5uZ62kpGUzM1unWdq8/UVLp3XOjUFbrUgylWFwciJYexr2lrhcFQtcWm40pFiEqUDk7bhyByIHIMDkO4teefqP5NAc5jiY/PG3kfg8fPQjMc4xAv3irdDaxt7a3HxICfNNfLeMs0+V2PH+QW3aOGnmoX0v8AyePXrZMMPiFcXRgw0y4HkRwPQzWZI14u03CqvY5hs4KWdrlEIiERCIhEQiIReMoIscwciOcEXQG2IVbD7OpId5KaKeYUX85DHTxRm7GgbgpXzyPFnOJ9VakyiRCLitVVFLMQoGpM5e9rGlzjYBdNaXGw0rObQxj1/ZUMtO9raGoTkN7kOnnyHm6qvkqneFBcD3PQdnYtSGBkH1OxPsO/0nuz8IKSBB3J5k6/27ATepadtPEI26lnTSmV5cVZlhRKntDZlOt7wsw0dcmHjxHQ3Er1FLFOLPHrrU8NQ+L7Ths1LPY3YVZM1tWXpZX8VOR7gjtMGoyPI3GM3HA9FqQ18bvuwPEd93Sd6m6d1roeTAqfJpjyQvjNngjetBtnC7TfdiuhVkeamaj1sZqZq8NSLJmrk1J9sus1e4em9Q2pq1T5RceLaDxMnhppZfsaTy4riSRkf3kDvYnmB9GGOdZt0fAhzPduHh5zapsi65j6Dr3vWdNlMDCIep6deC0eFwyU1CIoVRwH68z1m7HG2NuawWCyXyOec5xuVKGF7XzHDvp9p3dc2Olewvi5qIGBBAIORBzBE+OaHCx0L6CQbhZ7HYFqJ3ku1PzKd+JXrw4855iuyW6E+JBi3WNY6jktSGdswzX4Hn3+tijSqre1cq/B1Nj5/iHQ3HSUYapzTdpsV26Mtw0jYe+Su4fbJU7te1uFUZD84/D8wy57s3KXK7XHMmwO3V+O9CrPo84Xj4dNvPenIM2lQXsIiERCIhEQiIREIiEUGMxS00LubAeZPAAcTI5ZWRML3mwC7jjdI7Nas+9V67bzZKD7KcB1PNuvDhxv5OqrJKt1tDdQ+T3gtVrGU7bDTrPepM9l4YE7/Bbhep0ZvuB+bmJr5LpA0eKfTr38qnUSH7ePT54JpNlU0Qiir4gLug6sQoHHqewnD5GsIB0k2C7awuuRqUs7XC4q0gwswDDkQCPIz4WgixX1ri03BS6r6PYc/wCkF+Qsn9JEqPyfTP0sHphyVptdO3+3HHmoD6L0OdQfnP6yA5IpTqPEqT/0p/LgvU9GKA1327uw/ptPoyTSj+vuUOUpzrHAKzQ2Hh10pKSOLe2fNrywyip2fawc1C+sndpcfTDkmAFshlLSrKDDYkMzroUax7EXB/zlIY5mvc5g0tNj6i45qR8ZaA7UVYkyjSnb9A7orISHp6kalOPcDI2OVrzNyjHJmCaI2c33Gsee30Vyje3O8N+g8+8F5szbYey1LKxyB/Cx5funofCcUOVGT2a/B3sd3TmuqijLMW4j3TeaqoohFn9q7FbeNShbiWp3tc80OgOuRy7Z3w6/JAkJkhwOsaj0WlTVoAzJePXvikwxmqsCCMiCLEHqDpPNvY9hLXCxWl4QIu1NPRrGkP6nVCCyj4CCLgfum9+lus38i1b3EwOxsLjoqNfAM3xNevzWlnoVkohEQiIREIiERCLirUCqWY2ABJPIDWfHODQSdC+taXEAaVj6+MbEVN43Cj3F5Dmf3j9NOp8dXVrqqTD7RoHz3oW9HC2njtr1nvUm2HobxFNcsruR+Fen7x0HieFjZoaTxXW1DT09VRkkt9R9N/4/CdooAAAsBkAOAE9QAALBZ5JJuV1Pq+KPEVgilmNgM/8AtzM4kkbG0vccAumML3BoSnBsalZXbWzMBwVQLAd/bv5zFo5XVVV4rtABt5auJ70K7KBHEWjvuydTdVBRYuuERnOignv08ZHLII2F7tAF13GwvcGjWqmwXLUFLZkl7999rytk+Uy07Xu0m/MqaraGzEDRhyCYS6qypbRxpptSAt7bhTfkQRl4lZWnnETmA/2db2PzZTwxeIHHYL9+l1dllQIhFnq1f1eJd+F13vlKLfLpa/h1nnpp/wCNlEuOhwF+V/S3NabWeJTgb+NytDPQrMRCLG7SwnqKhW16bXK30txU9vsR1nj8o0n8aW7ftOjp08lvU8vjx3/sNPXvWmmzNp7tlckobAMTcqToHPEcAfPnNPJ2Ur2jlO4/B73qlUU17lox2dOnBPpurORCKjtDZNKtYuvtDIMCVa3K4ztnpK89LFOLSNvz4qeGoki+w9FHsvYyUCWUsxItdiDYa2FgOnlIqWgipiSy9ztXdRVyTAB1reSZS6qqIREIiERCIhEQiR+lzkUVA0aoobsAzD6qJlZYe5tPYayAdy0MmNBmJOoYewSTZhJYKi7znQcAPiY8FH10Gc85SQPmkzWD8LRqSALuNh3gFr8DhvVoFJ3m1ZrW3m4n+w4AAcJ7KnhEMYYOysKSTPddWJMo0Qizm08X62r6tT7CHPq4vfwGne/ITzOVqvxJPAboGnf+Oe5atND4ceedJ5fnkr+yE9p24DdpjuLsxH8QH5ZfyTFmsc/bhw/fsqtS7AD16cvdNJrqoknpNW9lKQ/Ed49l/wD0R5GYuW5s2ERj+x9hjzstDJ7PqL9g5/i6ubDW1ED95/62lrJQtSt9eZUFWbyk7uQV+aCrLNekrk1qag2spI7sbX/knnstSESxgarn3FuS1qBoETnHWeX7Whw1XfRX+IBvMXm+x4e0OGsLLe3NcW7FJOlys9tcWxAPNF8wWv8AS08vlpubUNdtHI/lalLjCR5/ATPZVW67nFLAfKfd+xX8pmzk6fxYQDpGHRU6htnZ23nr6+qvS+q6q7SwK1kKNlxDcVYaEf5oTIKmnZPGWO/R2qaCZ0L84LGVC1JmpuMxkRqCDxHNT/01njJ4H08hY/8Aa9A3MmaHtWo9GsUXoi9zusyXPEDTPiQCBfmDPV5NmdLTgu06OCxa6MRym2vFNZfVNEIiERCIhEQiIREIiERCKPEUFdd11DDLI9MxOHxtkbmvFwumPcw5zTYrjC4RKYIpoqXzNgBfvznyOJkYswADyX18r5Ddxup5IuEQip7XxRpUXcagWHzEgL4XIkFVN4MLpNg/Smp4/Ela097VltntujixyAHFmOQF+ZJ16zxMIc+S2kk+625xfyC12Cw/q0VdSNTzYm7HxJJnuIYhFGGDUsGV+e4u78lPJVwsvjqnrMS3JbIPDX+YkeE8llSXxaot1Nw+T35LZgb4dOPPFO9k/wDD/NU/+Rpv5OFqZvrzKzaj/Z6DkFdl5QLJ7Ve+Lb90Iv03v+aeUys69XbYB1+Vt0otTb79PhPtjt+ztyZx4bxI+hE38nuzqdvDgsupH13225dVelxQJH6SLZqTfOvnYj+kzAy8z6GP2EjiPwtGgODm7u/de4OrusjcD+zP5rbv81h+YyHJc2ZIAdBw6dPVfJm3BHrw0+3JO56VZ6IRV8ZgadUAVEV7aXGY7HUeEilhjlFntB3qSOZ8Zuw2UlCgqKFRQqjIAC1p21jWDNaLBcucXHOcblSTpcohEQiIREIiERCIhEQiIREIiERCIhFDjMMtRCj6H6EG4I6ggHwkc0TZWFjtBXcUjo3BzdIS7ZmxBSbfZvWML7uW6Fvxtc3a2V7+AlCjyXHTOz73PnqVqorXSjNAsNabzTVJR4msERnOiqWPYC5nL3hjS46AumNL3Bo1rJ7IBJu2pzPc5n6zwzHF8hcdJN+K3KmzRYaFpdlD9kOpdv4nY/rPZUYtA3dzWPP/ALD6ewVuWVCsbtQ2xdQ9UP8A7aTyGVLircd3ILfpRemb68yn+wnuKh4esy/9Onf63m5kokwep+Fl1Ys5o8vkpnNNVEq9JKd6O98DK3hfdP8AKxMzcrRZ9K7yx4afa6uULrTW23Hfql2HO/TKg2JBAPI8D4GxnmYH7NKuSDNeCtDhawdFcaMqt5i89rG8PaHDQRdZT2Zji06ipZ2uEQiIREIiERCIhEQiIREIiERCIhEQiIREIiERCIhEQiWekdQDDvfjur/EwH2vKOUn5tK/dbjgrdC3Onb3oSPZ77qs/wAIJ8heeRg0rSqBnENWpwVHcponwqq+QAnuYmZjA3YAFiyOznl20lTTtcJFtzYzVagemQGI3WDXsQMwbgGxzIz1y0tnk5Qyaalwe02Og7lo0laImljxgmWzMH6mmEvvHMk6XJNzlwH6CX6aAQRCMalUnlMry5W5OoVHiKIdWQ6MCp7EWM5e0OaWnQV0xxa4OGpYnC1zTYq2qkq3DMce3HsZ4SRjoJCw6ivRPYJWhw1rX7IFqFO+XsKbHhcXtPa0gIgYDpsOSwag/wCV28q3LChRCIhEQiIREIiERCIhEQiIREIiERCIhEQiIREIiERCJb6QYU1KDBdRZ7c903I8ryllCEzU7mt09MVao5BHMCd3FKNhYQ1QraUwQxPxFTcADW17E34ZccsTJdA9zhI8WaMd6vVszWXA+7l3qWpnqFjohEQiIREIiEVLE7Kou4qOgLC2eYvbTeANm8byvJSwyPD3NBIU7KmVjcxrsO+HorssKBEIiERCIhEQiIREIiERC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14422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3200" dirty="0" smtClean="0"/>
              <a:t>Развитие умения учиться самостоятельно;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200" dirty="0" smtClean="0"/>
              <a:t>Развитие умения контролировать процесс и результат своей деятельности;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200" dirty="0" smtClean="0"/>
              <a:t>Научиться применять знания  к решению новых  проблем;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200" dirty="0" smtClean="0"/>
              <a:t>Обогащение словарного запаса для умения точно и грамотно излагать свои мысли;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200" dirty="0" smtClean="0"/>
              <a:t>Совершенствование умения отыскивать доказательства и рассуждать логично.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14290"/>
            <a:ext cx="670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Моя личностная цель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402"/>
            </a:avLst>
          </a:prstGeom>
          <a:solidFill>
            <a:srgbClr val="5F5F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28674" y="189303"/>
            <a:ext cx="8534752" cy="6477045"/>
          </a:xfrm>
          <a:prstGeom prst="snip1Rect">
            <a:avLst>
              <a:gd name="adj" fmla="val 127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32656"/>
            <a:ext cx="339952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Этапы урока: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1397000"/>
          <a:ext cx="60960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  <a:gridCol w="353628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>
                          <a:latin typeface="Times New Roman"/>
                          <a:ea typeface="Times New Roman"/>
                          <a:cs typeface="Times New Roman"/>
                        </a:rPr>
                        <a:t>Этап урока</a:t>
                      </a:r>
                      <a:endParaRPr lang="ru-RU" sz="180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Организационно-мотивационный  этап.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 формулирования темы и цели урока, личностных целей.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мин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 «открытия» новых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мин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Первичное закрепление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мин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мин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Домашнее 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Изучение нового материала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урока.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86116" y="2714620"/>
            <a:ext cx="250033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8992" y="278605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Витамины 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14678" y="2500306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78" y="3857628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4393405" y="2607463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4393405" y="3750471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водорастворимые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39290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жирорастворимые</a:t>
            </a:r>
            <a:endParaRPr lang="ru-RU" sz="2400" dirty="0"/>
          </a:p>
        </p:txBody>
      </p:sp>
      <p:sp>
        <p:nvSpPr>
          <p:cNvPr id="9218" name="AutoShape 2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lY2Hl2pYgc0/T8H3Woqjb2I/AAAAAAAABIQ/tDP43RzH03E/s1600/bad.jpg"/>
          <p:cNvPicPr>
            <a:picLocks noChangeAspect="1" noChangeArrowheads="1"/>
          </p:cNvPicPr>
          <p:nvPr/>
        </p:nvPicPr>
        <p:blipFill>
          <a:blip r:embed="rId2" cstate="print"/>
          <a:srcRect l="8196" t="37036" r="8197"/>
          <a:stretch>
            <a:fillRect/>
          </a:stretch>
        </p:blipFill>
        <p:spPr bwMode="auto">
          <a:xfrm>
            <a:off x="0" y="0"/>
            <a:ext cx="3929058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42852"/>
            <a:ext cx="3811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</a:t>
            </a:r>
            <a:b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характеристики</a:t>
            </a:r>
            <a:b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витаминов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357430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Роль в организме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Авитаминоз 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Признаки заболевания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Где содержится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Суточная норма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86116" y="2714620"/>
            <a:ext cx="250033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8992" y="278605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Витамины 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14678" y="2500306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78" y="3857628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4393405" y="2607463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4393405" y="3750471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водорастворимые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39290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жирорастворимые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>
            <a:stCxn id="4" idx="6"/>
          </p:cNvCxnSpPr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4" idx="2"/>
          </p:cNvCxnSpPr>
          <p:nvPr/>
        </p:nvCxnSpPr>
        <p:spPr>
          <a:xfrm flipV="1">
            <a:off x="0" y="3171820"/>
            <a:ext cx="3286116" cy="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514728" y="985834"/>
            <a:ext cx="197166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51203" y="5607053"/>
            <a:ext cx="250030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0"/>
            <a:ext cx="13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http://cookbook.itop.net/Media/Terms/%D0%A8%D0%B8%D0%BF%D0%BE%D0%B2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1336895" cy="1183888"/>
          </a:xfrm>
          <a:prstGeom prst="rect">
            <a:avLst/>
          </a:prstGeom>
          <a:noFill/>
        </p:spPr>
      </p:pic>
      <p:pic>
        <p:nvPicPr>
          <p:cNvPr id="31" name="Picture 2" descr="http://elecig.ru/images/product_images/popup_images/juices/130_0.jpg"/>
          <p:cNvPicPr>
            <a:picLocks noChangeAspect="1" noChangeArrowheads="1"/>
          </p:cNvPicPr>
          <p:nvPr/>
        </p:nvPicPr>
        <p:blipFill>
          <a:blip r:embed="rId3" cstate="print"/>
          <a:srcRect l="17038" t="13252" r="11022" b="14808"/>
          <a:stretch>
            <a:fillRect/>
          </a:stretch>
        </p:blipFill>
        <p:spPr bwMode="auto">
          <a:xfrm>
            <a:off x="3571868" y="285728"/>
            <a:ext cx="857256" cy="857256"/>
          </a:xfrm>
          <a:prstGeom prst="rect">
            <a:avLst/>
          </a:prstGeom>
          <a:noFill/>
        </p:spPr>
      </p:pic>
      <p:pic>
        <p:nvPicPr>
          <p:cNvPr id="32" name="Picture 4" descr="http://www.sovety-kulinara.ru/wp-content/uploads/2013/11/Vitamin-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3116"/>
            <a:ext cx="1071570" cy="875116"/>
          </a:xfrm>
          <a:prstGeom prst="rect">
            <a:avLst/>
          </a:prstGeom>
          <a:noFill/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214422"/>
            <a:ext cx="569885" cy="7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285852" y="85723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50-100 мг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285852" y="135729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hlinkClick r:id="rId6" action="ppaction://hlinkpres?slideindex=1&amp;slidetitle="/>
              </a:rPr>
              <a:t>Цинга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9218" name="AutoShape 2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42976" y="14285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Участвует </a:t>
            </a:r>
            <a:r>
              <a:rPr lang="en-US" sz="2000" dirty="0" smtClean="0"/>
              <a:t> </a:t>
            </a:r>
            <a:r>
              <a:rPr lang="ru-RU" sz="2000" dirty="0" smtClean="0"/>
              <a:t>в синтезе </a:t>
            </a:r>
            <a:br>
              <a:rPr lang="ru-RU" sz="2000" dirty="0" smtClean="0"/>
            </a:br>
            <a:r>
              <a:rPr lang="ru-RU" sz="2000" dirty="0" smtClean="0"/>
              <a:t>белков, антител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86116" y="2714620"/>
            <a:ext cx="250033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8992" y="278605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Витамины 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14678" y="2500306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78" y="3857628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4393405" y="2607463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4393405" y="3750471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водорастворимые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39290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жирорастворимые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>
            <a:stCxn id="4" idx="6"/>
          </p:cNvCxnSpPr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4" idx="2"/>
          </p:cNvCxnSpPr>
          <p:nvPr/>
        </p:nvCxnSpPr>
        <p:spPr>
          <a:xfrm flipV="1">
            <a:off x="0" y="3171820"/>
            <a:ext cx="3286116" cy="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514728" y="985834"/>
            <a:ext cx="197166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51203" y="5607053"/>
            <a:ext cx="250030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0"/>
            <a:ext cx="13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http://cookbook.itop.net/Media/Terms/%D0%A8%D0%B8%D0%BF%D0%BE%D0%B2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1336895" cy="1183888"/>
          </a:xfrm>
          <a:prstGeom prst="rect">
            <a:avLst/>
          </a:prstGeom>
          <a:noFill/>
        </p:spPr>
      </p:pic>
      <p:pic>
        <p:nvPicPr>
          <p:cNvPr id="31" name="Picture 2" descr="http://elecig.ru/images/product_images/popup_images/juices/130_0.jpg"/>
          <p:cNvPicPr>
            <a:picLocks noChangeAspect="1" noChangeArrowheads="1"/>
          </p:cNvPicPr>
          <p:nvPr/>
        </p:nvPicPr>
        <p:blipFill>
          <a:blip r:embed="rId3" cstate="print"/>
          <a:srcRect l="17038" t="13252" r="11022" b="14808"/>
          <a:stretch>
            <a:fillRect/>
          </a:stretch>
        </p:blipFill>
        <p:spPr bwMode="auto">
          <a:xfrm>
            <a:off x="3571868" y="285728"/>
            <a:ext cx="857256" cy="857256"/>
          </a:xfrm>
          <a:prstGeom prst="rect">
            <a:avLst/>
          </a:prstGeom>
          <a:noFill/>
        </p:spPr>
      </p:pic>
      <p:pic>
        <p:nvPicPr>
          <p:cNvPr id="32" name="Picture 4" descr="http://www.sovety-kulinara.ru/wp-content/uploads/2013/11/Vitamin-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3116"/>
            <a:ext cx="1071570" cy="875116"/>
          </a:xfrm>
          <a:prstGeom prst="rect">
            <a:avLst/>
          </a:prstGeom>
          <a:noFill/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214422"/>
            <a:ext cx="569885" cy="7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285852" y="85723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50-100 мг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285852" y="135729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hlinkClick r:id="rId6" action="ppaction://hlinkpres?slideindex=1&amp;slidetitle="/>
              </a:rPr>
              <a:t>Цинга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9218" name="AutoShape 2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42976" y="14285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Участвует </a:t>
            </a:r>
            <a:r>
              <a:rPr lang="en-US" sz="2000" dirty="0" smtClean="0"/>
              <a:t> </a:t>
            </a:r>
            <a:r>
              <a:rPr lang="ru-RU" sz="2000" dirty="0" smtClean="0"/>
              <a:t>в синтезе </a:t>
            </a:r>
            <a:br>
              <a:rPr lang="ru-RU" sz="2000" dirty="0" smtClean="0"/>
            </a:br>
            <a:r>
              <a:rPr lang="ru-RU" sz="2000" dirty="0" smtClean="0"/>
              <a:t>белков, антител</a:t>
            </a:r>
            <a:endParaRPr lang="ru-RU" sz="2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V="1">
            <a:off x="4393405" y="2607463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514728" y="985834"/>
            <a:ext cx="197166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786678" y="0"/>
            <a:ext cx="13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6" name="Прямая со стрелкой 35"/>
          <p:cNvCxnSpPr>
            <a:endCxn id="30" idx="1"/>
          </p:cNvCxnSpPr>
          <p:nvPr/>
        </p:nvCxnSpPr>
        <p:spPr>
          <a:xfrm rot="10800000" flipV="1">
            <a:off x="7786678" y="715943"/>
            <a:ext cx="285784" cy="7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8036744" y="1178702"/>
            <a:ext cx="214314" cy="142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8252645" y="1536687"/>
            <a:ext cx="49768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000892" y="285728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15206" y="1071546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69291" y="1643050"/>
            <a:ext cx="1274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В12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3438" y="135729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hlinkClick r:id="rId7" action="ppaction://hlinkpres?slideindex=1&amp;slidetitle="/>
              </a:rPr>
              <a:t>Бери-бери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0628" y="857232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5</a:t>
            </a:r>
            <a:r>
              <a:rPr lang="ru-RU" sz="3200" dirty="0" smtClean="0"/>
              <a:t> мг</a:t>
            </a:r>
            <a:endParaRPr lang="ru-RU" sz="3200" dirty="0"/>
          </a:p>
        </p:txBody>
      </p:sp>
      <p:pic>
        <p:nvPicPr>
          <p:cNvPr id="46" name="Picture 17" descr="http://findfood.ru/attaches/product/krupa-i-kacha/zerna-pshenicy.jpg"/>
          <p:cNvPicPr>
            <a:picLocks noChangeAspect="1" noChangeArrowheads="1"/>
          </p:cNvPicPr>
          <p:nvPr/>
        </p:nvPicPr>
        <p:blipFill>
          <a:blip r:embed="rId8" cstate="print"/>
          <a:srcRect t="33000" b="22000"/>
          <a:stretch>
            <a:fillRect/>
          </a:stretch>
        </p:blipFill>
        <p:spPr bwMode="auto">
          <a:xfrm>
            <a:off x="8001024" y="2500306"/>
            <a:ext cx="1000132" cy="500066"/>
          </a:xfrm>
          <a:prstGeom prst="rect">
            <a:avLst/>
          </a:prstGeom>
          <a:noFill/>
        </p:spPr>
      </p:pic>
      <p:pic>
        <p:nvPicPr>
          <p:cNvPr id="53" name="Picture 2" descr="http://www.pravmir.ru/wp-content/uploads/2014/12/f77f376e2bd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2214554"/>
            <a:ext cx="1071570" cy="803678"/>
          </a:xfrm>
          <a:prstGeom prst="rect">
            <a:avLst/>
          </a:prstGeom>
          <a:noFill/>
        </p:spPr>
      </p:pic>
      <p:pic>
        <p:nvPicPr>
          <p:cNvPr id="54" name="Picture 6" descr="http://www.bukovinka.com.ua/wp-content/uploads/2010/12/buckwe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428868"/>
            <a:ext cx="1143008" cy="56450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572000" y="21429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окислительных </a:t>
            </a:r>
            <a:endParaRPr lang="en-US" sz="2000" dirty="0" smtClean="0"/>
          </a:p>
          <a:p>
            <a:r>
              <a:rPr lang="ru-RU" sz="2000" dirty="0" smtClean="0"/>
              <a:t>ферментов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86116" y="2714620"/>
            <a:ext cx="250033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8992" y="278605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Витамины 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14678" y="2500306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78" y="3857628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4393405" y="2607463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4393405" y="3750471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водорастворимые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39290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жирорастворимые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>
            <a:stCxn id="4" idx="6"/>
          </p:cNvCxnSpPr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4" idx="2"/>
          </p:cNvCxnSpPr>
          <p:nvPr/>
        </p:nvCxnSpPr>
        <p:spPr>
          <a:xfrm flipV="1">
            <a:off x="0" y="3171820"/>
            <a:ext cx="3286116" cy="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514728" y="985834"/>
            <a:ext cx="197166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51203" y="5607053"/>
            <a:ext cx="250030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0"/>
            <a:ext cx="13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http://cookbook.itop.net/Media/Terms/%D0%A8%D0%B8%D0%BF%D0%BE%D0%B2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1336895" cy="1183888"/>
          </a:xfrm>
          <a:prstGeom prst="rect">
            <a:avLst/>
          </a:prstGeom>
          <a:noFill/>
        </p:spPr>
      </p:pic>
      <p:pic>
        <p:nvPicPr>
          <p:cNvPr id="31" name="Picture 2" descr="http://elecig.ru/images/product_images/popup_images/juices/130_0.jpg"/>
          <p:cNvPicPr>
            <a:picLocks noChangeAspect="1" noChangeArrowheads="1"/>
          </p:cNvPicPr>
          <p:nvPr/>
        </p:nvPicPr>
        <p:blipFill>
          <a:blip r:embed="rId3" cstate="print"/>
          <a:srcRect l="17038" t="13252" r="11022" b="14808"/>
          <a:stretch>
            <a:fillRect/>
          </a:stretch>
        </p:blipFill>
        <p:spPr bwMode="auto">
          <a:xfrm>
            <a:off x="3571868" y="285728"/>
            <a:ext cx="857256" cy="857256"/>
          </a:xfrm>
          <a:prstGeom prst="rect">
            <a:avLst/>
          </a:prstGeom>
          <a:noFill/>
        </p:spPr>
      </p:pic>
      <p:pic>
        <p:nvPicPr>
          <p:cNvPr id="32" name="Picture 4" descr="http://www.sovety-kulinara.ru/wp-content/uploads/2013/11/Vitamin-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3116"/>
            <a:ext cx="1071570" cy="875116"/>
          </a:xfrm>
          <a:prstGeom prst="rect">
            <a:avLst/>
          </a:prstGeom>
          <a:noFill/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214422"/>
            <a:ext cx="569885" cy="7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285852" y="85723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50-100 мг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285852" y="135729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hlinkClick r:id="rId6" action="ppaction://hlinkpres?slideindex=1&amp;slidetitle="/>
              </a:rPr>
              <a:t>Цинга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9218" name="AutoShape 2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42976" y="14285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Участвует </a:t>
            </a:r>
            <a:r>
              <a:rPr lang="en-US" sz="2000" dirty="0" smtClean="0"/>
              <a:t> </a:t>
            </a:r>
            <a:r>
              <a:rPr lang="ru-RU" sz="2000" dirty="0" smtClean="0"/>
              <a:t>в синтезе </a:t>
            </a:r>
            <a:br>
              <a:rPr lang="ru-RU" sz="2000" dirty="0" smtClean="0"/>
            </a:br>
            <a:r>
              <a:rPr lang="ru-RU" sz="2000" dirty="0" smtClean="0"/>
              <a:t>белков, антител</a:t>
            </a:r>
            <a:endParaRPr lang="ru-RU" sz="2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V="1">
            <a:off x="4393405" y="2607463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514728" y="985834"/>
            <a:ext cx="197166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786678" y="0"/>
            <a:ext cx="13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6" name="Прямая со стрелкой 35"/>
          <p:cNvCxnSpPr>
            <a:endCxn id="30" idx="1"/>
          </p:cNvCxnSpPr>
          <p:nvPr/>
        </p:nvCxnSpPr>
        <p:spPr>
          <a:xfrm rot="10800000" flipV="1">
            <a:off x="7786678" y="715943"/>
            <a:ext cx="285784" cy="7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8036744" y="1178702"/>
            <a:ext cx="214314" cy="142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8252645" y="1536687"/>
            <a:ext cx="49768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000892" y="285728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15206" y="1071546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69291" y="1643050"/>
            <a:ext cx="1274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В12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3438" y="135729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hlinkClick r:id="rId7" action="ppaction://hlinkpres?slideindex=1&amp;slidetitle="/>
              </a:rPr>
              <a:t>Бери-бери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0628" y="857232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5</a:t>
            </a:r>
            <a:r>
              <a:rPr lang="ru-RU" sz="3200" dirty="0" smtClean="0"/>
              <a:t> мг</a:t>
            </a:r>
            <a:endParaRPr lang="ru-RU" sz="3200" dirty="0"/>
          </a:p>
        </p:txBody>
      </p:sp>
      <p:pic>
        <p:nvPicPr>
          <p:cNvPr id="46" name="Picture 17" descr="http://findfood.ru/attaches/product/krupa-i-kacha/zerna-pshenicy.jpg"/>
          <p:cNvPicPr>
            <a:picLocks noChangeAspect="1" noChangeArrowheads="1"/>
          </p:cNvPicPr>
          <p:nvPr/>
        </p:nvPicPr>
        <p:blipFill>
          <a:blip r:embed="rId8" cstate="print"/>
          <a:srcRect t="33000" b="22000"/>
          <a:stretch>
            <a:fillRect/>
          </a:stretch>
        </p:blipFill>
        <p:spPr bwMode="auto">
          <a:xfrm>
            <a:off x="8001024" y="2500306"/>
            <a:ext cx="1000132" cy="500066"/>
          </a:xfrm>
          <a:prstGeom prst="rect">
            <a:avLst/>
          </a:prstGeom>
          <a:noFill/>
        </p:spPr>
      </p:pic>
      <p:pic>
        <p:nvPicPr>
          <p:cNvPr id="53" name="Picture 2" descr="http://www.pravmir.ru/wp-content/uploads/2014/12/f77f376e2bd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2214554"/>
            <a:ext cx="1071570" cy="803678"/>
          </a:xfrm>
          <a:prstGeom prst="rect">
            <a:avLst/>
          </a:prstGeom>
          <a:noFill/>
        </p:spPr>
      </p:pic>
      <p:pic>
        <p:nvPicPr>
          <p:cNvPr id="54" name="Picture 6" descr="http://www.bukovinka.com.ua/wp-content/uploads/2010/12/buckwe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428868"/>
            <a:ext cx="1143008" cy="56450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572000" y="21429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окислительных </a:t>
            </a:r>
            <a:endParaRPr lang="en-US" sz="2000" dirty="0" smtClean="0"/>
          </a:p>
          <a:p>
            <a:r>
              <a:rPr lang="ru-RU" sz="2000" dirty="0" smtClean="0"/>
              <a:t>ферментов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5411450"/>
            <a:ext cx="10715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7" name="Picture 19" descr="http://voprosum.ru/wp-content/uploads/2012/05/%D0%93%D0%B4%D0%B5-%D0%BD%D0%B0%D1%85%D0%BE%D0%B4%D0%B8%D1%82%D1%81%D1%8F-%D0%BF%D0%B5%D1%87%D0%B5%D1%8C-%D1%83-%D1%87%D0%B5%D0%BB%D0%BE%D0%B2%D0%B5%D0%BA%D0%B0-300x19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429000"/>
            <a:ext cx="999392" cy="642942"/>
          </a:xfrm>
          <a:prstGeom prst="rect">
            <a:avLst/>
          </a:prstGeom>
          <a:noFill/>
        </p:spPr>
      </p:pic>
      <p:pic>
        <p:nvPicPr>
          <p:cNvPr id="48" name="Picture 23" descr="https://encrypted-tbn0.gstatic.com/images?q=tbn:ANd9GcQAEESygP9EtzvEI1LSshD8WaRHs7h0jtNo8-Jj4hY98Me650Y46jpfa0p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2" y="5572140"/>
            <a:ext cx="1357322" cy="1003690"/>
          </a:xfrm>
          <a:prstGeom prst="rect">
            <a:avLst/>
          </a:prstGeom>
          <a:noFill/>
        </p:spPr>
      </p:pic>
      <p:pic>
        <p:nvPicPr>
          <p:cNvPr id="49" name="Picture 25" descr="http://polzavred.ru/wp-content/uploads/poleznie-svojstva-syr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4143380"/>
            <a:ext cx="1000100" cy="101732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357290" y="450057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«Куриная слепота»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14480" y="4000504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1 мг</a:t>
            </a:r>
            <a:endParaRPr lang="ru-RU" sz="3200" dirty="0"/>
          </a:p>
        </p:txBody>
      </p:sp>
      <p:pic>
        <p:nvPicPr>
          <p:cNvPr id="52" name="Picture 27" descr="http://zaykapobegayka.ru/images/stories/morkov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49" y="5429264"/>
            <a:ext cx="1560035" cy="1140775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1142976" y="328612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Рост эпителиальных тканей</a:t>
            </a:r>
            <a:endParaRPr lang="ru-RU" sz="20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86116" y="2714620"/>
            <a:ext cx="250033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8992" y="278605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Витамины 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14678" y="2500306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78" y="3857628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4393405" y="2607463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4393405" y="3750471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водорастворимые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39290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жирорастворимые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>
            <a:stCxn id="4" idx="6"/>
          </p:cNvCxnSpPr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4" idx="2"/>
          </p:cNvCxnSpPr>
          <p:nvPr/>
        </p:nvCxnSpPr>
        <p:spPr>
          <a:xfrm flipV="1">
            <a:off x="0" y="3171820"/>
            <a:ext cx="3286116" cy="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514728" y="985834"/>
            <a:ext cx="197166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51203" y="5607053"/>
            <a:ext cx="250030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0"/>
            <a:ext cx="13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http://cookbook.itop.net/Media/Terms/%D0%A8%D0%B8%D0%BF%D0%BE%D0%B2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1336895" cy="1183888"/>
          </a:xfrm>
          <a:prstGeom prst="rect">
            <a:avLst/>
          </a:prstGeom>
          <a:noFill/>
        </p:spPr>
      </p:pic>
      <p:pic>
        <p:nvPicPr>
          <p:cNvPr id="31" name="Picture 2" descr="http://elecig.ru/images/product_images/popup_images/juices/130_0.jpg"/>
          <p:cNvPicPr>
            <a:picLocks noChangeAspect="1" noChangeArrowheads="1"/>
          </p:cNvPicPr>
          <p:nvPr/>
        </p:nvPicPr>
        <p:blipFill>
          <a:blip r:embed="rId3" cstate="print"/>
          <a:srcRect l="17038" t="13252" r="11022" b="14808"/>
          <a:stretch>
            <a:fillRect/>
          </a:stretch>
        </p:blipFill>
        <p:spPr bwMode="auto">
          <a:xfrm>
            <a:off x="3571868" y="285728"/>
            <a:ext cx="857256" cy="857256"/>
          </a:xfrm>
          <a:prstGeom prst="rect">
            <a:avLst/>
          </a:prstGeom>
          <a:noFill/>
        </p:spPr>
      </p:pic>
      <p:pic>
        <p:nvPicPr>
          <p:cNvPr id="32" name="Picture 4" descr="http://www.sovety-kulinara.ru/wp-content/uploads/2013/11/Vitamin-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3116"/>
            <a:ext cx="1071570" cy="875116"/>
          </a:xfrm>
          <a:prstGeom prst="rect">
            <a:avLst/>
          </a:prstGeom>
          <a:noFill/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214422"/>
            <a:ext cx="569885" cy="7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285852" y="85723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50-100 мг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285852" y="135729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hlinkClick r:id="rId6" action="ppaction://hlinkpres?slideindex=1&amp;slidetitle="/>
              </a:rPr>
              <a:t>Цинга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9218" name="AutoShape 2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ESERUUEhEUFBUWGBcZFRgYGBoXGxsdGxgaGxcZHBgZHCggGxwlHRscITEiJikrLi8uFyAzODMtNygtLisBCgoKDg0OGxAQGywkHyY0LDQtLCwsLCwsLC8sLCwsNCwsLCwsLCw0LywsLCwsLCwsLCwsLCwsLCwsLCwsLCwsLP/AABEIAOEA4QMBIgACEQEDEQH/xAAcAAEAAwADAQEAAAAAAAAAAAAABAUGAQMHAgj/xAA8EAACAgEDAgUCAwYFAwQDAAABAgADEQQSIQUxBhMiQVFhgTJCcQcUI5GhsVJicsHwFTOCstHh8SQ0Q//EABkBAQADAQEAAAAAAAAAAAAAAAABAgQDBf/EACIRAAICAgMBAAMBAQAAAAAAAAABAhEDIQQSMUEiUWFxE//aAAwDAQACEQMRAD8A9xiIgCIiAIiIAiIgCIiAIiIAiIgCIiAIiIAiIgCIiAIiIAiIgCIiAIiIAiIgCIiAIiIAiIgCIiAIiIAiIgCIiAIiIAiIgCIiAIiIAiIgCIiAIiIAiIgCIiAIiIAiIgCIiAIiIAiIgCIiAIiIAiIgCIiAIiIAiIgCIiAIiIAiIgCIiAIiIAiIgCIiAIiIAicMcT5SwHsQYB9xOnU6hUUsxwBInTOtU358twSO8r2V0WUW1ZYxESxUREQBERAEREAREQBERAEREAREQBESPrb9iM2M4EhuiUrJETHeFvEdt+odH/D+X6fSbCVhNTVotODg6ZzE4zPlrAO5Alm6KH3OMyh674gFJVE5dzgfA+SZml8U3NrHTJ8pFZnbHHAyBn2zM8+TGLr00Q485Kzf+cucZGZ06nXonvk/A7zE9S8SKtIsycN2J4GPp8yk6AhvsIrtZQcs25vk84P/ADE5S5UviOseKquTNh1TxPS9diI+HwV7+8heB1sTJd8qe2T/AF5kc6XT0MR5dWBgqScFm/McseftJh11RsQC9XaxPTUfTz3OHHp4weJSOSblbLShFRpeGp6jpxbWV7gyn6B4b/dnLBs5lPrPED0MFHdcHarAqV/1Hv8AaaDp/iWqxQSGT6NOyyY5O5aZyePJGNR8Zdicyu0HWabiQj5IlhummMlLaZmcWtM5icZnMsQIiIAiIgCIiAIiIAiIgCIiAJ8ugIwe0+pwYBB03Saa23KgBPvJhYDuZUa/rqoxUAnHGfbPxMlrfGAc+WFc2E4GPnPtM0uRGOkaIcec9su/GnVbq68UWIh+SfUfoo/3kHpnUBsWx3LWFRvz6iCfp3mR8U36ZHUstvm8+sueMccg8faRW8Wb9Oa9MuMKBYxGWJJweR7n/eY5TlJ2bo4VGKRo6OjONX+8WaxLOTlNh7YPAyZ8dY6n51VvkgbSpVgcD9PUJlNV0jWVIrnUJU7YIQnnH1PYH6TjoSKN1l12axyak4bd/hdieFz8cmRX1lmv1stPBPTStdpcHUPTnyqtwKDI7gNgd52eGugK9r6y53pwSXpwFIKn1BvhTxwO4kTqPiB763qoqbzMLsFaM2FDZ/KCfsZV1dd6paLEFNoVVxY3lbTn67hxxngSVbVorL9ETxbc3nnUK7XJYTjPJQj8n+nHafPSfEFRQDUVg7dwGSQRknPII55mg0fSaNHo1fUJ5l1w8xUYnCK34cBT+Mj83tKDQ+HP3vXVLWzIpKu7Dkhc5H03ZBGfpJpPT9I7UrXhd9GOX3bnWon+GzoxGfy17gMdznJk5usaW681NdZUMlW5zu49m/Lz/wC0meKNe+mW1rK1cb0FQYq/pwc7tp9JyM5/T6zzPX6qvzDZWvofuMk4J7+oYIB/WIxslyb2eqdM6YqEmnUZXP5uCB8hhwZoKOvlG2kOAihmst9IIJ4xnv2nnPXOgX1V12aS5nqVVZqs9uMko3/9FHPByePefXT/ABHpdXSNPqrrUY59S7Sp54A4JB4hJx3EiUVJbPVun+J6nYguhX2ZWBH6H6y5q11bdnBnjFGk01bAaVt7Yzn1MP8AyQ7h/KWnh2zV6iprcpitygABpJxjkHseeMEe06x5E1/TjPjQ98PW8zmebN40asEalbK2TOFYgbh7EFeDxLToXj3T3so3gBuPUQCD7Z/Wd48mLdGeXHmlZtYnTRqFcZVgfnE7poTs4CIiAIiIAiIgHBmZt8Z0jVrpgjEs23f+UNjt8maYzFeLKdLTdTaRm4v6ADyT+k55JdVZ1wxUpUzZWWYBJ9pVaLrIdX8xfLKk9/cexEhdb1ljgLU6r23Z7j5++JQ9evS9WSouErO0ujY9XuMfmx3Mz5M9PR1x4L9PrU6lrHNVGCQNzWHsuff9fpMXpda2m1F5r2XXKfZWYBe5YEdjng5l50TRaj9ytFeoqDOzets7iOwzz6TKMP8A9O07AkNffzackr34Ax34/vMn9N8f0jv6LQuu1j+bWLP4ZZxz5aHjbkg9zzxO/quuTRZ0qqlVeAwwpwXYknkk57Dv9I8JdTstQV0stb2FmfgKoVOC5xzgf/E++q6VEvptse+5UsQuWCKpAYZYIfXgd+/tJ/jIvZTeLNF1C6s3vUEAH4CwDnj2Tvn329/pLZdHRfSrfu60AJgAna+cDG5tuS+fmVfjXrFbVqqH8zMw3btpLHjP1GCM+xkDwSb9VcwTZc1NeVW0kjlgAQp4JHJ5+f0lkpSTI1FJs+uqeLLNPT+701PQF4JIwXI7sX/MSee8u6uvb1w7EpUFXBJBsYjkn39iTj5E6OvU6rT7rNVsaxmxUwO4LxztGBsPf7feZbrPUyawWJZlOeee/wBZEodqRKcYqzT9TNOprG4itgQFYZ4HYDGcYH1nzotfrOlo6labqrPUtgOGOMAoBnJ7g459zMLp+t2MOF4BB4OAT7Zb/YTlH1Wqu4w5AxgMMDPt+s6rE1pnKWSL8Nr4Z8U3tqLr3ouOnevy9wR2RGDZPOMc9j8Tjqfk6mmxAiLbgMjKANxzlQcYBzjHPPMqdP4h1enqXS2qV8sDZ7bQT3z2xz3+sutR4IYWLZqNXXXu711hnGfndlQM++B3ziQ1T1olPX9Kvw1R1FdQumUmsPuwXG6sYUs2DggHA7DmSer+D7PMFj6hWQkBzVVjaB3O0f8AqPHzPv8AetbU+a6/MTf5aqhBz6tq4XOVzngke/PeSR1DVVKf4VtbHIztYhf8xZeBx/aVbfqLJftn30Xw81diPTqtOyhWDF2ZScnKnAUgHHHfEmdO6jdkol1T4JwgLFe/YPjGf6fWZbqVFuotHpVG2hnbOUcE+lvT2bOfbnE++jC4ua0qd25HoUnt7g9sfUmVcG9lrX00379pddUwtr32p6lU9/SfUgx749pT6pLruK6dgXmtalBww7btoz9jNFp9fqtLUFt01OlrxkGx19XzgV5Jb35+ZS6zqzAhvPWxLS2MKy7MY/xc5wRzIdoQLzwX4suRtuoRlfIGwKxZh/oA4x8z0zR9aotXKP8AQgggg+4IPInkHROr+Xlb9UWPBUhmOPplh/X3+00SCsqQr5FnBYcPk85JH1nSGWcNI5ZMEZuzfaTq6WWtWAQV7Z9/nEmX3hFLMcATyTwr1C3T60VWqzgMVLgEnOMqc/BE2PjTquysFFaz/KoyfuJ3hnbg2/TNk46U1FeGsqsDAEHIPIM+5mvBNtvkbba2Q5yob4POOJpAZphLsrM8o9XRzERLFSm8T9aGkqDn3OBPNOpeIqm1Fb7TfYSGrUZ4J4HP6z0Xxp0JtZpjWjKtgIZCwyPcEH9QT/Sef9G8J36SxXuak+UWZTvwASDtzxnGcmYuRCTlfw38aUFH+ld1J7jZYuoe2p2YNVUhHqz39Xufp7SV4lY6fQ1Kv41cM+Dk73znP17SfddVSjW3ayvcc4akBn3twp3PngfAAmZp6tcQjK6t5JxZZYdoexiTx8nBB+BM9UjStsturNZp9OgtQI9gzYynkMex49sACZxOm36qksbLWDNsrwNwzu25YnhRniXNml1OstWu5kddw8w1vvYITgkKo/UZ4nf4s6zcu3QaCnyk2HaMGvaqEerc2MAcktn3ERh9Ic60fXTOknR6SvfuQq268ht4s4O1tp/KCQdv07GZPqvV6mu8xnNlW4bl38kA+oA+2Zqup9T1+pq8uhdPYyqosCuSc492dVU5ldT4V26UPfo6d49Tq11pfI74RfQCcfh7GTSbtlbrRD651TXOvl1VNXScAJTWdipx22jBwOZeeAusaDSeczbK9qqm4D+I/LEjPduwmZ6vTqbD59Q1FqBQWsFTAZ98YzwO32lb4ecJrV1GsWwogLrlSdzgZTIxyAefsJ0itFZ09Gu/ad13UeUqNV5NdhDKMgsMcrvH5TjnEqOm9HqqGj1Oq22V2oXtRgMLy3ltj3U+nP8AqlZ1jXajXLY5QshfhiQq8H2ZiMnH6yB1bqjllDbm2oEAOMbQAAuR7AcSYx1X0hpL/DV+Jeu06qs1FVWtWGzaANuSMlQMbcgNnH+Kd+p66lgSsVV1ogITaoAQ+23tj2z8yi8E+EzrarrHuNNdZ21kjcGsxnac91UEZ/1D4kLrfTUocVWG3cQCSGyp7ZKke2c+3GRDh8sKae0i0PTH1Lu1uurr24Fe4Md2c4yPy8Y+e8qNRrtXprTSx3HA24O5WH5Tz+IfHvPunod9h/8AxyXHuW9IX4yxOG9u3P0mr6z4b0wWuzT2sLqgroHbzFLLgsPUO2fbMaTp+E26tekPp3SNfRX5jKteRwHcK5+MD2P6kSFovGT15DM24EqQT8YGSD2x/efF3W7dZeKwpW1jt29lBxyc+y+/6Sq13ShuZLWK2k7m3Z4+MEZLA/PaQoK3ZLk61ssOgqzXEDU7EZsFlTL4OcLk8BsS56B0+1dwTqIrO87DtJyM4G5gRjIAPHAMpbbK1QVVhaWb8LDc1bkc4ZeSD25HzyOxlZ0bqNvmKoVtxPpGduOedx9gPrJabVoq3Tpl/wCJeo2eaadazv5S5Ty2C7t35juU/Em9HTSWeTuBXBKhbcPx3YqBgZPAyQZ2dY6FpnRrr9UrX7QAUsG1APwrt7sP15PPaZTpVHm2my3VCnYeAEawYx24YEfyMq4prTLqTWmjTeKvC++9G0TKgYY8snGWH+HAwMjn4mg8HdMvpR11TKhK+ja251+uMf8AMTOXapFepxrDxuClK+eBhiyuRkEHHBkLqus1FTbw+5W4rsXsST7+6EDJwftmVVtUKRotIzaayyzVXEqjs1dKtjd8OcH39hO3/ry3XMrWWBCwICttOCAQPrwcTMdWW69EufcxQbXwvJXuGJHfH+8maLp1VzI72NWhULlRksRwAPYYGMmVa0X/ANPTfBnVWW56GffWf+2xYMe3Y/X2+03Yn5102leq5qwxbBO0/I/K30n6E0NgatGByCoIPzx3mvjSdUzDyoJNSR3xETUZTr1FgVWY9gCT9hPB/ESX6+1nquUqW27Sdpxnv35A7z3XWUCytkPZlKn24Ix3nk3jbWJp600tAG1Dz7Nk5Jbt3zMnKvRs4jW0Q9FoaKdNci1Neva65lB5A4UAc7RnPHbOSZUdD63c/k6WtFAZtoG3ggnksPfABJJ74l71jrNmlq09SLvJUNYRx6m5bt27/wAgJFt6po9J5dtWn2XurZbn0gnGVHbnB5mP27Nm6tGjq65Rp7DpdNVvtKk+lQC5Qd3PsO3JwJnaNRZqLbrNWDWKx5e/IyuSGKJ3U7sLk4PA+sjdA6nU1l9gqVWf/uW5Oeey/TJXIAHsczo0w0Hm2DU2X2NaVVFTK8A8ZweWJOM+w+My6duiOlKzVM9Gk0dTKC27DqobjJ5DMQAWOMd5lNV4utsvWsJ5hYghMgBh3ZSSeOxOT7Tt8WdUBRaaKwqUgKikngAYA3Hv+pmZ8M9HfVG2z1qycllAIAwRjBPqbj8IIPeTGKdt+EP8Uv2zQ+I/EVzH/wDYWsdsKWIA/oMfpNT418TjTkadDubZ62wMksOAMcAY5OPmYXwp1KmjUWHUKloCDa2AwOSe27tnjPGRiTdWulOurtdG2BiXqsPp/Cdv1HsNp45EmlHRV/k7rw4p0mnbSrWmQVUBXLd8e+AcAE/T3mKvVq7GFgwyn9Rj2IPuD3+89X6h4mrsQrtVABwpwPb8uO2PtMXo+raNiWNe+9Rmpn9Z3A/4f8vcDHfmTCXrJlHwvehiw6c1379OEHmdhl1sJ2lc8exBJ7YAlT4j6dXYqvTbYHrDFd20qexOW4x2EjdV8Qm1ADgWI2a9owTk4dCPzbs5+cgSCvVGpsQarT2Co8kMNpYfTcMfqJMYvt2RWTVUy16f4s26bybwA/JDq+4HJ/Nzwf04ldqNfbYa105L4Yt6ctjjGOOfn295rOsdY0di+XbpxWNoIDjnaeVOeOPqBiZXw91H9zNg2L5dhyjclhzgHA5KkY4+QD8yySbboi5JURqunayq4uyWh2B5CMPxZBBJA/vOdbc6oouRg6n+G3B9PGUJ+AeR9/mXev6tZVuX8NhO3aR2yOSy/Qc/aSvFHQS9NZFyZG1n2qVHPfYckN7/ANYTvbFV4RPDOtorpNzM2/cVK9sfBB7gle/2ltrU6frad5Ra2YsGv3bXVlwOSeHGCvpP9O8oU6fWdOR5NleQStn0wCN4/MMjuQuM8SFqNFWy6Y05O8rW6ds2N6dw/VsDPv3kJflpky82i00mrs0XoqtFtRP41UhSfcNuH4vuZVXml9XZ/DUE7TtU4TOBu4U8E5z+uZpev9Kt0CLXYqlbPSpXldx/KeBg88H6fSSaekVX6RWVi+ooZtzdiy+6KT2GPw595CaTti7SM51bQ1lFZRsIXCg5AGPbJ4wefrmSul9FsNVu8jJT0bXDKGHqBI78fpjkzvNxepqSw22BcFskDkEN9gM5+hlm3RqK0/g6xg492wAfpkcr+s5udenTr+ig8I33OSax5rYAOWAAJ7ZYnA/Safp5suR9JeordcbRxhGGNpG3jBB9u4Mp/wDqFgdVcMSrYOOTnt3Hft3noPQOhtbYNQzEAqo2lcH0++T85x9pKg5S0is5dVbZfeHPD4prC2BWbPJ7/YccTTATqpM7p6MYpKkeZKTk7YiIlipwZHv0NTkF60YjtlQf7iSYkUmDD+MOi6MYY6UM3JyuUJ+69/vK/p3hXRas7X0r14HB3Me3cEn9f7zf6rQ12fjQN/z6TjTaCuv8K4+5P9zODwvv2+Gj/t+FfTC9W/ZlSKiNISjd8E+knjGff2I/8jMS/wCznXI63XCsCtg2PMzkA/PYT3jaJlvHfT9XdUo0qhznkFtv9/8AnMZIJK4rZOLNJvrJ6PMNf0BzcWvDVo4L+xZh8KRkZ+vsPtnnS6gJS1VdYRMll2ZzvxjcSTljgAcn+U9C6d4ZuOjWrUqrOCxPqOVBOdqsvtxnsRIGl/Z02edR6fddmD/Pdz/ITPLBP54aFyIXs8i6J0y+3UtZp6TZz6W2nbWzY9Z4wMd/pnPsJovEGl0VDpV5Jtxg2FnfLH37MBz3x2mk651E6ezyVrNKLwinC59iwUd8n3lRq/DBtVrWsKMwzUh/Mf8AMT+Fc8Z+v055ubbryjrFUrf0zPVOpruFZ8sVoQ4VVVF4zt4Hcn6y76l4M8ur9537dRb6vKIGNvBxnuLDwfj2+stq+jvodOd9SNa4Jc5BOM8Lu9gM5/8AKVeps6hq8BKS5/xAn545PHbH8pba0iKTSk/D68I6NW22WBjbcGFWzG9UBKs3Y4LMD9k+sq9foL7rW0LIzWb/AEA8fVX57DHJ+81nhTpduka23Vg1FEFdXO4HecsyntxjGPqZE6lrzRa1iZsa2t0ptxhlzyUJHf5H6yG6nsLcXXhl/FnSLaFWm1lt8oZpdc4IB9afI5PY/T7TNL4U1Wmvot1NaitSLCMh8sOUrKr2Zm2j4+vz2+H9NqLK3D0u4rV2QuM4bjbjGee+JM03WdUbVY7mdcfiBHb5yJdyklVEdU/p2ftH8OVkrdU+dQgzZXxyO7YPyp+fbMkeOegr+41PVYRqAm98n/u8AuMexA7fQYnZrvDPUbrhYEHJBB3cY9sgf+87bf2Z68MrV3oyr6gr57jsMA4x7fpJgsjXhSTxr6QOk1V0IBfWHtYDcWGduR+FPgjPf5+kyeo6Rqab93lsK62LI68j5VgR2/pgzf6HwP1JrN1wTPuS2f8AYT0fpnSBXUEZQSO5+ZOLFK3ZXLnjSo8U1HUr9V/DIawOoBONxDD8LjHAIIB/nLTwr4e1oLJZU1eSPUSMe/wZ6/T0upW3Cpc/OJNFQ/widVx19OT5L+HnPT/2a101sEsO4qVBb1AZGDxn+0j9N8B6pXHmXVsAcj0kf/X9Z6hsE5xOjwxfpzWeS8M90rwpRQPSgz3JJLZPuSWyTLc1qg54AkqYz9ofWn09J8vaXOAAfj3MZJLHG0RjjLJKjYVIB2952TL+AutNqdMN4wy8H+uJqJeEu0bKTg4ScWIiJYqIiIAiIgCcYnMQDjEYnMQCLf0+lyC9aMR2JAJEzXUvDbvq67SR5K/iXnPGSAB7gnvNfOMTnPFGfpeGSUfDGaO6rU6t1etLAuOGTIHfJ9Q4I7feajT6apBha1UfQYElbB8CNo+Ihj6omc+xl/Gfhb98RdjbWTJXkhefnHP/ADtIXh/wYa1H7ztcr+AKScfXJwZtgJzDxRb7ErNNR6/CJTpVXsgH6cTtOmQ90U/qAZ3RL0c7KbxH1lNJUXIzgcADk54Em9L1q31JYvZhnnifPUej0X486pXx2zn/AGMkafTIihUUADsJRRl2b+Fm49aXp24nMCJ0KCIiAIiIAkfVaGqwYsrVx/mAP95IiCU6I2l0FVYxWiqPpxJMRBAiIgCIiAIiIAiIgCIiAIiIAiIgCIiAIiIAiIgCIiAIiIAiIgCIiAIiIAiIgCIiAIiIAiIgCIiAIiIAiIgCIiAIiIAiIgCIiAIiIAiIgCIiAIiIAiIgCIiAIiIAiIgCIiAIiIAiIgCIiAIiIAiIgCIiAIiIAiI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42976" y="14285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Участвует </a:t>
            </a:r>
            <a:r>
              <a:rPr lang="en-US" sz="2000" dirty="0" smtClean="0"/>
              <a:t> </a:t>
            </a:r>
            <a:r>
              <a:rPr lang="ru-RU" sz="2000" dirty="0" smtClean="0"/>
              <a:t>в синтезе </a:t>
            </a:r>
            <a:br>
              <a:rPr lang="ru-RU" sz="2000" dirty="0" smtClean="0"/>
            </a:br>
            <a:r>
              <a:rPr lang="ru-RU" sz="2000" dirty="0" smtClean="0"/>
              <a:t>белков, антител</a:t>
            </a:r>
            <a:endParaRPr lang="ru-RU" sz="2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V="1">
            <a:off x="4393405" y="2607463"/>
            <a:ext cx="223838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514728" y="985834"/>
            <a:ext cx="197166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786678" y="0"/>
            <a:ext cx="13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6" name="Прямая со стрелкой 35"/>
          <p:cNvCxnSpPr>
            <a:endCxn id="30" idx="1"/>
          </p:cNvCxnSpPr>
          <p:nvPr/>
        </p:nvCxnSpPr>
        <p:spPr>
          <a:xfrm rot="10800000" flipV="1">
            <a:off x="7786678" y="715943"/>
            <a:ext cx="285784" cy="7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8036744" y="1178702"/>
            <a:ext cx="214314" cy="142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8252645" y="1536687"/>
            <a:ext cx="49768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000892" y="285728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15206" y="1071546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69291" y="1643050"/>
            <a:ext cx="1274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В12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3438" y="135729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hlinkClick r:id="rId7" action="ppaction://hlinkpres?slideindex=1&amp;slidetitle="/>
              </a:rPr>
              <a:t>Бери-бери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0628" y="857232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5</a:t>
            </a:r>
            <a:r>
              <a:rPr lang="ru-RU" sz="3200" dirty="0" smtClean="0"/>
              <a:t> мг</a:t>
            </a:r>
            <a:endParaRPr lang="ru-RU" sz="3200" dirty="0"/>
          </a:p>
        </p:txBody>
      </p:sp>
      <p:pic>
        <p:nvPicPr>
          <p:cNvPr id="46" name="Picture 17" descr="http://findfood.ru/attaches/product/krupa-i-kacha/zerna-pshenicy.jpg"/>
          <p:cNvPicPr>
            <a:picLocks noChangeAspect="1" noChangeArrowheads="1"/>
          </p:cNvPicPr>
          <p:nvPr/>
        </p:nvPicPr>
        <p:blipFill>
          <a:blip r:embed="rId8" cstate="print"/>
          <a:srcRect t="33000" b="22000"/>
          <a:stretch>
            <a:fillRect/>
          </a:stretch>
        </p:blipFill>
        <p:spPr bwMode="auto">
          <a:xfrm>
            <a:off x="8001024" y="2500306"/>
            <a:ext cx="1000132" cy="500066"/>
          </a:xfrm>
          <a:prstGeom prst="rect">
            <a:avLst/>
          </a:prstGeom>
          <a:noFill/>
        </p:spPr>
      </p:pic>
      <p:pic>
        <p:nvPicPr>
          <p:cNvPr id="53" name="Picture 2" descr="http://www.pravmir.ru/wp-content/uploads/2014/12/f77f376e2bd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2214554"/>
            <a:ext cx="1071570" cy="803678"/>
          </a:xfrm>
          <a:prstGeom prst="rect">
            <a:avLst/>
          </a:prstGeom>
          <a:noFill/>
        </p:spPr>
      </p:pic>
      <p:pic>
        <p:nvPicPr>
          <p:cNvPr id="54" name="Picture 6" descr="http://www.bukovinka.com.ua/wp-content/uploads/2010/12/buckwe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428868"/>
            <a:ext cx="1143008" cy="56450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572000" y="21429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окислительных </a:t>
            </a:r>
            <a:endParaRPr lang="en-US" sz="2000" dirty="0" smtClean="0"/>
          </a:p>
          <a:p>
            <a:r>
              <a:rPr lang="ru-RU" sz="2000" dirty="0" smtClean="0"/>
              <a:t>ферментов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5411450"/>
            <a:ext cx="10715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7" name="Picture 19" descr="http://voprosum.ru/wp-content/uploads/2012/05/%D0%93%D0%B4%D0%B5-%D0%BD%D0%B0%D1%85%D0%BE%D0%B4%D0%B8%D1%82%D1%81%D1%8F-%D0%BF%D0%B5%D1%87%D0%B5%D1%8C-%D1%83-%D1%87%D0%B5%D0%BB%D0%BE%D0%B2%D0%B5%D0%BA%D0%B0-300x19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429000"/>
            <a:ext cx="999392" cy="642942"/>
          </a:xfrm>
          <a:prstGeom prst="rect">
            <a:avLst/>
          </a:prstGeom>
          <a:noFill/>
        </p:spPr>
      </p:pic>
      <p:pic>
        <p:nvPicPr>
          <p:cNvPr id="48" name="Picture 23" descr="https://encrypted-tbn0.gstatic.com/images?q=tbn:ANd9GcQAEESygP9EtzvEI1LSshD8WaRHs7h0jtNo8-Jj4hY98Me650Y46jpfa0p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2" y="5572140"/>
            <a:ext cx="1357322" cy="1003690"/>
          </a:xfrm>
          <a:prstGeom prst="rect">
            <a:avLst/>
          </a:prstGeom>
          <a:noFill/>
        </p:spPr>
      </p:pic>
      <p:pic>
        <p:nvPicPr>
          <p:cNvPr id="49" name="Picture 25" descr="http://polzavred.ru/wp-content/uploads/poleznie-svojstva-syr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4143380"/>
            <a:ext cx="1000100" cy="101732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357290" y="450057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«Куриная слепота»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14480" y="4000504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1 мг</a:t>
            </a:r>
            <a:endParaRPr lang="ru-RU" sz="3200" dirty="0"/>
          </a:p>
        </p:txBody>
      </p:sp>
      <p:pic>
        <p:nvPicPr>
          <p:cNvPr id="52" name="Picture 27" descr="http://zaykapobegayka.ru/images/stories/morkov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49" y="5429264"/>
            <a:ext cx="1560035" cy="1140775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1142976" y="328612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Рост эпителиальных тканей</a:t>
            </a:r>
            <a:endParaRPr lang="ru-RU" sz="20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5786446" y="3143248"/>
            <a:ext cx="3357554" cy="2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8072430" y="5411450"/>
            <a:ext cx="10715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  <a:endParaRPr lang="ru-RU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9" name="Picture 2" descr="Картинки по запросу рыбий жир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5074" y="5786454"/>
            <a:ext cx="1143008" cy="737425"/>
          </a:xfrm>
          <a:prstGeom prst="rect">
            <a:avLst/>
          </a:prstGeom>
          <a:noFill/>
        </p:spPr>
      </p:pic>
      <p:pic>
        <p:nvPicPr>
          <p:cNvPr id="60" name="Picture 19" descr="http://voprosum.ru/wp-content/uploads/2012/05/%D0%93%D0%B4%D0%B5-%D0%BD%D0%B0%D1%85%D0%BE%D0%B4%D0%B8%D1%82%D1%81%D1%8F-%D0%BF%D0%B5%D1%87%D0%B5%D1%8C-%D1%83-%D1%87%D0%B5%D0%BB%D0%BE%D0%B2%D0%B5%D0%BA%D0%B0-300x19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72" y="3357562"/>
            <a:ext cx="999392" cy="642942"/>
          </a:xfrm>
          <a:prstGeom prst="rect">
            <a:avLst/>
          </a:prstGeom>
          <a:noFill/>
        </p:spPr>
      </p:pic>
      <p:pic>
        <p:nvPicPr>
          <p:cNvPr id="61" name="Picture 21" descr="http://agushkin.ru/wp-content/uploads/2014/08/kak-vvodit-zheltok-v-prikorm2.jpg"/>
          <p:cNvPicPr>
            <a:picLocks noChangeAspect="1" noChangeArrowheads="1"/>
          </p:cNvPicPr>
          <p:nvPr/>
        </p:nvPicPr>
        <p:blipFill>
          <a:blip r:embed="rId16" cstate="print"/>
          <a:srcRect l="15864" t="7776" r="10105" b="10571"/>
          <a:stretch>
            <a:fillRect/>
          </a:stretch>
        </p:blipFill>
        <p:spPr bwMode="auto">
          <a:xfrm>
            <a:off x="7929586" y="4357694"/>
            <a:ext cx="952507" cy="714380"/>
          </a:xfrm>
          <a:prstGeom prst="rect">
            <a:avLst/>
          </a:prstGeom>
          <a:noFill/>
        </p:spPr>
      </p:pic>
      <p:pic>
        <p:nvPicPr>
          <p:cNvPr id="62" name="Picture 3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4876" y="5500702"/>
            <a:ext cx="1069951" cy="10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Прямоугольник 62"/>
          <p:cNvSpPr/>
          <p:nvPr/>
        </p:nvSpPr>
        <p:spPr>
          <a:xfrm>
            <a:off x="6143636" y="3929066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5 мг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5715008" y="4429132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hlinkClick r:id="rId18" action="ppaction://hlinkpres?slideindex=1&amp;slidetitle="/>
              </a:rPr>
              <a:t>Рахит</a:t>
            </a:r>
            <a:r>
              <a:rPr lang="ru-RU" sz="4400" dirty="0" smtClean="0">
                <a:solidFill>
                  <a:srgbClr val="7030A0"/>
                </a:solidFill>
              </a:rPr>
              <a:t> 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86446" y="321468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Нормальное </a:t>
            </a:r>
          </a:p>
          <a:p>
            <a:r>
              <a:rPr lang="ru-RU" sz="2000" dirty="0" smtClean="0"/>
              <a:t>развитие костей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00108"/>
            <a:ext cx="8429684" cy="2308324"/>
          </a:xfrm>
          <a:prstGeom prst="rect">
            <a:avLst/>
          </a:prstGeom>
          <a:solidFill>
            <a:srgbClr val="F8F8F8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балла  </a:t>
            </a:r>
            <a:r>
              <a:rPr lang="ru-RU" sz="2400" dirty="0"/>
              <a:t>-  если Вы считаете, что достаточно потрудились в поиске решения предлагаемого задания;</a:t>
            </a:r>
          </a:p>
          <a:p>
            <a:pPr algn="just"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балл  </a:t>
            </a:r>
            <a:r>
              <a:rPr lang="ru-RU" sz="2400" dirty="0"/>
              <a:t>-  если чувствуете, что выяснили для себя </a:t>
            </a:r>
            <a:r>
              <a:rPr lang="ru-RU" sz="2400" dirty="0" smtClean="0"/>
              <a:t>смысл </a:t>
            </a:r>
            <a:r>
              <a:rPr lang="ru-RU" sz="2400" dirty="0"/>
              <a:t>задания с помощью одноклассников, но могли бы приложить больше усилий для самостоятельного поиска</a:t>
            </a:r>
            <a:r>
              <a:rPr lang="en-US" sz="2400" dirty="0"/>
              <a:t> </a:t>
            </a:r>
            <a:r>
              <a:rPr lang="ru-RU" sz="2400" dirty="0"/>
              <a:t>ответа.</a:t>
            </a:r>
          </a:p>
          <a:p>
            <a:pPr algn="just">
              <a:defRPr/>
            </a:pPr>
            <a:r>
              <a:rPr lang="ru-RU" sz="2400" dirty="0"/>
              <a:t>	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58"/>
            </a:avLst>
          </a:prstGeom>
          <a:solidFill>
            <a:srgbClr val="282CE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28604"/>
            <a:ext cx="41230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 заданий: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2314575" y="5909734"/>
            <a:ext cx="528638" cy="215900"/>
          </a:xfrm>
          <a:prstGeom prst="parallelogram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2257425" y="6159501"/>
            <a:ext cx="527050" cy="2159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65" name="Picture 14" descr="шш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9" y="4133851"/>
            <a:ext cx="2232025" cy="243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553</Words>
  <Application>Microsoft Office PowerPoint</Application>
  <PresentationFormat>Экран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73</cp:revision>
  <dcterms:modified xsi:type="dcterms:W3CDTF">2015-02-16T18:30:33Z</dcterms:modified>
</cp:coreProperties>
</file>