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7" autoAdjust="0"/>
    <p:restoredTop sz="94660"/>
  </p:normalViewPr>
  <p:slideViewPr>
    <p:cSldViewPr>
      <p:cViewPr varScale="1">
        <p:scale>
          <a:sx n="72" d="100"/>
          <a:sy n="7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C477-258A-47F3-BCDF-30A446E81DD5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37E7-3B6C-4B0F-9B2F-A93DC82BE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9C1BA-16AF-4360-BA25-764AAB130DB8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EF15-6DA5-45B4-96B5-EB8F64AE9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D783-C15E-4299-B017-4A9778EB2A15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416A-5445-4E39-80A7-37F16E334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112B-B98D-4873-A0EB-3DF72D4FEB7A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2A0-DDAC-426D-99E8-A98E437F9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D450-C93D-4868-9DC6-1D089B999952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9E55-549A-46D3-86EF-8E9CDCCF2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E93F3-5923-4BC0-82EE-94399F1E4CEE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4FB1-0F43-4587-AF99-ED64D0211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B304-1241-4D96-8438-1E7EB45FFE38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951D3-4D4A-4C38-B22A-03143185A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791-F37E-4907-9600-D5D43A318D4B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2EED-8FE6-459E-975B-2332CE3C1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8A79-0BA6-4926-8AA1-1111E9237BAF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C6CF-C108-4B81-9D27-8E05DCA91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0ABF-F22E-458C-A2A3-EA4DE3A99239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3623-572F-4E29-BF13-5911B2BD4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094-E53D-4C60-BFD9-3A243E51C9C9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6A34-1106-4D41-99A9-077F1A5DB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8526C2-6977-475D-AF35-8FAE84EAF433}" type="datetimeFigureOut">
              <a:rPr lang="ru-RU"/>
              <a:pPr>
                <a:defRPr/>
              </a:pPr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3AE4A-C025-42D2-B6E0-4CE4A30D1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38150" y="115888"/>
            <a:ext cx="8229600" cy="865187"/>
          </a:xfrm>
        </p:spPr>
        <p:txBody>
          <a:bodyPr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«Лицей №142 г. Челябинска» 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2916238" y="3963988"/>
            <a:ext cx="382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 научно-прикладного проекта</a:t>
            </a:r>
          </a:p>
        </p:txBody>
      </p:sp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323850" y="4332288"/>
            <a:ext cx="8675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ru-RU" altLang="ru-RU" sz="2400" b="1" dirty="0">
                <a:solidFill>
                  <a:srgbClr val="A80C4F"/>
                </a:solidFill>
                <a:latin typeface="Times New Roman" pitchFamily="18" charset="0"/>
              </a:rPr>
              <a:t>«Чтение как базовая развивающая и образовательная технология: современные подходы </a:t>
            </a:r>
          </a:p>
          <a:p>
            <a:pPr algn="ctr" defTabSz="457200"/>
            <a:r>
              <a:rPr lang="ru-RU" altLang="ru-RU" sz="2400" b="1" dirty="0">
                <a:solidFill>
                  <a:srgbClr val="A80C4F"/>
                </a:solidFill>
                <a:latin typeface="Times New Roman" pitchFamily="18" charset="0"/>
              </a:rPr>
              <a:t>к продвижению чтения»</a:t>
            </a:r>
            <a:endParaRPr lang="ru-RU" altLang="ru-RU" sz="2400" b="1" dirty="0">
              <a:solidFill>
                <a:srgbClr val="A80C4F"/>
              </a:solidFill>
              <a:latin typeface="Times New Roman" pitchFamily="18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948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332288"/>
            <a:ext cx="9144000" cy="1223962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9" name="Прямоугольник 7"/>
          <p:cNvSpPr>
            <a:spLocks noChangeArrowheads="1"/>
          </p:cNvSpPr>
          <p:nvPr/>
        </p:nvSpPr>
        <p:spPr bwMode="auto">
          <a:xfrm>
            <a:off x="5595938" y="5732463"/>
            <a:ext cx="340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Сергеева Светлана Сергеевна</a:t>
            </a:r>
          </a:p>
          <a:p>
            <a:pPr algn="r"/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директор МАОУ «Лицей №142</a:t>
            </a:r>
          </a:p>
          <a:p>
            <a:pPr algn="r"/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 Челябинска»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3321" name="Picture 9" descr="фото лицея от Матюшина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8280400" cy="2520950"/>
          </a:xfrm>
          <a:prstGeom prst="rect">
            <a:avLst/>
          </a:prstGeom>
          <a:noFill/>
        </p:spPr>
      </p:pic>
      <p:pic>
        <p:nvPicPr>
          <p:cNvPr id="13322" name="Picture 10" descr="фото лицея от Матюшина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8280400" cy="252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1" descr="http://www.ckrs.ru/raspisanie/treneri_distansionnaya_sistema_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488" y="5280025"/>
            <a:ext cx="1782762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2921000" y="2332038"/>
            <a:ext cx="6086475" cy="6111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3600" b="1" dirty="0">
                <a:solidFill>
                  <a:srgbClr val="4A26E2"/>
                </a:solidFill>
                <a:latin typeface="Times New Roman" pitchFamily="18" charset="0"/>
              </a:rPr>
              <a:t>Создание инфраструктуры</a:t>
            </a:r>
            <a:r>
              <a:rPr lang="ru-RU" altLang="ru-RU" dirty="0"/>
              <a:t> 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8750" y="3103563"/>
            <a:ext cx="4070350" cy="9810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формирующей </a:t>
            </a:r>
          </a:p>
          <a:p>
            <a:pPr algn="ctr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единую </a:t>
            </a:r>
          </a:p>
          <a:p>
            <a:pPr algn="ctr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образовательную среду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92275" y="4221163"/>
            <a:ext cx="5761038" cy="1327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способствующей внедрению </a:t>
            </a:r>
          </a:p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инновационных технологий работы </a:t>
            </a:r>
          </a:p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со всем спектром </a:t>
            </a:r>
          </a:p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</a:rPr>
              <a:t>информационных ресурсов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4229100" y="5684838"/>
            <a:ext cx="4673600" cy="9683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  <a:cs typeface="Times New Roman" pitchFamily="18" charset="0"/>
              </a:rPr>
              <a:t>обеспечивающей </a:t>
            </a:r>
          </a:p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  <a:cs typeface="Times New Roman" pitchFamily="18" charset="0"/>
              </a:rPr>
              <a:t>необходимые условия </a:t>
            </a:r>
          </a:p>
          <a:p>
            <a:pPr algn="ctr" defTabSz="457200"/>
            <a:r>
              <a:rPr lang="ru-RU" altLang="ru-RU" sz="2000" b="1">
                <a:solidFill>
                  <a:srgbClr val="4A26E2"/>
                </a:solidFill>
                <a:latin typeface="Times New Roman" pitchFamily="18" charset="0"/>
                <a:cs typeface="Times New Roman" pitchFamily="18" charset="0"/>
              </a:rPr>
              <a:t>для реализации ФГОС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4284663" y="3103563"/>
            <a:ext cx="863600" cy="411162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H="1">
            <a:off x="6022975" y="3171825"/>
            <a:ext cx="1588" cy="92868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7164388" y="3103563"/>
            <a:ext cx="1312862" cy="253523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6550" y="2332038"/>
            <a:ext cx="6119813" cy="647700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9225" y="52388"/>
            <a:ext cx="2478088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Прямоугольник 13"/>
          <p:cNvSpPr>
            <a:spLocks noChangeArrowheads="1"/>
          </p:cNvSpPr>
          <p:nvPr/>
        </p:nvSpPr>
        <p:spPr bwMode="auto">
          <a:xfrm>
            <a:off x="179388" y="188913"/>
            <a:ext cx="6264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«Если мы хотим, чтобы наши дети были конкурентоспособны в мире, они должны читать» </a:t>
            </a:r>
            <a:br>
              <a:rPr lang="ru-RU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Прямоугольник 15"/>
          <p:cNvSpPr>
            <a:spLocks noChangeArrowheads="1"/>
          </p:cNvSpPr>
          <p:nvPr/>
        </p:nvSpPr>
        <p:spPr bwMode="auto">
          <a:xfrm>
            <a:off x="3763963" y="881063"/>
            <a:ext cx="2679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Министр культуры РФ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В.Р. Мединский</a:t>
            </a:r>
          </a:p>
        </p:txBody>
      </p:sp>
      <p:sp>
        <p:nvSpPr>
          <p:cNvPr id="14349" name="Rectangle 4"/>
          <p:cNvSpPr txBox="1">
            <a:spLocks noChangeArrowheads="1"/>
          </p:cNvSpPr>
          <p:nvPr/>
        </p:nvSpPr>
        <p:spPr bwMode="auto">
          <a:xfrm>
            <a:off x="2882900" y="1700213"/>
            <a:ext cx="6021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ru-RU" altLang="ru-RU" sz="2400" b="1">
                <a:solidFill>
                  <a:srgbClr val="A80C4F"/>
                </a:solidFill>
                <a:latin typeface="Times New Roman" pitchFamily="18" charset="0"/>
              </a:rPr>
              <a:t>Основная идея проекта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-196850" y="115888"/>
            <a:ext cx="5345113" cy="493712"/>
          </a:xfrm>
        </p:spPr>
        <p:txBody>
          <a:bodyPr/>
          <a:lstStyle/>
          <a:p>
            <a:r>
              <a:rPr lang="ru-RU" altLang="ru-RU" sz="2800" b="1">
                <a:solidFill>
                  <a:srgbClr val="A80C4F"/>
                </a:solidFill>
                <a:latin typeface="Times New Roman" pitchFamily="18" charset="0"/>
              </a:rPr>
              <a:t>Актуальность проекта</a:t>
            </a:r>
          </a:p>
        </p:txBody>
      </p:sp>
      <p:pic>
        <p:nvPicPr>
          <p:cNvPr id="15362" name="Picture 5" descr="wryW3uVolHrBKmusGAYi4Q-arti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060575"/>
            <a:ext cx="75184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/>
          </p:cNvSpPr>
          <p:nvPr/>
        </p:nvSpPr>
        <p:spPr bwMode="auto">
          <a:xfrm>
            <a:off x="3563938" y="4340225"/>
            <a:ext cx="5353050" cy="2446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«…информационно-библиотечные центры становятся</a:t>
            </a:r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инфраструктурной основой образовательной деятельности, обеспечивающей необходимые условия для осуществления обучения, ориентированного на самоопределение и комплексное системное удовлетворение образовательных потребностей каждого обучающегося с учетом его психофизического развития и индивидуальных возможностей»</a:t>
            </a:r>
            <a:endParaRPr lang="ru-RU" altLang="ru-RU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/>
          </p:cNvSpPr>
          <p:nvPr/>
        </p:nvSpPr>
        <p:spPr bwMode="auto">
          <a:xfrm>
            <a:off x="107950" y="981075"/>
            <a:ext cx="4608513" cy="191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</a:rPr>
              <a:t>Необходимо разрабатывать и распространять новые эффективные средства и формы организации образовательной деятельности, в том числе создавать условия для </a:t>
            </a:r>
            <a:r>
              <a:rPr lang="ru-RU" altLang="ru-RU" sz="2000" b="1" dirty="0" err="1">
                <a:solidFill>
                  <a:prstClr val="black"/>
                </a:solidFill>
                <a:latin typeface="Times New Roman" pitchFamily="18" charset="0"/>
              </a:rPr>
              <a:t>информального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</a:rPr>
              <a:t> общения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15888"/>
            <a:ext cx="388937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3122613" y="115888"/>
            <a:ext cx="5418137" cy="584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A80C4F"/>
                </a:solidFill>
                <a:latin typeface="Times New Roman" pitchFamily="18" charset="0"/>
              </a:rPr>
              <a:t>Цель</a:t>
            </a:r>
          </a:p>
        </p:txBody>
      </p:sp>
      <p:pic>
        <p:nvPicPr>
          <p:cNvPr id="16386" name="Picture 7" descr="http://www.ckrs.ru/raspisanie/treneri_distansionnaya_sistema_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234950"/>
            <a:ext cx="2351088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2555875" y="719138"/>
            <a:ext cx="62642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0" hangingPunct="0">
              <a:spcBef>
                <a:spcPts val="1000"/>
              </a:spcBef>
              <a:buFont typeface="Arial" charset="0"/>
              <a:buNone/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информационно-библиотечного центра по созданию культурно-образовательных коммуникаций посредством чтения</a:t>
            </a:r>
            <a:endParaRPr lang="ru-RU" sz="2400" b="1" u="sng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84213" y="2616200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нормативно-правовых, организационно-методических, кадровых и материально-технических условий, обеспечивающих деятельность информационно-библиотечного центра по формированию читательской компетентности обучающихся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эффективных механизмов координации деятельности педагогических работников и сотрудников информационно-библиотечного центра, направленных на когнитивное развитие обучающихся посредством чтения</a:t>
            </a:r>
          </a:p>
          <a:p>
            <a:pPr algn="just"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социокультурного пространства чтения</a:t>
            </a:r>
          </a:p>
          <a:p>
            <a:pPr algn="just"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вариативных условий для самостоятельной работы обучающихся с различными источниками информации</a:t>
            </a:r>
          </a:p>
        </p:txBody>
      </p:sp>
      <p:sp>
        <p:nvSpPr>
          <p:cNvPr id="16389" name="Прямоугольник 2"/>
          <p:cNvSpPr>
            <a:spLocks noChangeArrowheads="1"/>
          </p:cNvSpPr>
          <p:nvPr/>
        </p:nvSpPr>
        <p:spPr bwMode="auto">
          <a:xfrm>
            <a:off x="425450" y="1811338"/>
            <a:ext cx="1790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A80C4F"/>
                </a:solidFill>
                <a:latin typeface="Times New Roman" pitchFamily="18" charset="0"/>
              </a:rPr>
              <a:t>Задачи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2616200"/>
            <a:ext cx="8280400" cy="117316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978275"/>
            <a:ext cx="83089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4213" y="5373688"/>
            <a:ext cx="8280400" cy="57626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3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6165850"/>
            <a:ext cx="830897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50825" y="2519363"/>
            <a:ext cx="0" cy="3789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0825" y="2519363"/>
            <a:ext cx="73025" cy="3789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23850" y="2997200"/>
            <a:ext cx="360363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378325"/>
            <a:ext cx="3905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975" y="5373688"/>
            <a:ext cx="3905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3905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50825" y="2470150"/>
            <a:ext cx="1873250" cy="49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5" descr="Картинки по запросу сетевое взаимодействие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4963" y="2344738"/>
            <a:ext cx="32575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2827338" y="3975100"/>
            <a:ext cx="3352800" cy="606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A80C4F"/>
                </a:solidFill>
                <a:latin typeface="Times New Roman" pitchFamily="18" charset="0"/>
              </a:rPr>
              <a:t>Мероприятия</a:t>
            </a:r>
            <a:r>
              <a:rPr lang="ru-RU" sz="4000" dirty="0"/>
              <a:t> 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4625" y="909638"/>
            <a:ext cx="259238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Корректировка и разработка новых локальных актов, обеспечивающих организацию деятельности информационно-библиотечного центра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246438" y="320675"/>
            <a:ext cx="28813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Педагогический совет по теме: «Педагогические условия формирования основ читательской компетентности школьников»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4583113" y="4868863"/>
            <a:ext cx="4460875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Методический семинар для педагогических работников «Пути взаимодействия по продвижению современной литературы для подростков» (совместно с Центральной детской библиотекой им. А.М. Горького)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212725" y="4859338"/>
            <a:ext cx="335915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Организация сетевого взаимодействия с Челябинской областной универсальной научной библиотекой и централизованной библиотечной сетью г.Челябинска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6399213" y="981075"/>
            <a:ext cx="26225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Разработка мониторинга читательской компетентности обучающихся, родителей и педагогических работников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908050"/>
            <a:ext cx="2520950" cy="20177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60350"/>
            <a:ext cx="2881312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981075"/>
            <a:ext cx="25479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388" y="4868863"/>
            <a:ext cx="3744912" cy="198913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00563" y="4868863"/>
            <a:ext cx="4364037" cy="165576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2451100" y="2771775"/>
            <a:ext cx="369888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024563" y="2692400"/>
            <a:ext cx="374650" cy="24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4405313" y="2132013"/>
            <a:ext cx="196850" cy="2746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835275" y="4483100"/>
            <a:ext cx="166688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2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6463" y="4487863"/>
            <a:ext cx="225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5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663" y="3271838"/>
            <a:ext cx="2327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6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5900" y="3092450"/>
            <a:ext cx="228917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/>
          </p:cNvSpPr>
          <p:nvPr/>
        </p:nvSpPr>
        <p:spPr bwMode="auto">
          <a:xfrm>
            <a:off x="2951163" y="3789363"/>
            <a:ext cx="41132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ru-RU" sz="4000" b="1">
                <a:solidFill>
                  <a:srgbClr val="A80C4F"/>
                </a:solidFill>
                <a:latin typeface="Times New Roman" pitchFamily="18" charset="0"/>
              </a:rPr>
              <a:t>Мероприятия</a:t>
            </a:r>
            <a:r>
              <a:rPr lang="ru-RU" sz="4000">
                <a:solidFill>
                  <a:srgbClr val="000000"/>
                </a:solidFill>
                <a:latin typeface="Calibri Light" pitchFamily="34" charset="0"/>
              </a:rPr>
              <a:t> </a:t>
            </a:r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755650" y="238125"/>
            <a:ext cx="35306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Создание каталога художественной литературы в электронном формате </a:t>
            </a:r>
          </a:p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(Договор с компанией «ЛитРес»)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721350" y="365125"/>
            <a:ext cx="29940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Организация экскурсий в областную универсальную научную библиотеку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2951163" y="5013325"/>
            <a:ext cx="36369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Участие в сетевом образовательном проекте «Корпорация МИФ: производство технологий и механизмов» для учащихся 7-9-х классов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6443663" y="2854325"/>
            <a:ext cx="3082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Создание серии буктрейлеров </a:t>
            </a:r>
          </a:p>
          <a:p>
            <a:pPr algn="ctr"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«Живая книга»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179388" y="2708275"/>
            <a:ext cx="287972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Разработка сетевого проекта «Исследование  профессий» на основе текста новой природы</a:t>
            </a:r>
            <a:endParaRPr lang="ru-RU" b="1">
              <a:solidFill>
                <a:srgbClr val="000000"/>
              </a:solidFill>
            </a:endParaRPr>
          </a:p>
        </p:txBody>
      </p:sp>
      <p:pic>
        <p:nvPicPr>
          <p:cNvPr id="18439" name="Picture 14" descr="Картинки по запросу создание проектов картинки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0138" y="2495550"/>
            <a:ext cx="27352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30263" y="260350"/>
            <a:ext cx="3455987" cy="145097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75" y="225425"/>
            <a:ext cx="3481388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2595563"/>
            <a:ext cx="273526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2789238"/>
            <a:ext cx="21748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51163" y="5013325"/>
            <a:ext cx="3636962" cy="1655763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6443663" y="3429000"/>
            <a:ext cx="28892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3059113" y="3429000"/>
            <a:ext cx="360362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3708400" y="2060575"/>
            <a:ext cx="142875" cy="3603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4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046288"/>
            <a:ext cx="2079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5008563" y="4437063"/>
            <a:ext cx="1397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712" t="2839" r="11495" b="3848"/>
          <a:stretch/>
        </p:blipFill>
        <p:spPr bwMode="auto">
          <a:xfrm>
            <a:off x="90488" y="1136650"/>
            <a:ext cx="1116012" cy="1363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8451" name="Прямоугольник 7"/>
          <p:cNvSpPr>
            <a:spLocks noChangeArrowheads="1"/>
          </p:cNvSpPr>
          <p:nvPr/>
        </p:nvSpPr>
        <p:spPr bwMode="auto">
          <a:xfrm>
            <a:off x="25400" y="4113213"/>
            <a:ext cx="2674938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«Текст новой природы»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- это мысль, зафиксированная на каком-либо носителе, для отображения которой используется связная последовательность разнородных символов (знаков вербальной и невербальной природы)» </a:t>
            </a:r>
          </a:p>
          <a:p>
            <a:pPr algn="r"/>
            <a:r>
              <a:rPr lang="ru-RU" sz="1600">
                <a:latin typeface="Times New Roman" pitchFamily="18" charset="0"/>
                <a:cs typeface="Times New Roman" pitchFamily="18" charset="0"/>
              </a:rPr>
              <a:t>Е. И. Казакова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8452" name="Прямоугольник 8"/>
          <p:cNvSpPr>
            <a:spLocks noChangeArrowheads="1"/>
          </p:cNvSpPr>
          <p:nvPr/>
        </p:nvSpPr>
        <p:spPr bwMode="auto">
          <a:xfrm>
            <a:off x="6875463" y="4652963"/>
            <a:ext cx="21209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Буктрейлер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это короткий видеоролик, рассказывающий в произвольной художественной форме о какой-либо книге.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51600" y="1306513"/>
            <a:ext cx="2562225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571500" y="115888"/>
            <a:ext cx="78867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активизацию семейного чтения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415925" y="1047750"/>
            <a:ext cx="412273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Читательский турнир учащихся, родителей и педагогических работников по книге «Время всегда хорошее»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авт. А. Жвалевский, Е. Пастернак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4106863" y="4389438"/>
            <a:ext cx="4830762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Проведение читательской конференции (с участием родителей), в том числе режиме в он-лайн, «Формирование культурной коммуникации посредством семейного  чтения»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2509838" y="2970213"/>
            <a:ext cx="3289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A80C4F"/>
                </a:solidFill>
                <a:latin typeface="Times New Roman" pitchFamily="18" charset="0"/>
              </a:rPr>
              <a:t>Школьный конкурс «Читающая семья – читающий лицей»</a:t>
            </a:r>
            <a:endParaRPr lang="ru-RU" b="1">
              <a:solidFill>
                <a:srgbClr val="A80C4F"/>
              </a:solidFill>
            </a:endParaRPr>
          </a:p>
        </p:txBody>
      </p:sp>
      <p:pic>
        <p:nvPicPr>
          <p:cNvPr id="19461" name="Picture 10" descr="http://www.yugs.ru/images/kul_tura/2012/11/x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4092575"/>
            <a:ext cx="3173413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2" descr="Картинки по запросу читающая семья картинки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2113" y="1109663"/>
            <a:ext cx="3455987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15925" y="1047750"/>
            <a:ext cx="4098925" cy="1444625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5438" y="4389438"/>
            <a:ext cx="48021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16238" y="2970213"/>
            <a:ext cx="2447925" cy="103505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6888" y="2924175"/>
            <a:ext cx="2657475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325563" y="2565400"/>
            <a:ext cx="6113462" cy="539750"/>
          </a:xfrm>
        </p:spPr>
        <p:txBody>
          <a:bodyPr/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Прогнозируемые результаты проекта</a:t>
            </a:r>
          </a:p>
        </p:txBody>
      </p:sp>
      <p:sp>
        <p:nvSpPr>
          <p:cNvPr id="36866" name="Rectangle 4"/>
          <p:cNvSpPr>
            <a:spLocks/>
          </p:cNvSpPr>
          <p:nvPr/>
        </p:nvSpPr>
        <p:spPr bwMode="auto">
          <a:xfrm>
            <a:off x="4787900" y="115888"/>
            <a:ext cx="4275138" cy="25209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algn="just" eaLnBrk="0" hangingPunct="0">
              <a:spcBef>
                <a:spcPts val="1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prstClr val="black"/>
                </a:solidFill>
                <a:latin typeface="+mn-lt"/>
              </a:rPr>
              <a:t> 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</a:rPr>
              <a:t>Сформированы и размещены на сайте информационно-библиотечного центра нормативно-правовые, инструктивно-методические, рекомендательные документы, позволяющие выстроить взаимодействие всех участников образовательных отношений по использованию ресурсов (ИБЦ)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4787900" y="5553075"/>
            <a:ext cx="4275138" cy="10223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Внедрение новых технологий  реализации основных образовательных программ 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867400" y="3041650"/>
            <a:ext cx="3141663" cy="200977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57200"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</a:rPr>
              <a:t>Создание системы работы с родителями по обеспечению необходимыми знаниями о культуре работы с информацией и об информационной безопасности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111125" y="128588"/>
            <a:ext cx="3956050" cy="2508250"/>
          </a:xfrm>
          <a:prstGeom prst="round2DiagRect">
            <a:avLst>
              <a:gd name="adj1" fmla="val 0"/>
              <a:gd name="adj2" fmla="val 1858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ts val="1000"/>
              </a:spcBef>
              <a:buFont typeface="Arial" charset="0"/>
              <a:buNone/>
              <a:tabLst>
                <a:tab pos="0" algn="l"/>
              </a:tabLs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мониторинга по использованию ресурсов ИБЦ, системы работы участников образовательных отношений с информацией и ее влияния на формирование УУД и достижение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личностных результатов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5738" y="5589588"/>
            <a:ext cx="3902075" cy="985837"/>
          </a:xfrm>
          <a:prstGeom prst="round2DiagRect">
            <a:avLst>
              <a:gd name="adj1" fmla="val 24"/>
              <a:gd name="adj2" fmla="val 1120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57200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привлекательной, комфортной и современной инфраструктуры ИБЦ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11125" y="3041650"/>
            <a:ext cx="2960688" cy="1992313"/>
          </a:xfrm>
          <a:prstGeom prst="round2DiagRect">
            <a:avLst>
              <a:gd name="adj1" fmla="val 487"/>
              <a:gd name="adj2" fmla="val 1617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57200"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обучающихся - участников интеллектуальных и творческих мероприятий,  занимающихся проектной и исследовательской деятельностью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9" name="Прямоугольник 2"/>
          <p:cNvSpPr>
            <a:spLocks noChangeArrowheads="1"/>
          </p:cNvSpPr>
          <p:nvPr/>
        </p:nvSpPr>
        <p:spPr bwMode="auto">
          <a:xfrm>
            <a:off x="458788" y="5041900"/>
            <a:ext cx="8440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 через формирование культурной и читательской компетентности </a:t>
            </a:r>
          </a:p>
        </p:txBody>
      </p:sp>
      <p:sp>
        <p:nvSpPr>
          <p:cNvPr id="20490" name="AutoShape 9" descr="Картинки по запросу Рисунок раскрытой книги без фо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91" name="AutoShape 11" descr="Картинки по запросу Рисунок раскрытой книги без фона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2411413" y="1916113"/>
            <a:ext cx="4105275" cy="1549400"/>
          </a:xfrm>
          <a:prstGeom prst="curvedDownArrow">
            <a:avLst>
              <a:gd name="adj1" fmla="val 25000"/>
              <a:gd name="adj2" fmla="val 59014"/>
              <a:gd name="adj3" fmla="val 23807"/>
            </a:avLst>
          </a:prstGeom>
          <a:solidFill>
            <a:schemeClr val="accent1">
              <a:alpha val="29000"/>
            </a:schemeClr>
          </a:solidFill>
          <a:ln>
            <a:solidFill>
              <a:schemeClr val="accent1">
                <a:shade val="5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flipH="1">
            <a:off x="2335213" y="4121150"/>
            <a:ext cx="3960812" cy="1584325"/>
          </a:xfrm>
          <a:prstGeom prst="curvedUpArrow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38150" y="115888"/>
            <a:ext cx="8229600" cy="865187"/>
          </a:xfrm>
        </p:spPr>
        <p:txBody>
          <a:bodyPr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«Лицей №142 г. Челябинска» </a:t>
            </a: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916238" y="3963988"/>
            <a:ext cx="382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Тема научно-прикладного проекта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323850" y="4332288"/>
            <a:ext cx="8675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ru-RU" altLang="ru-RU" sz="2400" b="1">
                <a:solidFill>
                  <a:srgbClr val="A80C4F"/>
                </a:solidFill>
                <a:latin typeface="Times New Roman" pitchFamily="18" charset="0"/>
              </a:rPr>
              <a:t>«Чтение как базовая развивающая и образовательная технология: современные подходы </a:t>
            </a:r>
          </a:p>
          <a:p>
            <a:pPr algn="ctr" defTabSz="457200"/>
            <a:r>
              <a:rPr lang="ru-RU" altLang="ru-RU" sz="2400" b="1">
                <a:solidFill>
                  <a:srgbClr val="A80C4F"/>
                </a:solidFill>
                <a:latin typeface="Times New Roman" pitchFamily="18" charset="0"/>
              </a:rPr>
              <a:t>к продвижению чтения»</a:t>
            </a:r>
            <a:endParaRPr lang="ru-RU" altLang="ru-RU" sz="2400" b="1">
              <a:solidFill>
                <a:srgbClr val="A80C4F"/>
              </a:solidFill>
              <a:latin typeface="Times New Roman" pitchFamily="18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948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332288"/>
            <a:ext cx="9144000" cy="1223962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11" name="Прямоугольник 7"/>
          <p:cNvSpPr>
            <a:spLocks noChangeArrowheads="1"/>
          </p:cNvSpPr>
          <p:nvPr/>
        </p:nvSpPr>
        <p:spPr bwMode="auto">
          <a:xfrm>
            <a:off x="5595938" y="5732463"/>
            <a:ext cx="340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Сергеева Светлана Сергеевна</a:t>
            </a:r>
          </a:p>
          <a:p>
            <a:pPr algn="r"/>
            <a:r>
              <a:rPr lang="ru-RU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директор МАОУ «Лицей №142</a:t>
            </a:r>
          </a:p>
          <a:p>
            <a:pPr algn="r"/>
            <a:r>
              <a:rPr lang="ru-RU" b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г. Челябинска»</a:t>
            </a:r>
            <a:endParaRPr lang="ru-RU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21514" name="Picture 10" descr="фото лицея от Матюшина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268413"/>
            <a:ext cx="8280400" cy="252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615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Муниципальное автономное общеобразовательное учреждение «Лицей №142 г. Челябинска» </vt:lpstr>
      <vt:lpstr>Презентация PowerPoint</vt:lpstr>
      <vt:lpstr>Актуальность проекта</vt:lpstr>
      <vt:lpstr>Цель</vt:lpstr>
      <vt:lpstr>Мероприятия </vt:lpstr>
      <vt:lpstr>Презентация PowerPoint</vt:lpstr>
      <vt:lpstr>Презентация PowerPoint</vt:lpstr>
      <vt:lpstr>Прогнозируемые результаты проекта</vt:lpstr>
      <vt:lpstr>Муниципальное автономное общеобразовательное учреждение «Лицей №142 г. Челябинска»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Георгиевна ЕГ. Коликова</dc:creator>
  <cp:lastModifiedBy>Pavel A. Safronov</cp:lastModifiedBy>
  <cp:revision>20</cp:revision>
  <dcterms:created xsi:type="dcterms:W3CDTF">2018-03-19T05:39:23Z</dcterms:created>
  <dcterms:modified xsi:type="dcterms:W3CDTF">2018-03-22T21:53:47Z</dcterms:modified>
</cp:coreProperties>
</file>