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56" r:id="rId3"/>
    <p:sldId id="260" r:id="rId4"/>
    <p:sldId id="261" r:id="rId5"/>
    <p:sldId id="262" r:id="rId6"/>
    <p:sldId id="289" r:id="rId7"/>
    <p:sldId id="264" r:id="rId8"/>
    <p:sldId id="257" r:id="rId9"/>
    <p:sldId id="258" r:id="rId10"/>
    <p:sldId id="265" r:id="rId11"/>
    <p:sldId id="280" r:id="rId12"/>
    <p:sldId id="281" r:id="rId13"/>
    <p:sldId id="282" r:id="rId14"/>
    <p:sldId id="283" r:id="rId15"/>
    <p:sldId id="284" r:id="rId16"/>
    <p:sldId id="285" r:id="rId17"/>
    <p:sldId id="259" r:id="rId18"/>
    <p:sldId id="266" r:id="rId19"/>
    <p:sldId id="294" r:id="rId20"/>
    <p:sldId id="286" r:id="rId21"/>
    <p:sldId id="290" r:id="rId22"/>
    <p:sldId id="292" r:id="rId23"/>
    <p:sldId id="287" r:id="rId24"/>
    <p:sldId id="268" r:id="rId25"/>
    <p:sldId id="293" r:id="rId26"/>
    <p:sldId id="279" r:id="rId27"/>
    <p:sldId id="29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>
              <a:lum bright="6000"/>
            </a:blip>
            <a:tile tx="0" ty="0" sx="100000" sy="100000" flip="none" algn="tl"/>
          </a:blip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3434724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chemeClr val="accent6">
                    <a:lumMod val="50000"/>
                  </a:schemeClr>
                </a:solidFill>
              </a:rPr>
              <a:t>ШАХМАТЫ</a:t>
            </a:r>
            <a:endParaRPr lang="ru-RU" sz="7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429000"/>
            <a:ext cx="6400800" cy="1752600"/>
          </a:xfrm>
        </p:spPr>
        <p:txBody>
          <a:bodyPr>
            <a:normAutofit/>
          </a:bodyPr>
          <a:lstStyle/>
          <a:p>
            <a:pPr algn="l"/>
            <a:endParaRPr lang="ru-RU" sz="3600" dirty="0"/>
          </a:p>
        </p:txBody>
      </p:sp>
      <p:pic>
        <p:nvPicPr>
          <p:cNvPr id="6" name="Picture 2" descr="C:\Documents and Settings\Admin\Рабочий стол\Шахматы\Картинки\1501957ywkikh8gc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1285884" cy="1083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>
              <a:lum bright="6000"/>
            </a:blip>
            <a:tile tx="0" ty="0" sx="100000" sy="100000" flip="none" algn="tl"/>
          </a:blip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</a:t>
            </a:r>
            <a:endParaRPr lang="ru-RU" dirty="0"/>
          </a:p>
        </p:txBody>
      </p:sp>
      <p:pic>
        <p:nvPicPr>
          <p:cNvPr id="5" name="Содержимое 4" descr="http://www.stihi.ru/pics/2015/04/25/4865.jpg"/>
          <p:cNvPicPr>
            <a:picLocks/>
          </p:cNvPicPr>
          <p:nvPr/>
        </p:nvPicPr>
        <p:blipFill>
          <a:blip r:embed="rId3" cstate="print"/>
          <a:srcRect l="23550" r="19717"/>
          <a:stretch>
            <a:fillRect/>
          </a:stretch>
        </p:blipFill>
        <p:spPr bwMode="auto">
          <a:xfrm>
            <a:off x="5429256" y="1500174"/>
            <a:ext cx="342902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Равнобедренный треугольник 5"/>
          <p:cNvSpPr/>
          <p:nvPr/>
        </p:nvSpPr>
        <p:spPr>
          <a:xfrm rot="1351130">
            <a:off x="5262747" y="2494709"/>
            <a:ext cx="875560" cy="79701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уб 6"/>
          <p:cNvSpPr/>
          <p:nvPr/>
        </p:nvSpPr>
        <p:spPr>
          <a:xfrm>
            <a:off x="8286776" y="1857364"/>
            <a:ext cx="500066" cy="501772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ьная выноска 7"/>
          <p:cNvSpPr/>
          <p:nvPr/>
        </p:nvSpPr>
        <p:spPr>
          <a:xfrm rot="16200000">
            <a:off x="1523163" y="-597296"/>
            <a:ext cx="2599308" cy="5386291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р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28596" y="1428736"/>
            <a:ext cx="4857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Вторая фигура с заданием: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Найдите лишнюю фигуру.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>
              <a:lum bright="6000"/>
            </a:blip>
            <a:tile tx="0" ty="0" sx="100000" sy="100000" flip="none" algn="tl"/>
          </a:blip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</a:t>
            </a:r>
            <a:endParaRPr lang="ru-RU" dirty="0"/>
          </a:p>
        </p:txBody>
      </p:sp>
      <p:pic>
        <p:nvPicPr>
          <p:cNvPr id="5" name="Picture 7" descr="ферзь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7" y="1357298"/>
            <a:ext cx="4715305" cy="471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Чей след?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>
              <a:lum bright="6000"/>
            </a:blip>
            <a:tile tx="0" ty="0" sx="100000" sy="100000" flip="none" algn="tl"/>
          </a:blip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</a:t>
            </a: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Чей след?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9" descr="ладья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357298"/>
            <a:ext cx="4694391" cy="46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>
              <a:lum bright="6000"/>
            </a:blip>
            <a:tile tx="0" ty="0" sx="100000" sy="100000" flip="none" algn="tl"/>
          </a:blip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</a:t>
            </a: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Чей след?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9" descr="пешек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6501" y="1600200"/>
            <a:ext cx="453099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861048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>
              <a:lum bright="6000"/>
            </a:blip>
            <a:tile tx="0" ty="0" sx="100000" sy="100000" flip="none" algn="tl"/>
          </a:blip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</a:t>
            </a: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Чей след?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8" descr="король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329" y="1194086"/>
            <a:ext cx="4937563" cy="493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>
              <a:lum bright="6000"/>
            </a:blip>
            <a:tile tx="0" ty="0" sx="100000" sy="100000" flip="none" algn="tl"/>
          </a:blip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</a:t>
            </a: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Чей след?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8" descr="слон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6501" y="1294270"/>
            <a:ext cx="4837267" cy="4831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>
              <a:lum bright="6000"/>
            </a:blip>
            <a:tile tx="0" ty="0" sx="100000" sy="100000" flip="none" algn="tl"/>
          </a:blip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</a:t>
            </a: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Чей след?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8" descr="конь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6501" y="1428736"/>
            <a:ext cx="4702652" cy="469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1352" y="3284984"/>
            <a:ext cx="42004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759556"/>
            <a:ext cx="432048" cy="444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365104"/>
            <a:ext cx="432048" cy="444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789039"/>
            <a:ext cx="405383" cy="416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2780928"/>
            <a:ext cx="40649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3789040"/>
            <a:ext cx="487796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4782" y="3789040"/>
            <a:ext cx="50517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869160"/>
            <a:ext cx="40649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>
              <a:lum bright="6000"/>
            </a:blip>
            <a:tile tx="0" ty="0" sx="100000" sy="100000" flip="none" algn="tl"/>
          </a:blip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Расставь фигуры по силе в порядке их возрастания!</a:t>
            </a:r>
            <a:endParaRPr lang="ru-RU" dirty="0"/>
          </a:p>
        </p:txBody>
      </p:sp>
      <p:pic>
        <p:nvPicPr>
          <p:cNvPr id="5" name="fancy_img" descr="http://chessmv.com/wp-content/uploads/2013/06/50038-2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204864"/>
            <a:ext cx="6858000" cy="341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>
              <a:lum bright="6000"/>
            </a:blip>
            <a:tile tx="0" ty="0" sx="100000" sy="100000" flip="none" algn="tl"/>
          </a:blip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</a:t>
            </a:r>
            <a:endParaRPr lang="ru-RU" dirty="0"/>
          </a:p>
        </p:txBody>
      </p:sp>
      <p:pic>
        <p:nvPicPr>
          <p:cNvPr id="5" name="Содержимое 4" descr="http://www.stihi.ru/pics/2015/04/25/4865.jpg"/>
          <p:cNvPicPr>
            <a:picLocks/>
          </p:cNvPicPr>
          <p:nvPr/>
        </p:nvPicPr>
        <p:blipFill>
          <a:blip r:embed="rId3" cstate="print"/>
          <a:srcRect l="23550" r="19717"/>
          <a:stretch>
            <a:fillRect/>
          </a:stretch>
        </p:blipFill>
        <p:spPr bwMode="auto">
          <a:xfrm>
            <a:off x="5429256" y="1500174"/>
            <a:ext cx="342902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Равнобедренный треугольник 5"/>
          <p:cNvSpPr/>
          <p:nvPr/>
        </p:nvSpPr>
        <p:spPr>
          <a:xfrm rot="1351130">
            <a:off x="5262747" y="2494709"/>
            <a:ext cx="875560" cy="79701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уб 6"/>
          <p:cNvSpPr/>
          <p:nvPr/>
        </p:nvSpPr>
        <p:spPr>
          <a:xfrm>
            <a:off x="8286776" y="1857364"/>
            <a:ext cx="500066" cy="501772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ьная выноска 7"/>
          <p:cNvSpPr/>
          <p:nvPr/>
        </p:nvSpPr>
        <p:spPr>
          <a:xfrm rot="16200000">
            <a:off x="1523163" y="-597296"/>
            <a:ext cx="2599308" cy="5386291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р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14282" y="1643050"/>
            <a:ext cx="5715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Следующее задание: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 фигура красная, но не квадрат.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>
              <a:lum bright="6000"/>
            </a:blip>
            <a:tile tx="0" ty="0" sx="100000" sy="100000" flip="none" algn="tl"/>
          </a:blip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1470025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chemeClr val="accent6">
                    <a:lumMod val="50000"/>
                  </a:schemeClr>
                </a:solidFill>
              </a:rPr>
              <a:t>ШАХМАТЫ</a:t>
            </a:r>
            <a:endParaRPr lang="ru-RU" sz="7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429000"/>
            <a:ext cx="7319166" cy="1752600"/>
          </a:xfrm>
        </p:spPr>
        <p:txBody>
          <a:bodyPr>
            <a:noAutofit/>
          </a:bodyPr>
          <a:lstStyle/>
          <a:p>
            <a:pPr algn="l"/>
            <a:r>
              <a:rPr lang="ru-RU" sz="6000" b="1" dirty="0" smtClean="0">
                <a:solidFill>
                  <a:schemeClr val="tx1"/>
                </a:solidFill>
              </a:rPr>
              <a:t>Игра в командах «Шах </a:t>
            </a:r>
            <a:r>
              <a:rPr lang="ru-RU" sz="6000" b="1" dirty="0" smtClean="0">
                <a:solidFill>
                  <a:schemeClr val="tx1"/>
                </a:solidFill>
              </a:rPr>
              <a:t>и</a:t>
            </a:r>
            <a:r>
              <a:rPr lang="ru-RU" sz="6000" b="1" dirty="0" smtClean="0">
                <a:solidFill>
                  <a:schemeClr val="tx1"/>
                </a:solidFill>
              </a:rPr>
              <a:t> </a:t>
            </a:r>
            <a:r>
              <a:rPr lang="ru-RU" sz="6000" b="1" dirty="0" smtClean="0">
                <a:solidFill>
                  <a:schemeClr val="tx1"/>
                </a:solidFill>
              </a:rPr>
              <a:t>мат»</a:t>
            </a:r>
            <a:endParaRPr lang="ru-RU" sz="6000" b="1" dirty="0">
              <a:solidFill>
                <a:schemeClr val="tx1"/>
              </a:solidFill>
            </a:endParaRPr>
          </a:p>
        </p:txBody>
      </p:sp>
      <p:pic>
        <p:nvPicPr>
          <p:cNvPr id="6" name="Picture 2" descr="C:\Documents and Settings\Admin\Рабочий стол\Шахматы\Картинки\1501957ywkikh8gc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1285884" cy="1083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>
              <a:lum bright="6000"/>
            </a:blip>
            <a:tile tx="0" ty="0" sx="100000" sy="100000" flip="none" algn="tl"/>
          </a:blip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1470025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chemeClr val="accent6">
                    <a:lumMod val="50000"/>
                  </a:schemeClr>
                </a:solidFill>
              </a:rPr>
              <a:t>ШАХМАТЫ</a:t>
            </a:r>
            <a:endParaRPr lang="ru-RU" sz="7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429000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ШАХ</a:t>
            </a:r>
            <a:r>
              <a:rPr lang="ru-RU" sz="3600" dirty="0" smtClean="0"/>
              <a:t> </a:t>
            </a: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(король)    </a:t>
            </a:r>
          </a:p>
          <a:p>
            <a:pPr algn="l"/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МАТ</a:t>
            </a:r>
            <a:r>
              <a:rPr lang="ru-RU" sz="3600" dirty="0" smtClean="0"/>
              <a:t>  (умер)        </a:t>
            </a:r>
            <a:endParaRPr lang="ru-RU" sz="3600" dirty="0"/>
          </a:p>
        </p:txBody>
      </p:sp>
      <p:pic>
        <p:nvPicPr>
          <p:cNvPr id="6" name="Picture 2" descr="C:\Documents and Settings\Admin\Рабочий стол\Шахматы\Картинки\1501957ywkikh8gc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1285884" cy="1083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>
              <a:lum bright="6000"/>
            </a:blip>
            <a:tile tx="0" ty="0" sx="100000" sy="100000" flip="none" algn="tl"/>
          </a:blip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1470025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chemeClr val="accent6">
                    <a:lumMod val="50000"/>
                  </a:schemeClr>
                </a:solidFill>
              </a:rPr>
              <a:t>ШАХМАТЫ</a:t>
            </a:r>
            <a:endParaRPr lang="ru-RU" sz="7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429000"/>
            <a:ext cx="7319166" cy="1752600"/>
          </a:xfrm>
        </p:spPr>
        <p:txBody>
          <a:bodyPr>
            <a:normAutofit fontScale="92500"/>
          </a:bodyPr>
          <a:lstStyle/>
          <a:p>
            <a:pPr algn="l"/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ШАХ</a:t>
            </a:r>
            <a:r>
              <a:rPr lang="ru-RU" sz="3600" dirty="0" smtClean="0"/>
              <a:t> </a:t>
            </a: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 угроза Королю.    </a:t>
            </a:r>
          </a:p>
          <a:p>
            <a:pPr algn="l"/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МАТ</a:t>
            </a:r>
            <a:r>
              <a:rPr lang="ru-RU" sz="3600" dirty="0" smtClean="0"/>
              <a:t>  </a:t>
            </a:r>
            <a:r>
              <a:rPr lang="ru-RU" sz="3600" dirty="0" smtClean="0">
                <a:solidFill>
                  <a:schemeClr val="tx1"/>
                </a:solidFill>
              </a:rPr>
              <a:t>-шах, от которого нет спасения      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6" name="Picture 2" descr="C:\Documents and Settings\Admin\Рабочий стол\Шахматы\Картинки\1501957ywkikh8gc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1285884" cy="1083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>
              <a:lum bright="6000"/>
            </a:blip>
            <a:tile tx="0" ty="0" sx="100000" sy="100000" flip="none" algn="tl"/>
          </a:blip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chemeClr val="accent6">
                    <a:lumMod val="50000"/>
                  </a:schemeClr>
                </a:solidFill>
              </a:rPr>
              <a:t>Три защиты от шаха:</a:t>
            </a:r>
            <a:endParaRPr lang="ru-RU" sz="7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492896"/>
            <a:ext cx="8424936" cy="2688704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chemeClr val="tx2"/>
                </a:solidFill>
              </a:rPr>
              <a:t>1. Уничтожить напавшую фигуры на </a:t>
            </a:r>
            <a:r>
              <a:rPr lang="ru-RU" sz="3600" b="1" dirty="0" err="1" smtClean="0">
                <a:solidFill>
                  <a:schemeClr val="tx2"/>
                </a:solidFill>
              </a:rPr>
              <a:t>Кр</a:t>
            </a:r>
            <a:r>
              <a:rPr lang="ru-RU" sz="3600" b="1" dirty="0" smtClean="0">
                <a:solidFill>
                  <a:schemeClr val="tx2"/>
                </a:solidFill>
              </a:rPr>
              <a:t>.</a:t>
            </a:r>
          </a:p>
          <a:p>
            <a:pPr algn="l"/>
            <a:r>
              <a:rPr lang="ru-RU" sz="3600" b="1" dirty="0" smtClean="0">
                <a:solidFill>
                  <a:schemeClr val="tx2"/>
                </a:solidFill>
              </a:rPr>
              <a:t>2. Закрыться.</a:t>
            </a:r>
          </a:p>
          <a:p>
            <a:pPr algn="l"/>
            <a:r>
              <a:rPr lang="ru-RU" sz="3600" b="1" dirty="0" smtClean="0">
                <a:solidFill>
                  <a:schemeClr val="tx2"/>
                </a:solidFill>
              </a:rPr>
              <a:t>3. Убежать.</a:t>
            </a:r>
            <a:endParaRPr lang="ru-RU" sz="3600" b="1" dirty="0">
              <a:solidFill>
                <a:schemeClr val="tx2"/>
              </a:solidFill>
            </a:endParaRPr>
          </a:p>
        </p:txBody>
      </p:sp>
      <p:pic>
        <p:nvPicPr>
          <p:cNvPr id="6" name="Picture 2" descr="C:\Documents and Settings\Admin\Рабочий стол\Шахматы\Картинки\1501957ywkikh8gc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285884" cy="1083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>
              <a:lum bright="6000"/>
            </a:blip>
            <a:tile tx="0" ty="0" sx="100000" sy="100000" flip="none" algn="tl"/>
          </a:blip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1470025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chemeClr val="accent6">
                    <a:lumMod val="50000"/>
                  </a:schemeClr>
                </a:solidFill>
              </a:rPr>
              <a:t>ШАХМАТЫ</a:t>
            </a:r>
            <a:endParaRPr lang="ru-RU" sz="7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429000"/>
            <a:ext cx="7319166" cy="1752600"/>
          </a:xfrm>
        </p:spPr>
        <p:txBody>
          <a:bodyPr>
            <a:noAutofit/>
          </a:bodyPr>
          <a:lstStyle/>
          <a:p>
            <a:pPr algn="l"/>
            <a:r>
              <a:rPr lang="ru-RU" sz="6000" b="1" dirty="0" smtClean="0">
                <a:solidFill>
                  <a:schemeClr val="tx1"/>
                </a:solidFill>
              </a:rPr>
              <a:t>Игра в командах «Шах или мат»</a:t>
            </a:r>
            <a:endParaRPr lang="ru-RU" sz="6000" b="1" dirty="0">
              <a:solidFill>
                <a:schemeClr val="tx1"/>
              </a:solidFill>
            </a:endParaRPr>
          </a:p>
        </p:txBody>
      </p:sp>
      <p:pic>
        <p:nvPicPr>
          <p:cNvPr id="6" name="Picture 2" descr="C:\Documents and Settings\Admin\Рабочий стол\Шахматы\Картинки\1501957ywkikh8gc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1285884" cy="1083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>
              <a:lum bright="6000"/>
            </a:blip>
            <a:tile tx="0" ty="0" sx="100000" sy="100000" flip="none" algn="tl"/>
          </a:blip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Динамическая пауза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6" descr="http://gimn-14.odinedu.ru/images/%D1%81%D0%BF%D0%BE%D1%80%D1%8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6887" y="1600200"/>
            <a:ext cx="723022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>
              <a:lum bright="6000"/>
            </a:blip>
            <a:tile tx="0" ty="0" sx="100000" sy="100000" flip="none" algn="tl"/>
          </a:blip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</a:t>
            </a:r>
            <a:endParaRPr lang="ru-RU" dirty="0"/>
          </a:p>
        </p:txBody>
      </p:sp>
      <p:pic>
        <p:nvPicPr>
          <p:cNvPr id="5" name="Содержимое 4" descr="http://www.stihi.ru/pics/2015/04/25/4865.jpg"/>
          <p:cNvPicPr>
            <a:picLocks/>
          </p:cNvPicPr>
          <p:nvPr/>
        </p:nvPicPr>
        <p:blipFill>
          <a:blip r:embed="rId3" cstate="print"/>
          <a:srcRect l="23550" r="19717"/>
          <a:stretch>
            <a:fillRect/>
          </a:stretch>
        </p:blipFill>
        <p:spPr bwMode="auto">
          <a:xfrm>
            <a:off x="5429256" y="1500174"/>
            <a:ext cx="342902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Равнобедренный треугольник 5"/>
          <p:cNvSpPr/>
          <p:nvPr/>
        </p:nvSpPr>
        <p:spPr>
          <a:xfrm rot="1351130">
            <a:off x="5262747" y="2494709"/>
            <a:ext cx="875560" cy="79701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уб 6"/>
          <p:cNvSpPr/>
          <p:nvPr/>
        </p:nvSpPr>
        <p:spPr>
          <a:xfrm>
            <a:off x="8286776" y="1857364"/>
            <a:ext cx="500066" cy="501772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ьная выноска 7"/>
          <p:cNvSpPr/>
          <p:nvPr/>
        </p:nvSpPr>
        <p:spPr>
          <a:xfrm rot="16200000">
            <a:off x="2072720" y="-657187"/>
            <a:ext cx="1500198" cy="5386291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р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42844" y="1628800"/>
            <a:ext cx="57150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этой фигуры все стороны равны, но это не квадрат.</a:t>
            </a:r>
          </a:p>
          <a:p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>
              <a:lum bright="6000"/>
            </a:blip>
            <a:tile tx="0" ty="0" sx="100000" sy="100000" flip="none" algn="tl"/>
          </a:blip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1470025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chemeClr val="accent6">
                    <a:lumMod val="50000"/>
                  </a:schemeClr>
                </a:solidFill>
              </a:rPr>
              <a:t>ШАХМАТЫ</a:t>
            </a:r>
            <a:endParaRPr lang="ru-RU" sz="7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429000"/>
            <a:ext cx="7319166" cy="1752600"/>
          </a:xfrm>
        </p:spPr>
        <p:txBody>
          <a:bodyPr>
            <a:normAutofit/>
          </a:bodyPr>
          <a:lstStyle/>
          <a:p>
            <a:pPr algn="l"/>
            <a:r>
              <a:rPr lang="ru-RU" sz="6000" b="1" dirty="0" smtClean="0">
                <a:solidFill>
                  <a:srgbClr val="7030A0"/>
                </a:solidFill>
              </a:rPr>
              <a:t>Решение задач.</a:t>
            </a:r>
            <a:endParaRPr lang="ru-RU" sz="6000" b="1" dirty="0">
              <a:solidFill>
                <a:srgbClr val="7030A0"/>
              </a:solidFill>
            </a:endParaRPr>
          </a:p>
        </p:txBody>
      </p:sp>
      <p:pic>
        <p:nvPicPr>
          <p:cNvPr id="6" name="Picture 2" descr="C:\Documents and Settings\Admin\Рабочий стол\Шахматы\Картинки\1501957ywkikh8gc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1285884" cy="1083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>
              <a:lum bright="6000"/>
            </a:blip>
            <a:tile tx="0" ty="0" sx="100000" sy="100000" flip="none" algn="tl"/>
          </a:blip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</a:t>
            </a:r>
            <a:endParaRPr lang="ru-RU" dirty="0"/>
          </a:p>
        </p:txBody>
      </p:sp>
      <p:pic>
        <p:nvPicPr>
          <p:cNvPr id="5" name="Содержимое 4" descr="http://www.stihi.ru/pics/2015/04/25/4865.jpg"/>
          <p:cNvPicPr>
            <a:picLocks/>
          </p:cNvPicPr>
          <p:nvPr/>
        </p:nvPicPr>
        <p:blipFill>
          <a:blip r:embed="rId3" cstate="print"/>
          <a:srcRect l="23550" r="19717"/>
          <a:stretch>
            <a:fillRect/>
          </a:stretch>
        </p:blipFill>
        <p:spPr bwMode="auto">
          <a:xfrm>
            <a:off x="5429256" y="1500174"/>
            <a:ext cx="342902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Равнобедренный треугольник 5"/>
          <p:cNvSpPr/>
          <p:nvPr/>
        </p:nvSpPr>
        <p:spPr>
          <a:xfrm rot="1351130">
            <a:off x="5262747" y="2494709"/>
            <a:ext cx="875560" cy="79701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уб 6"/>
          <p:cNvSpPr/>
          <p:nvPr/>
        </p:nvSpPr>
        <p:spPr>
          <a:xfrm>
            <a:off x="8286776" y="1857364"/>
            <a:ext cx="500066" cy="501772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ьная выноска 7"/>
          <p:cNvSpPr/>
          <p:nvPr/>
        </p:nvSpPr>
        <p:spPr>
          <a:xfrm rot="16200000">
            <a:off x="1264355" y="-407155"/>
            <a:ext cx="3286148" cy="5386291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р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42844" y="1785926"/>
            <a:ext cx="57150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1285860"/>
            <a:ext cx="58579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зря не зазнаваться,</a:t>
            </a: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день тренироваться,</a:t>
            </a: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Думать размышлять, играть –</a:t>
            </a: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Сильным шахматистом можно стать.</a:t>
            </a:r>
            <a:endParaRPr lang="ru-RU" sz="2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>
              <a:lum bright="6000"/>
            </a:blip>
            <a:tile tx="0" ty="0" sx="100000" sy="100000" flip="none" algn="tl"/>
          </a:blip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</a:t>
            </a:r>
            <a:endParaRPr lang="ru-RU" dirty="0"/>
          </a:p>
        </p:txBody>
      </p:sp>
      <p:pic>
        <p:nvPicPr>
          <p:cNvPr id="5" name="Содержимое 4" descr="http://www.stihi.ru/pics/2015/04/25/4865.jpg"/>
          <p:cNvPicPr>
            <a:picLocks/>
          </p:cNvPicPr>
          <p:nvPr/>
        </p:nvPicPr>
        <p:blipFill>
          <a:blip r:embed="rId3" cstate="print"/>
          <a:srcRect l="23550" r="19717"/>
          <a:stretch>
            <a:fillRect/>
          </a:stretch>
        </p:blipFill>
        <p:spPr bwMode="auto">
          <a:xfrm>
            <a:off x="5429256" y="1500174"/>
            <a:ext cx="342902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Равнобедренный треугольник 5"/>
          <p:cNvSpPr/>
          <p:nvPr/>
        </p:nvSpPr>
        <p:spPr>
          <a:xfrm rot="1351130">
            <a:off x="5262747" y="2494709"/>
            <a:ext cx="875560" cy="79701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уб 6"/>
          <p:cNvSpPr/>
          <p:nvPr/>
        </p:nvSpPr>
        <p:spPr>
          <a:xfrm>
            <a:off x="8286776" y="1857364"/>
            <a:ext cx="500066" cy="501772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ьная выноска 7"/>
          <p:cNvSpPr/>
          <p:nvPr/>
        </p:nvSpPr>
        <p:spPr>
          <a:xfrm rot="16200000">
            <a:off x="2072720" y="-657187"/>
            <a:ext cx="1500198" cy="5386291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р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42844" y="1628800"/>
            <a:ext cx="571504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СЮРПРИЗ!</a:t>
            </a:r>
            <a:endParaRPr lang="ru-RU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>
              <a:lum bright="6000"/>
            </a:blip>
            <a:tile tx="0" ty="0" sx="100000" sy="100000" flip="none" algn="tl"/>
          </a:blip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http://www.stihi.ru/pics/2015/04/25/4865.jpg"/>
          <p:cNvPicPr>
            <a:picLocks noGrp="1"/>
          </p:cNvPicPr>
          <p:nvPr>
            <p:ph idx="1"/>
          </p:nvPr>
        </p:nvPicPr>
        <p:blipFill>
          <a:blip r:embed="rId3" cstate="print"/>
          <a:srcRect l="23550" r="19717"/>
          <a:stretch>
            <a:fillRect/>
          </a:stretch>
        </p:blipFill>
        <p:spPr bwMode="auto">
          <a:xfrm>
            <a:off x="2643174" y="500042"/>
            <a:ext cx="342902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ьная выноска 7"/>
          <p:cNvSpPr/>
          <p:nvPr/>
        </p:nvSpPr>
        <p:spPr>
          <a:xfrm rot="15810495">
            <a:off x="1959944" y="540360"/>
            <a:ext cx="1051717" cy="2111238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571604" y="1357298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меня зовут?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Куб 9"/>
          <p:cNvSpPr/>
          <p:nvPr/>
        </p:nvSpPr>
        <p:spPr>
          <a:xfrm>
            <a:off x="5500694" y="928670"/>
            <a:ext cx="500066" cy="501772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351130">
            <a:off x="2371018" y="3027841"/>
            <a:ext cx="626096" cy="55047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>
              <a:lum bright="6000"/>
            </a:blip>
            <a:tile tx="0" ty="0" sx="100000" sy="100000" flip="none" algn="tl"/>
          </a:blip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4643446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8596" y="928670"/>
            <a:ext cx="76815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8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Ч</a:t>
            </a:r>
            <a:endParaRPr lang="ru-RU" sz="8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29124" y="928670"/>
            <a:ext cx="7312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Р</a:t>
            </a:r>
            <a:endParaRPr lang="ru-RU" sz="8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72198" y="928670"/>
            <a:ext cx="83228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Н</a:t>
            </a:r>
            <a:endParaRPr lang="ru-RU" sz="8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000364" y="2857496"/>
            <a:ext cx="74571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У</a:t>
            </a:r>
            <a:endParaRPr lang="ru-RU" sz="8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71736" y="1000108"/>
            <a:ext cx="6928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Т</a:t>
            </a:r>
            <a:endParaRPr lang="ru-RU" sz="8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858148" y="1000108"/>
            <a:ext cx="80663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А</a:t>
            </a:r>
            <a:endParaRPr lang="ru-RU" sz="8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42976" y="2928934"/>
            <a:ext cx="80663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А</a:t>
            </a:r>
            <a:endParaRPr lang="ru-RU" sz="8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929190" y="2928934"/>
            <a:ext cx="80663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А</a:t>
            </a:r>
            <a:endParaRPr lang="ru-RU" sz="8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072330" y="2928934"/>
            <a:ext cx="62869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Г</a:t>
            </a:r>
            <a:endParaRPr lang="ru-RU" sz="8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rot="16200000" flipV="1">
            <a:off x="642910" y="2428868"/>
            <a:ext cx="1071570" cy="357190"/>
          </a:xfrm>
          <a:prstGeom prst="straightConnector1">
            <a:avLst/>
          </a:prstGeom>
          <a:ln w="31750">
            <a:solidFill>
              <a:schemeClr val="tx2">
                <a:lumMod val="60000"/>
                <a:lumOff val="40000"/>
              </a:schemeClr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rot="16200000" flipV="1">
            <a:off x="2714612" y="2428868"/>
            <a:ext cx="1071570" cy="357190"/>
          </a:xfrm>
          <a:prstGeom prst="straightConnector1">
            <a:avLst/>
          </a:prstGeom>
          <a:ln w="31750">
            <a:solidFill>
              <a:schemeClr val="tx2">
                <a:lumMod val="60000"/>
                <a:lumOff val="40000"/>
              </a:schemeClr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rot="16200000" flipV="1">
            <a:off x="4643438" y="2428868"/>
            <a:ext cx="1071570" cy="357190"/>
          </a:xfrm>
          <a:prstGeom prst="straightConnector1">
            <a:avLst/>
          </a:prstGeom>
          <a:ln w="31750">
            <a:solidFill>
              <a:schemeClr val="tx2">
                <a:lumMod val="60000"/>
                <a:lumOff val="40000"/>
              </a:schemeClr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rot="16200000" flipV="1">
            <a:off x="6536545" y="2393149"/>
            <a:ext cx="1000132" cy="500066"/>
          </a:xfrm>
          <a:prstGeom prst="straightConnector1">
            <a:avLst/>
          </a:prstGeom>
          <a:ln w="31750">
            <a:solidFill>
              <a:schemeClr val="tx2">
                <a:lumMod val="60000"/>
                <a:lumOff val="40000"/>
              </a:schemeClr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rot="5400000">
            <a:off x="1821637" y="2321711"/>
            <a:ext cx="857256" cy="642942"/>
          </a:xfrm>
          <a:prstGeom prst="straightConnector1">
            <a:avLst/>
          </a:prstGeom>
          <a:ln w="31750">
            <a:solidFill>
              <a:schemeClr val="tx2">
                <a:lumMod val="60000"/>
                <a:lumOff val="40000"/>
              </a:schemeClr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rot="5400000">
            <a:off x="3750463" y="2250273"/>
            <a:ext cx="857256" cy="642942"/>
          </a:xfrm>
          <a:prstGeom prst="straightConnector1">
            <a:avLst/>
          </a:prstGeom>
          <a:ln w="31750">
            <a:solidFill>
              <a:schemeClr val="tx2">
                <a:lumMod val="60000"/>
                <a:lumOff val="40000"/>
              </a:schemeClr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rot="5400000">
            <a:off x="5500694" y="2357430"/>
            <a:ext cx="928694" cy="500066"/>
          </a:xfrm>
          <a:prstGeom prst="straightConnector1">
            <a:avLst/>
          </a:prstGeom>
          <a:ln w="31750">
            <a:solidFill>
              <a:schemeClr val="tx2">
                <a:lumMod val="60000"/>
                <a:lumOff val="40000"/>
              </a:schemeClr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rot="5400000">
            <a:off x="7465239" y="2321711"/>
            <a:ext cx="857256" cy="642942"/>
          </a:xfrm>
          <a:prstGeom prst="straightConnector1">
            <a:avLst/>
          </a:prstGeom>
          <a:ln w="31750">
            <a:solidFill>
              <a:schemeClr val="tx2">
                <a:lumMod val="60000"/>
                <a:lumOff val="40000"/>
              </a:schemeClr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>
              <a:lum bright="6000"/>
            </a:blip>
            <a:tile tx="0" ty="0" sx="100000" sy="100000" flip="none" algn="tl"/>
          </a:blip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4643446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14546" y="285728"/>
            <a:ext cx="514512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8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ЧАТУРАНГА</a:t>
            </a:r>
            <a:endParaRPr lang="ru-RU" sz="8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7580620">
            <a:off x="5367523" y="362826"/>
            <a:ext cx="304018" cy="909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Содержимое 4" descr="http://www.stihi.ru/pics/2015/04/25/4865.jpg"/>
          <p:cNvPicPr>
            <a:picLocks/>
          </p:cNvPicPr>
          <p:nvPr/>
        </p:nvPicPr>
        <p:blipFill>
          <a:blip r:embed="rId3" cstate="print"/>
          <a:srcRect l="23550" r="19717"/>
          <a:stretch>
            <a:fillRect/>
          </a:stretch>
        </p:blipFill>
        <p:spPr bwMode="auto">
          <a:xfrm>
            <a:off x="2786050" y="1428736"/>
            <a:ext cx="342902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Куб 26"/>
          <p:cNvSpPr/>
          <p:nvPr/>
        </p:nvSpPr>
        <p:spPr>
          <a:xfrm>
            <a:off x="5643570" y="1857364"/>
            <a:ext cx="500066" cy="501772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внобедренный треугольник 27"/>
          <p:cNvSpPr/>
          <p:nvPr/>
        </p:nvSpPr>
        <p:spPr>
          <a:xfrm rot="1351130">
            <a:off x="2619541" y="2423271"/>
            <a:ext cx="875560" cy="79701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Мои документы\ХМАО подготовка к курсам 2009\Презентации для ХМАО\Диафильм 20пр Книга шахматной мудрости\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>
              <a:lum bright="6000"/>
            </a:blip>
            <a:tile tx="0" ty="0" sx="100000" sy="100000" flip="none" algn="tl"/>
          </a:blip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</a:t>
            </a:r>
            <a:endParaRPr lang="ru-RU" dirty="0"/>
          </a:p>
        </p:txBody>
      </p:sp>
      <p:pic>
        <p:nvPicPr>
          <p:cNvPr id="5" name="Содержимое 4" descr="http://www.stihi.ru/pics/2015/04/25/4865.jpg"/>
          <p:cNvPicPr>
            <a:picLocks/>
          </p:cNvPicPr>
          <p:nvPr/>
        </p:nvPicPr>
        <p:blipFill>
          <a:blip r:embed="rId3" cstate="print"/>
          <a:srcRect l="23550" r="19717"/>
          <a:stretch>
            <a:fillRect/>
          </a:stretch>
        </p:blipFill>
        <p:spPr bwMode="auto">
          <a:xfrm>
            <a:off x="5429256" y="1500174"/>
            <a:ext cx="342902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Равнобедренный треугольник 5"/>
          <p:cNvSpPr/>
          <p:nvPr/>
        </p:nvSpPr>
        <p:spPr>
          <a:xfrm rot="1351130">
            <a:off x="5262747" y="2494709"/>
            <a:ext cx="875560" cy="79701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уб 6"/>
          <p:cNvSpPr/>
          <p:nvPr/>
        </p:nvSpPr>
        <p:spPr>
          <a:xfrm>
            <a:off x="8286776" y="1857364"/>
            <a:ext cx="500066" cy="501772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ьная выноска 7"/>
          <p:cNvSpPr/>
          <p:nvPr/>
        </p:nvSpPr>
        <p:spPr>
          <a:xfrm rot="16200000">
            <a:off x="1523163" y="-597296"/>
            <a:ext cx="2599308" cy="5386291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р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28596" y="1428736"/>
            <a:ext cx="4857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Первая фигура с заданием: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синяя, не красная, не ромб  и не круг.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>
              <a:lum bright="6000"/>
            </a:blip>
            <a:tile tx="0" ty="0" sx="100000" sy="100000" flip="none" algn="tl"/>
          </a:blip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28604"/>
            <a:ext cx="8858312" cy="785818"/>
          </a:xfrm>
        </p:spPr>
        <p:txBody>
          <a:bodyPr>
            <a:normAutofit fontScale="90000"/>
          </a:bodyPr>
          <a:lstStyle/>
          <a:p>
            <a:pPr algn="l"/>
            <a:r>
              <a:rPr lang="ru-RU" sz="3300" dirty="0" smtClean="0"/>
              <a:t>Что больше: шахматная доска или шахматное поле?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3300" dirty="0"/>
          </a:p>
        </p:txBody>
      </p:sp>
      <p:pic>
        <p:nvPicPr>
          <p:cNvPr id="5" name="Содержимое 4" descr="Chessboard-perspective-02 by yamachem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714488"/>
            <a:ext cx="7786742" cy="460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42844" y="928670"/>
            <a:ext cx="8858312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95244" y="581004"/>
            <a:ext cx="8858312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dirty="0" smtClean="0">
                <a:solidFill>
                  <a:srgbClr val="663300"/>
                </a:solidFill>
                <a:latin typeface="+mj-lt"/>
                <a:ea typeface="+mj-ea"/>
                <a:cs typeface="+mj-cs"/>
              </a:rPr>
              <a:t>Что следует за белым полем на шахматной доске?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42844" y="928670"/>
            <a:ext cx="8858312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dirty="0" smtClean="0">
                <a:latin typeface="+mj-lt"/>
                <a:ea typeface="+mj-ea"/>
                <a:cs typeface="+mj-cs"/>
              </a:rPr>
              <a:t>Что следует за черным полем на шахматной доске?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95244" y="1081070"/>
            <a:ext cx="8858312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dirty="0" smtClean="0">
                <a:solidFill>
                  <a:srgbClr val="663300"/>
                </a:solidFill>
                <a:latin typeface="+mj-lt"/>
                <a:ea typeface="+mj-ea"/>
                <a:cs typeface="+mj-cs"/>
              </a:rPr>
              <a:t>Сколько всего полей на шахматной доске?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47644" y="1233470"/>
            <a:ext cx="8858312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dirty="0" smtClean="0">
                <a:latin typeface="+mj-lt"/>
                <a:ea typeface="+mj-ea"/>
                <a:cs typeface="+mj-cs"/>
              </a:rPr>
              <a:t>Сколько белых полей?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00044" y="1385870"/>
            <a:ext cx="8858312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dirty="0" smtClean="0">
                <a:solidFill>
                  <a:srgbClr val="663300"/>
                </a:solidFill>
                <a:latin typeface="+mj-lt"/>
                <a:ea typeface="+mj-ea"/>
                <a:cs typeface="+mj-cs"/>
              </a:rPr>
              <a:t>Сколько черных полей?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>
              <a:lum bright="6000"/>
            </a:blip>
            <a:tile tx="0" ty="0" sx="100000" sy="100000" flip="none" algn="tl"/>
          </a:blip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214554"/>
            <a:ext cx="7772400" cy="1000131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ГОРИЗОНТАЛЬ</a:t>
            </a:r>
            <a:endParaRPr lang="ru-RU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66748" y="866757"/>
            <a:ext cx="7772400" cy="1000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ВЕРТИКАЛЬ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2283009" y="1361067"/>
            <a:ext cx="864000" cy="794"/>
          </a:xfrm>
          <a:prstGeom prst="straightConnector1">
            <a:avLst/>
          </a:prstGeom>
          <a:ln w="31750">
            <a:solidFill>
              <a:srgbClr val="FF0000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>
            <a:off x="1707736" y="2714620"/>
            <a:ext cx="864000" cy="1588"/>
          </a:xfrm>
          <a:prstGeom prst="straightConnector1">
            <a:avLst/>
          </a:prstGeom>
          <a:ln w="31750">
            <a:solidFill>
              <a:srgbClr val="FF0000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1"/>
          <p:cNvSpPr txBox="1">
            <a:spLocks/>
          </p:cNvSpPr>
          <p:nvPr/>
        </p:nvSpPr>
        <p:spPr>
          <a:xfrm>
            <a:off x="928662" y="3717032"/>
            <a:ext cx="7772400" cy="3888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ДИАГОНА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(Командная игра: «Найди дорожки»)</a:t>
            </a: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5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rot="5400000">
            <a:off x="1833736" y="3696752"/>
            <a:ext cx="720000" cy="756000"/>
          </a:xfrm>
          <a:prstGeom prst="straightConnector1">
            <a:avLst/>
          </a:prstGeom>
          <a:ln w="31750">
            <a:solidFill>
              <a:srgbClr val="FF0000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255</Words>
  <Application>Microsoft Office PowerPoint</Application>
  <PresentationFormat>Экран (4:3)</PresentationFormat>
  <Paragraphs>80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ШАХМАТЫ</vt:lpstr>
      <vt:lpstr>ШАХМАТЫ</vt:lpstr>
      <vt:lpstr>Слайд 3</vt:lpstr>
      <vt:lpstr>Слайд 4</vt:lpstr>
      <vt:lpstr>Слайд 5</vt:lpstr>
      <vt:lpstr>Слайд 6</vt:lpstr>
      <vt:lpstr>Слайд 7</vt:lpstr>
      <vt:lpstr>Что больше: шахматная доска или шахматное поле? </vt:lpstr>
      <vt:lpstr>ГОРИЗОНТАЛЬ</vt:lpstr>
      <vt:lpstr>Слайд 10</vt:lpstr>
      <vt:lpstr>Чей след?</vt:lpstr>
      <vt:lpstr>Чей след?</vt:lpstr>
      <vt:lpstr>Чей след?</vt:lpstr>
      <vt:lpstr>Чей след?</vt:lpstr>
      <vt:lpstr>Чей след?</vt:lpstr>
      <vt:lpstr>Чей след?</vt:lpstr>
      <vt:lpstr>Расставь фигуры по силе в порядке их возрастания!</vt:lpstr>
      <vt:lpstr>Слайд 18</vt:lpstr>
      <vt:lpstr>ШАХМАТЫ</vt:lpstr>
      <vt:lpstr>ШАХМАТЫ</vt:lpstr>
      <vt:lpstr>Три защиты от шаха:</vt:lpstr>
      <vt:lpstr>ШАХМАТЫ</vt:lpstr>
      <vt:lpstr>Динамическая пауза</vt:lpstr>
      <vt:lpstr>Слайд 24</vt:lpstr>
      <vt:lpstr>ШАХМАТЫ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User</cp:lastModifiedBy>
  <cp:revision>54</cp:revision>
  <dcterms:created xsi:type="dcterms:W3CDTF">2016-11-01T03:55:49Z</dcterms:created>
  <dcterms:modified xsi:type="dcterms:W3CDTF">2001-12-31T21:55:05Z</dcterms:modified>
</cp:coreProperties>
</file>