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  <p:sldMasterId id="2147483840" r:id="rId3"/>
  </p:sldMasterIdLst>
  <p:notesMasterIdLst>
    <p:notesMasterId r:id="rId21"/>
  </p:notesMasterIdLst>
  <p:handoutMasterIdLst>
    <p:handoutMasterId r:id="rId22"/>
  </p:handoutMasterIdLst>
  <p:sldIdLst>
    <p:sldId id="346" r:id="rId4"/>
    <p:sldId id="359" r:id="rId5"/>
    <p:sldId id="406" r:id="rId6"/>
    <p:sldId id="405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4" r:id="rId16"/>
    <p:sldId id="407" r:id="rId17"/>
    <p:sldId id="401" r:id="rId18"/>
    <p:sldId id="408" r:id="rId19"/>
    <p:sldId id="403" r:id="rId20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93A5C3"/>
    <a:srgbClr val="6884CA"/>
    <a:srgbClr val="CCECFF"/>
    <a:srgbClr val="FBC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97" d="100"/>
          <a:sy n="97" d="100"/>
        </p:scale>
        <p:origin x="-2040" y="-10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81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FD736-C213-45D7-A8AE-D4575907D3A0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B8021-C259-4FD5-A7FE-0D6EFE2DC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0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412E8-9F06-4158-9F9C-6E5C1C988355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F31B4-D5AF-40FA-9864-2316EE5C4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7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54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914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48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511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511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5112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57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57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54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735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42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0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EE3C7A-EA64-4D82-8E9B-71BC66EBCC37}" type="datetime1">
              <a:rPr lang="ru-RU" smtClean="0"/>
              <a:t>27.04.2018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94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59F0B-0320-4BDB-B84D-68D4D1FF0A6E}" type="datetime1">
              <a:rPr lang="ru-RU" smtClean="0"/>
              <a:t>27.04.2018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21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547975-CD96-48F8-A146-1CD48B4FD327}" type="datetime1">
              <a:rPr lang="ru-RU" smtClean="0"/>
              <a:t>27.04.2018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5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F8A6B-F14F-4AD4-BAB9-2D44B9DD36A4}" type="datetime1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10494-46FE-4CF2-AC27-6A391D3F1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8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81140-1227-4B91-BCE1-A99DE7D93C12}" type="datetime1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E2D95-EB0B-4C85-9289-57FF337C5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56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26F1-B7BD-4024-A3D0-96E3446E4BA9}" type="datetime1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D2EA7-D462-499E-BDE2-DA1C07CB6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157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C814A-6033-401F-86E2-8A621D75B3A3}" type="datetime1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F711C-E928-458C-AFAE-49F3FF5AF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644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91215-9616-4186-A94A-195A1BE39E3E}" type="datetime1">
              <a:rPr lang="ru-RU" smtClean="0"/>
              <a:t>27.04.2018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7890F-D0C3-4CD3-BD70-30070E0DE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74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C88C4-7152-446D-B49A-800C1A8115C7}" type="datetime1">
              <a:rPr lang="ru-RU" smtClean="0"/>
              <a:t>27.04.2018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5083-28F5-4B9E-AA74-B05AC2AB3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612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301EE-53D5-4E9D-A911-D72D379E9068}" type="datetime1">
              <a:rPr lang="ru-RU" smtClean="0"/>
              <a:t>27.04.2018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A29D-1D69-4EF2-B5F9-E18E749D1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37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7B24A-F6AC-4CF9-9723-EF25924767ED}" type="datetime1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B4C3-EFDD-4F1F-9DA4-07488D583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E2BEBA-260C-48B4-A3A5-FE10F0272E8F}" type="datetime1">
              <a:rPr lang="ru-RU" smtClean="0"/>
              <a:t>27.04.2018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754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A0723-FB25-43ED-849C-AA383CE56A67}" type="datetime1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17B68-E06E-4440-B272-5A00FE668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265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FA8E-F6FF-4752-B502-0D78D148BB88}" type="datetime1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2FF6-FF8C-44A4-9E86-F154F69F8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25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4065-6EEC-4A1A-A8E4-75AFCCD75985}" type="datetime1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1B629-D737-4588-BEAE-6020D33C7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182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86161-6444-4CB5-9638-5741DA10B9B7}" type="datetime1">
              <a:rPr lang="ru-RU" smtClean="0"/>
              <a:t>27.04.2018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1BE01-3F62-4C7A-9793-5F1AC7C79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21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1A94B-4618-4D5B-841B-E6A6E0C7DD78}" type="datetime1">
              <a:rPr lang="ru-RU" smtClean="0"/>
              <a:t>27.04.2018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73039-F135-43BB-9DAB-06182EF1B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73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0591B-CB40-4A8C-A727-7CCD43939B27}" type="datetime1">
              <a:rPr lang="ru-RU" smtClean="0"/>
              <a:t>27.04.2018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77F59-650F-474D-8D0A-940355743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85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6F6CE-6306-4650-8B68-F5311A4F6AE6}" type="datetime1">
              <a:rPr lang="ru-RU" smtClean="0"/>
              <a:t>27.04.2018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23518-7432-41CF-B7DE-EAFDC4A53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51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7D229-1873-42BB-8A4C-4BD97A3247BD}" type="datetime1">
              <a:rPr lang="ru-RU" smtClean="0"/>
              <a:t>27.04.2018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C784-2789-41C1-9C8D-D9508D410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66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70520-4F3F-40B7-8AD0-201BEB062D15}" type="datetime1">
              <a:rPr lang="ru-RU" smtClean="0"/>
              <a:t>27.04.2018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04202-99A5-4DC9-9132-B45598CB3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62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1C8BB-8AA9-4191-BFD2-F012F7F1C6AE}" type="datetime1">
              <a:rPr lang="ru-RU" smtClean="0"/>
              <a:t>27.04.2018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FD3CA-0AD7-4C2D-BCD6-69AECDD68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2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26D2C-E39C-4DF2-875B-758A53118E69}" type="datetime1">
              <a:rPr lang="ru-RU" smtClean="0"/>
              <a:t>27.04.2018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910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4FD4-6E38-4975-B6DC-40AF5BE08690}" type="datetime1">
              <a:rPr lang="ru-RU" smtClean="0"/>
              <a:t>27.04.2018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6E0D-3667-4812-A52B-E6292A10B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9853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F01AD-43CD-4E4E-8A3F-C122014D4A2E}" type="datetime1">
              <a:rPr lang="ru-RU" smtClean="0"/>
              <a:t>27.04.2018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D771-09BD-4408-959C-43DC12FA6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457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930D1-E13F-4DDB-BB87-C9B54D2BFCF1}" type="datetime1">
              <a:rPr lang="ru-RU" smtClean="0"/>
              <a:t>27.04.2018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63CCE-0A31-47A7-966D-0FF356391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3939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6768D-BDDC-417E-AEFF-DE3C4C158C85}" type="datetime1">
              <a:rPr lang="ru-RU" smtClean="0"/>
              <a:t>27.04.2018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C7784-63B5-4790-BCAD-66364F1E6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9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16CC87-566B-41EC-915A-F954240B02BD}" type="datetime1">
              <a:rPr lang="ru-RU" smtClean="0"/>
              <a:t>27.04.2018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7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7AC45-3033-49C5-A2D0-73F87C1F74A3}" type="datetime1">
              <a:rPr lang="ru-RU" smtClean="0"/>
              <a:t>27.04.2018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88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5BB929-5AFB-4A98-8867-BB6491147D0B}" type="datetime1">
              <a:rPr lang="ru-RU" smtClean="0"/>
              <a:t>27.04.2018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50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8A707-334F-4E64-8E90-2A0E142B741A}" type="datetime1">
              <a:rPr lang="ru-RU" smtClean="0"/>
              <a:t>27.04.2018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27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8744C7-0CDB-47CD-A976-3357D0A1F08E}" type="datetime1">
              <a:rPr lang="ru-RU" smtClean="0"/>
              <a:t>27.04.2018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00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72A49-D14E-40D2-9AD0-339B168FE778}" type="datetime1">
              <a:rPr lang="ru-RU" smtClean="0"/>
              <a:t>27.04.2018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75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2E444-E358-400B-BCA8-01895BDE96C2}" type="datetime1">
              <a:rPr lang="ru-RU" smtClean="0"/>
              <a:t>27.04.2018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293240-8C06-41A1-9192-04ACE0D24B57}" type="datetime1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04C845-B79B-4429-B854-415648AE4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24AD632-0D76-45C5-AD18-9B6803A19D56}" type="datetime1">
              <a:rPr lang="ru-RU" smtClean="0"/>
              <a:t>27.04.2018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10FD53C-A1A4-4C8F-B74E-62F855434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gos74.ru/ru-ru/%D0%B4%D0%BE%D0%BA%D1%83%D0%BC%D0%B5%D0%BD%D1%82%D1%8B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ikt.ipk74.ru/forum/forum7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7632" y="101593"/>
            <a:ext cx="7482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Государственное 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бюджетное </a:t>
            </a:r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учреждение </a:t>
            </a:r>
          </a:p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дополнительного 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профессионального образования </a:t>
            </a:r>
            <a:endParaRPr lang="ru-RU" sz="12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«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Челябинский институт переподготовки и повышения квалификации </a:t>
            </a:r>
            <a:endParaRPr lang="ru-RU" sz="12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работников 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образования</a:t>
            </a:r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»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485800" y="1665101"/>
            <a:ext cx="8334673" cy="160511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 </a:t>
            </a: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реализации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проекта </a:t>
            </a: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поддержки школ с низкими результатами обучения и школ,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функционирующих </a:t>
            </a:r>
            <a:b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сложных </a:t>
            </a: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социальных условиях,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</a:t>
            </a: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Челябинской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области в 2018г.</a:t>
            </a:r>
            <a:endParaRPr lang="ru-RU" sz="30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8" name="Picture 1031" descr="чиппкро  знак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7548"/>
            <a:ext cx="971600" cy="843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6"/>
          <p:cNvSpPr txBox="1">
            <a:spLocks/>
          </p:cNvSpPr>
          <p:nvPr/>
        </p:nvSpPr>
        <p:spPr>
          <a:xfrm>
            <a:off x="1619673" y="4038295"/>
            <a:ext cx="7471963" cy="10156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Солодкова Марина Ивановна</a:t>
            </a:r>
            <a:r>
              <a:rPr lang="ru-RU" sz="2000" b="1" kern="0" dirty="0" smtClean="0">
                <a:solidFill>
                  <a:srgbClr val="2D2D8A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первый проректор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ГБУ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ДПО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ЧИППКРО,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Отличник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просвещения РФ</a:t>
            </a:r>
          </a:p>
        </p:txBody>
      </p:sp>
    </p:spTree>
    <p:extLst>
      <p:ext uri="{BB962C8B-B14F-4D97-AF65-F5344CB8AC3E}">
        <p14:creationId xmlns:p14="http://schemas.microsoft.com/office/powerpoint/2010/main" val="4588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94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38774"/>
            <a:ext cx="8892480" cy="739376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ru-RU" sz="27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Адресные программы </a:t>
            </a:r>
            <a: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по поддержке школ </a:t>
            </a:r>
            <a:b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 низкими результатами обучения</a:t>
            </a:r>
            <a:endParaRPr lang="ru-RU" sz="27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92889" y="975293"/>
            <a:ext cx="6876255" cy="1203275"/>
            <a:chOff x="494791" y="1196752"/>
            <a:chExt cx="8657618" cy="187029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94791" y="1196752"/>
              <a:ext cx="8657618" cy="965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94791" y="2107004"/>
              <a:ext cx="8657618" cy="960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0978" y="2171425"/>
            <a:ext cx="8471863" cy="276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14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96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6"/>
          <p:cNvSpPr>
            <a:spLocks noGrp="1"/>
          </p:cNvSpPr>
          <p:nvPr>
            <p:ph type="title"/>
          </p:nvPr>
        </p:nvSpPr>
        <p:spPr>
          <a:xfrm>
            <a:off x="251520" y="131630"/>
            <a:ext cx="8892480" cy="739376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ru-RU" sz="27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Адресные программы </a:t>
            </a:r>
            <a: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по поддержке школ </a:t>
            </a:r>
            <a:b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 низкими результатами обучения</a:t>
            </a:r>
            <a:endParaRPr lang="ru-RU" sz="27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7280" y="2164281"/>
            <a:ext cx="8311938" cy="280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Группа 15"/>
          <p:cNvGrpSpPr/>
          <p:nvPr/>
        </p:nvGrpSpPr>
        <p:grpSpPr>
          <a:xfrm>
            <a:off x="128593" y="946717"/>
            <a:ext cx="6876255" cy="1203275"/>
            <a:chOff x="494791" y="1196752"/>
            <a:chExt cx="8657618" cy="1870298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94791" y="1196752"/>
              <a:ext cx="8657618" cy="965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94791" y="2107004"/>
              <a:ext cx="8657618" cy="960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226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272327"/>
            <a:ext cx="8892480" cy="7393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Аудит качества управления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</a:t>
            </a: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школах с низкими результатами обучения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и </a:t>
            </a: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школах, функционирующих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</a:t>
            </a: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неблагоприятных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социальных </a:t>
            </a: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условиях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37621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Цель аудита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 – выявление наиболее актуальных проблем в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управлении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качеством образования в школах – участниках проекта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- и подготовка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рекомендаций по совершенствованию системы управления в указанных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школах</a:t>
            </a:r>
          </a:p>
          <a:p>
            <a:pPr algn="just"/>
            <a:endParaRPr lang="ru-RU" b="1" dirty="0" smtClean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Результаты </a:t>
            </a:r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аудита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отражены в информационных картах состояния качества управления в школах – участниках проекта, которые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представляют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табличную форму и содержат: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сведения об объектах и предмете аудита;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выводы по результатам аудита;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рекомендации по совершенствованию качества управления в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общеобразовательной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организации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06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272327"/>
            <a:ext cx="8892480" cy="7393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Профессионально-общественная экспертиза </a:t>
            </a:r>
            <a:b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результатов и мероприятий проекта </a:t>
            </a:r>
            <a:endParaRPr lang="ru-RU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3772" y="1347612"/>
            <a:ext cx="86587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	</a:t>
            </a:r>
            <a:r>
              <a:rPr lang="ru-RU" sz="2000" dirty="0">
                <a:solidFill>
                  <a:srgbClr val="003366"/>
                </a:solidFill>
                <a:latin typeface="Book Antiqua" panose="02040602050305030304" pitchFamily="18" charset="0"/>
              </a:rPr>
              <a:t>Работа экспертного совета с участием экспертов реализации проекта, тьюторов и лучших педагогов школ-лидеров в образовании, представителей муниципальных методических служб, сетевых консультантов системы образования Челябинской области для выработки оптимальных решений по со-провождению (в том числе персональному) реализации проектов (адресных программ) по повышению качества образования в школах с низкими результатами обучения и школах, функционирующих в неблагоприятных социальных условиях</a:t>
            </a:r>
          </a:p>
        </p:txBody>
      </p:sp>
    </p:spTree>
    <p:extLst>
      <p:ext uri="{BB962C8B-B14F-4D97-AF65-F5344CB8AC3E}">
        <p14:creationId xmlns:p14="http://schemas.microsoft.com/office/powerpoint/2010/main" val="36428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33772" y="176190"/>
            <a:ext cx="8892480" cy="7393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Особенности реализации проекта в 2018 году</a:t>
            </a:r>
            <a:endParaRPr lang="ru-RU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915566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3366"/>
                </a:solidFill>
                <a:latin typeface="Book Antiqua" panose="02040602050305030304" pitchFamily="18" charset="0"/>
              </a:rPr>
              <a:t>Адресные программы поддержки школ, функционирующих в неблагоприятных социальных условиях, в форме «адресного» консалтинга (реализация </a:t>
            </a:r>
            <a:r>
              <a:rPr lang="ru-RU" sz="20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подпроекта</a:t>
            </a:r>
            <a:r>
              <a:rPr lang="ru-RU" sz="2000" dirty="0">
                <a:solidFill>
                  <a:srgbClr val="003366"/>
                </a:solidFill>
                <a:latin typeface="Book Antiqua" panose="02040602050305030304" pitchFamily="18" charset="0"/>
              </a:rPr>
              <a:t> для 10 школ из 10 муниципальных образований</a:t>
            </a:r>
            <a:r>
              <a:rPr lang="ru-RU" sz="20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)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sz="20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3366"/>
                </a:solidFill>
                <a:latin typeface="Book Antiqua" panose="02040602050305030304" pitchFamily="18" charset="0"/>
              </a:rPr>
              <a:t>«Адресные» программы повышения квалификации для педагогов, испытывающих затруднения при подготовке выпускников к процедурам ГИА и ВПР</a:t>
            </a:r>
          </a:p>
          <a:p>
            <a:pPr algn="just"/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100 чел – учителя математики</a:t>
            </a:r>
          </a:p>
          <a:p>
            <a:pPr algn="just"/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100 чел – учителя русского языка и литературы</a:t>
            </a:r>
          </a:p>
          <a:p>
            <a:pPr algn="just"/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50 чел-учителя физики</a:t>
            </a:r>
          </a:p>
          <a:p>
            <a:pPr algn="just"/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100 чел- учителя начальной школы </a:t>
            </a:r>
          </a:p>
        </p:txBody>
      </p:sp>
    </p:spTree>
    <p:extLst>
      <p:ext uri="{BB962C8B-B14F-4D97-AF65-F5344CB8AC3E}">
        <p14:creationId xmlns:p14="http://schemas.microsoft.com/office/powerpoint/2010/main" val="106311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1128405"/>
            <a:ext cx="9108503" cy="4072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Идентификация общеобразовательных организаций, </a:t>
            </a:r>
            <a:r>
              <a:rPr lang="ru-RU" sz="16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осуществляющих </a:t>
            </a: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деятельность в неблагоприятных социальных условиях //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Казанский педагогический журнал [журнал включен в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перечень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ВАК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]</a:t>
            </a:r>
            <a:endParaRPr lang="ru-RU" sz="1600" b="1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Разработка адресных программ поддержки школ, </a:t>
            </a:r>
            <a:r>
              <a:rPr lang="ru-RU" sz="16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демонстрирующих </a:t>
            </a: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низкие образовательные результаты и находящихся в </a:t>
            </a:r>
            <a:r>
              <a:rPr lang="ru-RU" sz="16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неблагоприятных </a:t>
            </a: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социальных условиях //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European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Social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Science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Journal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 [журнал включен в перечень ВАК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]</a:t>
            </a:r>
            <a:endParaRPr lang="ru-RU" sz="16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Особенности вовлечения школ с низкими образовательными </a:t>
            </a:r>
            <a:r>
              <a:rPr lang="ru-RU" sz="16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результатами </a:t>
            </a: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обучающихся в деятельность образовательных </a:t>
            </a:r>
            <a:r>
              <a:rPr lang="ru-RU" sz="16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технопарков </a:t>
            </a: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//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Современные наукоемкие технологии [журнал включен в перечень ВАК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]</a:t>
            </a:r>
            <a:endParaRPr lang="ru-RU" sz="16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Проектирование модельных программ поддержки </a:t>
            </a:r>
            <a:r>
              <a:rPr lang="ru-RU" sz="16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общеобразовательных </a:t>
            </a: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организаций, реализующих очно-заочную форму обучения //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Современные проблемы науки и образования [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журнал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включен в перечень ВАК]</a:t>
            </a:r>
          </a:p>
          <a:p>
            <a:pPr marL="285750" indent="-285750" algn="just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Повышение качества образования в школах с низкими </a:t>
            </a:r>
            <a:r>
              <a:rPr lang="ru-RU" sz="16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результатами </a:t>
            </a: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обучения на основе механизма сетевого взаимодействия //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Отечественная и зарубежная педагогика. – 2017. – № 6 [журнал включен в перечень ВАК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]</a:t>
            </a:r>
          </a:p>
          <a:p>
            <a:pPr marL="285750" indent="-285750" algn="just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3366"/>
                </a:solidFill>
                <a:latin typeface="Book Antiqua" panose="02040602050305030304" pitchFamily="18" charset="0"/>
              </a:rPr>
              <a:t>Эффективные практики поддержки школ с низкими результатами обучения и школ, функционирующих в неблагоприятных социальных условиях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[Электронный ресурс] : сборник материалов / В. Н. Кеспиков, Е. А.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Коузова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, Е. А. Тюрина и др. – Челябинск : ЧИППКРО, 2017. – 100 с.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83798"/>
            <a:ext cx="8892480" cy="7393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Представление результатов и опыта работы по мероприятиям проекта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поддержки школ 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 низкими результатами обучения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и 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школ, функционирующих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неблагоприятных социальных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условиях в 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научных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изданиях – 2017г.</a:t>
            </a:r>
            <a:endParaRPr lang="ru-RU" sz="22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11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33772" y="111790"/>
            <a:ext cx="8784976" cy="8037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19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Представление результатов и опыта работы по мероприятиям проекта поддержки школ с низкими результатами обучения и школ, функционирующих в неблагоприятных социальных условиях </a:t>
            </a:r>
            <a:r>
              <a:rPr lang="ru-RU" sz="19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19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19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</a:t>
            </a:r>
            <a:r>
              <a:rPr lang="ru-RU" sz="19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научных изданиях -2018г.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44173"/>
            <a:ext cx="8928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Технологии наставнической деятельности в осуществлении адресной поддержки школ, демонстрирующих низкие образовательные результаты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Использование научно-методического потенциала сети региональных инновационных проектов для выравнивания возможностей общеобразовательных организаций на обеспечения современного качества общего образования</a:t>
            </a:r>
          </a:p>
          <a:p>
            <a:pPr marL="285750" lvl="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Принятие эффективных управленческих решений на основе результатов аудита школ с низкими результатами качества обучения и школ, функционирующих в неблагоприятных социальных условиях</a:t>
            </a:r>
          </a:p>
          <a:p>
            <a:pPr marL="285750" lvl="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Подходы к разработке и проведению мониторинга реализации адресных программ поддержки школ с низкими результатами качества обучения и школ, функционирующих в неблагоприятных социальных условиях</a:t>
            </a:r>
          </a:p>
          <a:p>
            <a:pPr marL="285750" lvl="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Региональная практика привлечения профессиональных сообществ к реализации проекта поддержки школ с низкими результатами обучения</a:t>
            </a:r>
          </a:p>
          <a:p>
            <a:pPr marL="285750" indent="-28575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Стратегии методической поддержки педагогов общеобразовательных организаций, демонстрирующих низкие образовательные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результаты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92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7632" y="101593"/>
            <a:ext cx="7482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Государственное 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бюджетное </a:t>
            </a:r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учреждение </a:t>
            </a:r>
          </a:p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дополнительного 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профессионального образования </a:t>
            </a:r>
            <a:endParaRPr lang="ru-RU" sz="12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«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Челябинский институт переподготовки и повышения квалификации </a:t>
            </a:r>
            <a:endParaRPr lang="ru-RU" sz="12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работников 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образования</a:t>
            </a:r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»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485800" y="1665101"/>
            <a:ext cx="8334673" cy="160511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реализации проекта </a:t>
            </a: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поддержки школ с низкими результатами обучения и школ,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функционирующих </a:t>
            </a:r>
            <a:b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сложных </a:t>
            </a: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социальных условиях,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</a:t>
            </a:r>
            <a:r>
              <a:rPr lang="ru-RU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Челябинской </a:t>
            </a:r>
            <a:r>
              <a:rPr lang="ru-RU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области в 2018г.</a:t>
            </a:r>
            <a:endParaRPr lang="ru-RU" sz="30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8" name="Picture 1031" descr="чиппкро  знак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7548"/>
            <a:ext cx="971600" cy="843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6"/>
          <p:cNvSpPr txBox="1">
            <a:spLocks/>
          </p:cNvSpPr>
          <p:nvPr/>
        </p:nvSpPr>
        <p:spPr>
          <a:xfrm>
            <a:off x="1619673" y="4038295"/>
            <a:ext cx="7471963" cy="10156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Солодкова Марина Ивановна</a:t>
            </a:r>
            <a:r>
              <a:rPr lang="ru-RU" sz="2000" b="1" kern="0" dirty="0" smtClean="0">
                <a:solidFill>
                  <a:srgbClr val="2D2D8A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первый проректор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ГБУ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ДПО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ЧИППКРО,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Отличник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просвещения РФ</a:t>
            </a:r>
          </a:p>
        </p:txBody>
      </p:sp>
    </p:spTree>
    <p:extLst>
      <p:ext uri="{BB962C8B-B14F-4D97-AF65-F5344CB8AC3E}">
        <p14:creationId xmlns:p14="http://schemas.microsoft.com/office/powerpoint/2010/main" val="8537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2626" y="58105"/>
            <a:ext cx="8004175" cy="85000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Нормативно-правовые основания для проектирования моделей управления качеством образования в общеобразовательных организациях, отнесенных к категории школ с низкими результатами обучения</a:t>
            </a:r>
            <a:endParaRPr lang="ru-RU" sz="20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504" y="1221600"/>
            <a:ext cx="8928992" cy="3870430"/>
          </a:xfrm>
        </p:spPr>
        <p:txBody>
          <a:bodyPr>
            <a:noAutofit/>
          </a:bodyPr>
          <a:lstStyle/>
          <a:p>
            <a:pPr algn="ctr" eaLnBrk="0" hangingPunct="0"/>
            <a:r>
              <a:rPr lang="ru-RU" sz="18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Постановление Правительства РФ от 26 декабря 2017 г. N 1642  «Об утверждении государственной программы Российской Федерации </a:t>
            </a:r>
            <a:r>
              <a:rPr lang="ru-RU" sz="1800" dirty="0">
                <a:solidFill>
                  <a:srgbClr val="003366"/>
                </a:solidFill>
                <a:latin typeface="Book Antiqua" panose="02040602050305030304" pitchFamily="18" charset="0"/>
              </a:rPr>
              <a:t>"РАЗВИТИЕ ОБРАЗОВАНИЯ</a:t>
            </a:r>
            <a:r>
              <a:rPr lang="ru-RU" sz="18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» </a:t>
            </a:r>
            <a:r>
              <a:rPr lang="ru-RU" sz="20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("</a:t>
            </a:r>
            <a:r>
              <a:rPr lang="ru-RU" sz="2000" dirty="0">
                <a:solidFill>
                  <a:srgbClr val="003366"/>
                </a:solidFill>
                <a:latin typeface="Book Antiqua" panose="02040602050305030304" pitchFamily="18" charset="0"/>
              </a:rPr>
              <a:t>Повышение качества образования в школах с низкими результатами обучения и в школах, функционирующих в неблагоприятных социальных условиях, путем реализации региональных проектов и распространение их результатов</a:t>
            </a:r>
            <a:r>
              <a:rPr lang="ru-RU" sz="20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«)</a:t>
            </a:r>
            <a:endParaRPr lang="ru-RU" sz="20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lvl="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8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Постановление Правительство Челябинской области  от 28 декабря 2017 г. N 732-П О государственной программе Челябинской области "Развитие образования в Челябинской области" на 2018 - 2025 годы </a:t>
            </a:r>
            <a:r>
              <a:rPr lang="ru-RU" sz="2000" dirty="0">
                <a:solidFill>
                  <a:srgbClr val="003366"/>
                </a:solidFill>
                <a:latin typeface="Book Antiqua" panose="02040602050305030304" pitchFamily="18" charset="0"/>
              </a:rPr>
              <a:t>(раздел </a:t>
            </a:r>
            <a:r>
              <a:rPr lang="en-US" sz="2000" dirty="0">
                <a:solidFill>
                  <a:srgbClr val="003366"/>
                </a:solidFill>
                <a:latin typeface="Book Antiqua" panose="02040602050305030304" pitchFamily="18" charset="0"/>
              </a:rPr>
              <a:t>VIII</a:t>
            </a:r>
            <a:r>
              <a:rPr lang="ru-RU" sz="2000" dirty="0">
                <a:solidFill>
                  <a:srgbClr val="003366"/>
                </a:solidFill>
                <a:latin typeface="Book Antiqua" panose="02040602050305030304" pitchFamily="18" charset="0"/>
              </a:rPr>
              <a:t> «Формирование востребованной системы оценки качества образования и образовательных результатов»)</a:t>
            </a:r>
          </a:p>
          <a:p>
            <a:pPr lvl="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003366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5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58105"/>
            <a:ext cx="7931225" cy="64143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Нормативно-правовые основания для проектирования моделей управления качеством образования в общеобразовательных организациях, отнесенных к категории школ с низкими результатами обучения</a:t>
            </a:r>
            <a:endParaRPr lang="ru-RU" sz="16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463669"/>
              </p:ext>
            </p:extLst>
          </p:nvPr>
        </p:nvGraphicFramePr>
        <p:xfrm>
          <a:off x="179512" y="843558"/>
          <a:ext cx="8856984" cy="433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811"/>
                <a:gridCol w="2071599"/>
                <a:gridCol w="5428574"/>
              </a:tblGrid>
              <a:tr h="4048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Тип школы</a:t>
                      </a:r>
                      <a:endParaRPr lang="ru-RU" sz="1400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Критерии отнесения</a:t>
                      </a:r>
                      <a:endParaRPr lang="ru-RU" sz="1400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Показатели для расчёта</a:t>
                      </a:r>
                      <a:endParaRPr lang="ru-RU" sz="1400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</a:tr>
              <a:tr h="23314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Школа с низкими результатами обучения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Устойчивые низкие результаты обучения учащихся на всех ступенях образования, ведущие к </a:t>
                      </a:r>
                      <a:r>
                        <a:rPr lang="ru-RU" sz="1200" b="1" dirty="0" err="1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дезадаптации</a:t>
                      </a: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 учащихся и препятствующие продолжению их образовательной и профессиональной траектории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25% школ с самыми низкими результатами ЕГЭ, ОГЭ и ВПР за последние 3 года.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Менее 60% учащихся, продолжающих обучение на уровне среднего общего образования.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Расхождение между средним баллом ЕГЭ, ОГЭ и ВПР по региону и средним балом школы составляет более 20 баллов.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Количество выпускников 11-х классов, набравших по результатам ЕГЭ по предметам по выбору балл ниже минимально установленного значения.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0,5% учащихся, за последние 3 года принимавших участие в региональных и всероссийских олимпиадах и конкурсах.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</a:tr>
              <a:tr h="1595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Школы, функционирующие в неблагоприятных социальных условиях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Школы, обучающие наиболее сложные категории учащихся и работающие в сложных территориях, как правило, в условиях ресурсных дефицитов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25% школ с самым низким Индексом социального неблагополучия, рассчитанного на основе: доли семей учащихся с низким социально-экономическим и культурным уровнем; доли учащихся с девиантным поведением, отсутствием учебной мотивации, слабым знанием русского языка; удалённость школ от других образовательных центров; труднодоступная местность (низкий уровень привлекательности территории для проживания и работы)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9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2626" y="58105"/>
            <a:ext cx="8004175" cy="85000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Разработка и реализация адресных программ поддержки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 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 низкими результатами обучения и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школ, функционирующих в 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неблагоприятных социальных условиях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504" y="1221600"/>
            <a:ext cx="8928992" cy="3870430"/>
          </a:xfrm>
        </p:spPr>
        <p:txBody>
          <a:bodyPr>
            <a:noAutofit/>
          </a:bodyPr>
          <a:lstStyle/>
          <a:p>
            <a:pPr algn="just">
              <a:lnSpc>
                <a:spcPct val="85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Формирование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группы поддержки – группы школ-лидеров в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образовании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Челябинской области </a:t>
            </a:r>
          </a:p>
          <a:p>
            <a:pPr algn="just">
              <a:lnSpc>
                <a:spcPct val="85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Разработка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содержания и формата адресных программ поддержки на основе региональных модельных программ «Интерактивная площадка «Сетевой навигатор качества образования» и «Образовательный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технопарк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: новые возможности повышения качества образования»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(</a:t>
            </a:r>
            <a:r>
              <a:rPr lang="en-US" sz="1600" dirty="0">
                <a:solidFill>
                  <a:srgbClr val="003366"/>
                </a:solidFill>
                <a:latin typeface="Book Antiqua" panose="02040602050305030304" pitchFamily="18" charset="0"/>
                <a:hlinkClick r:id="rId3"/>
              </a:rPr>
              <a:t>http://</a:t>
            </a:r>
            <a:r>
              <a:rPr lang="en-US" sz="1600" dirty="0" smtClean="0">
                <a:solidFill>
                  <a:srgbClr val="003366"/>
                </a:solidFill>
                <a:latin typeface="Book Antiqua" panose="02040602050305030304" pitchFamily="18" charset="0"/>
                <a:hlinkClick r:id="rId3"/>
              </a:rPr>
              <a:t>fgos74.ru/ru-ru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  <a:hlinkClick r:id="rId3"/>
              </a:rPr>
              <a:t>/документы.</a:t>
            </a:r>
            <a:r>
              <a:rPr lang="en-US" sz="1600" dirty="0" err="1" smtClean="0">
                <a:solidFill>
                  <a:srgbClr val="003366"/>
                </a:solidFill>
                <a:latin typeface="Book Antiqua" panose="02040602050305030304" pitchFamily="18" charset="0"/>
                <a:hlinkClick r:id="rId3"/>
              </a:rPr>
              <a:t>aspx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) Представление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программ на Экспертный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совет</a:t>
            </a:r>
            <a:endParaRPr lang="ru-RU" sz="16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>
              <a:lnSpc>
                <a:spcPct val="85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Заключение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договоров между участниками проекта по реализации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адресных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программ поддержки. Размещение адресных программ на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сетевой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площадке научно-прикладных проектов официального сайта ГБУ ДПО ЧИППКРО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(</a:t>
            </a:r>
            <a:r>
              <a:rPr lang="en-US" sz="1600" dirty="0">
                <a:solidFill>
                  <a:srgbClr val="003366"/>
                </a:solidFill>
                <a:latin typeface="Book Antiqua" panose="02040602050305030304" pitchFamily="18" charset="0"/>
                <a:hlinkClick r:id="rId4"/>
              </a:rPr>
              <a:t>http://ikt.ipk74.ru/forum/forum71</a:t>
            </a:r>
            <a:r>
              <a:rPr lang="en-US" sz="1600" dirty="0" smtClean="0">
                <a:solidFill>
                  <a:srgbClr val="003366"/>
                </a:solidFill>
                <a:latin typeface="Book Antiqua" panose="02040602050305030304" pitchFamily="18" charset="0"/>
                <a:hlinkClick r:id="rId4"/>
              </a:rPr>
              <a:t>/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) </a:t>
            </a:r>
            <a:endParaRPr lang="ru-RU" sz="16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>
              <a:lnSpc>
                <a:spcPct val="85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Разработка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и проведение мониторинга результативности адресных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программ </a:t>
            </a:r>
            <a:endParaRPr lang="ru-RU" sz="16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>
              <a:lnSpc>
                <a:spcPct val="85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Проведение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совещательных и дискуссионных мероприятий по вопросам результативности реализации адресных программ</a:t>
            </a:r>
          </a:p>
          <a:p>
            <a:pPr algn="just">
              <a:lnSpc>
                <a:spcPct val="85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Принятие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решений о корректировке и (или) обновлению адресных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программ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, реализуемых школами – участниками проекта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692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324022"/>
            <a:ext cx="8892480" cy="850008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ru-RU" sz="1600" b="1" dirty="0" smtClean="0">
                <a:solidFill>
                  <a:srgbClr val="C00000"/>
                </a:solidFill>
              </a:rPr>
              <a:t/>
            </a:r>
            <a:br>
              <a:rPr lang="ru-RU" sz="1600" b="1" dirty="0" smtClean="0">
                <a:solidFill>
                  <a:srgbClr val="C00000"/>
                </a:solidFill>
              </a:rPr>
            </a:b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Школы -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лидеры - общеобразовательные организации Челябинской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области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, получившие статус федеральных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 и региональных инновационных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площадок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по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тематике повышения качества общего образования,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школы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– победители региональных конкурсов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«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Новой школе – новые стандарты»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и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«Современные образовательные технологии»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546" y="1342459"/>
            <a:ext cx="9001000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1.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ГБОУ «Челябинский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областной многопрофильный лицей-интернат для одаренных детей»</a:t>
            </a:r>
          </a:p>
          <a:p>
            <a:pPr algn="just"/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2. МОУ «Средняя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общеобразовательная школа № 5 с углубленным изучением математики» города Магнитогорска</a:t>
            </a:r>
          </a:p>
          <a:p>
            <a:pPr algn="just"/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3. МАОУ «Гимназия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53» города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Магнитогорска</a:t>
            </a:r>
          </a:p>
          <a:p>
            <a:pPr algn="just"/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4.МАОУ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«Средняя общеобразовательная школа №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56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с углубленным изучением математики» города Магнитогорска</a:t>
            </a:r>
          </a:p>
          <a:p>
            <a:pPr algn="just"/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5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. МАОУ «Лицей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6» Миасского городского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округа</a:t>
            </a:r>
          </a:p>
          <a:p>
            <a:pPr algn="just"/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6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. МБОУ «Средняя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общеобразовательная школа № 125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с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углубленным изучением математики»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Снежинского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городского округа</a:t>
            </a:r>
            <a:endParaRPr lang="ru-RU" sz="16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7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. МБОУ «Гимназия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127»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Снежинского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 городского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округа</a:t>
            </a:r>
          </a:p>
          <a:p>
            <a:pPr algn="just"/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8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. МБОУ «Гимназия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10 г. Челябинска»</a:t>
            </a:r>
          </a:p>
          <a:p>
            <a:pPr algn="just"/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9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. МАОУ «Гимназия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26 г. Челябинска»</a:t>
            </a:r>
          </a:p>
          <a:p>
            <a:pPr algn="just"/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10. МАОУ «Гимназия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76 г. Челябинска»</a:t>
            </a:r>
          </a:p>
          <a:p>
            <a:pPr algn="just"/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11. МАОУ «Лицей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142 г. Челябинска»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9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365240"/>
            <a:ext cx="8892480" cy="8500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Формат адресных программ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Технология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формирования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99764"/>
            <a:ext cx="87849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Формат адресных программ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– соглашения между сторонами –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участниками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проекта, неотъемлемой частью которых являются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календарные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графики работ (мероприятий) </a:t>
            </a:r>
            <a:endParaRPr lang="ru-RU" sz="2000" b="1" dirty="0" smtClean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/>
            <a:endParaRPr lang="ru-RU" sz="2000" b="1" dirty="0" smtClean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/>
            <a:endParaRPr lang="ru-RU" sz="2000" b="1" dirty="0" smtClean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/>
            <a:endParaRPr lang="ru-RU" sz="2000" b="1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Технология формирования: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проектная работа по результатам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курсов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повышения квалификации для школьных команд по вопросам использования потенциала региональных модельных программ для разработки адресных программ поддержки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15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23528" y="216918"/>
            <a:ext cx="8568952" cy="697967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Модельная региональная программа </a:t>
            </a: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поддержки </a:t>
            </a:r>
            <a:r>
              <a:rPr lang="ru-RU" sz="2200" b="1" dirty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школ с низкими результатами </a:t>
            </a: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«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Интерактивная площадка «Сетевой </a:t>
            </a:r>
            <a:b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навигатор качества образования»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6804250" y="1653648"/>
            <a:ext cx="2088231" cy="2915971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интеграция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усилий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(намерений)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школ с низкими результатами и ресурсов образовательных организаций с более высоким уровнем качества обучения для обеспечения положительной динамики качества общего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образования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6944072" y="1275606"/>
            <a:ext cx="1837630" cy="3774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Цель: 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294967295"/>
          </p:nvPr>
        </p:nvSpPr>
        <p:spPr>
          <a:xfrm>
            <a:off x="107504" y="1070726"/>
            <a:ext cx="6552728" cy="37804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85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15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Основные направления </a:t>
            </a:r>
            <a:r>
              <a:rPr lang="ru-RU" sz="15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</a:p>
          <a:p>
            <a:pPr marL="266700" indent="-266700" algn="just">
              <a:lnSpc>
                <a:spcPct val="85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выявление </a:t>
            </a: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профессиональных дефицитов руководящих и педагогических работников школ </a:t>
            </a:r>
            <a:r>
              <a:rPr lang="ru-RU" sz="1500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в обеспечении достижения положительной динамики качества общего образования, исходя из выделенных </a:t>
            </a:r>
            <a:r>
              <a:rPr lang="ru-RU" sz="1500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критериев;</a:t>
            </a:r>
          </a:p>
          <a:p>
            <a:pPr marL="266700" indent="-266700" algn="just">
              <a:lnSpc>
                <a:spcPct val="85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определение носителей позитивного </a:t>
            </a: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педагогического и управленческого опыта, </a:t>
            </a:r>
            <a:r>
              <a:rPr lang="ru-RU" sz="1500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позволяющего обеспечить решение выявленных профессиональных </a:t>
            </a:r>
            <a:r>
              <a:rPr lang="ru-RU" sz="1500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дефицитов;</a:t>
            </a:r>
            <a:endParaRPr lang="ru-RU" sz="1500" dirty="0">
              <a:solidFill>
                <a:srgbClr val="002060"/>
              </a:solidFill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marL="266700" indent="-266700" algn="just">
              <a:lnSpc>
                <a:spcPct val="85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отбор эффективных технологий обмена знаниями и практиками, обеспечивающих адресность оказания консультационной помощи и (или) </a:t>
            </a:r>
            <a:r>
              <a:rPr lang="ru-RU" sz="1500" b="1" kern="1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тьюторского</a:t>
            </a: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 сопровождения </a:t>
            </a:r>
            <a:r>
              <a:rPr lang="ru-RU" sz="1500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руководящим и педагогическим работникам школ с низкими </a:t>
            </a:r>
            <a:r>
              <a:rPr lang="ru-RU" sz="1500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результатами; </a:t>
            </a:r>
          </a:p>
          <a:p>
            <a:pPr marL="266700" indent="-266700" algn="just">
              <a:lnSpc>
                <a:spcPct val="85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оказание </a:t>
            </a: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адресной оперативной помощи </a:t>
            </a:r>
            <a:r>
              <a:rPr lang="ru-RU" sz="1500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руководящим и педагогическим работникам школ с низкими результатами </a:t>
            </a:r>
            <a:r>
              <a:rPr lang="ru-RU" sz="1500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на </a:t>
            </a:r>
            <a:r>
              <a:rPr lang="ru-RU" sz="1500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основе отобранных эффективных технологий обмена знаниями и </a:t>
            </a:r>
            <a:r>
              <a:rPr lang="ru-RU" sz="1500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практиками;</a:t>
            </a:r>
            <a:endParaRPr lang="ru-RU" sz="1500" dirty="0">
              <a:solidFill>
                <a:srgbClr val="002060"/>
              </a:solidFill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marL="266700" indent="-266700" algn="just">
              <a:lnSpc>
                <a:spcPct val="85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осуществление мониторинга влияния ресурсных возможностей интерактивной площадки на положительную динамику качества общего </a:t>
            </a:r>
            <a:r>
              <a:rPr lang="ru-RU" sz="1500" b="1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образования</a:t>
            </a:r>
            <a:endParaRPr lang="ru-RU" sz="1500" b="1" dirty="0">
              <a:latin typeface="Book Antiqua" panose="02040602050305030304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88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23528" y="195486"/>
            <a:ext cx="8568952" cy="697967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Модельная региональная программа поддержки </a:t>
            </a: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школ </a:t>
            </a:r>
            <a:r>
              <a:rPr lang="ru-RU" sz="2200" b="1" dirty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с низкими результатами </a:t>
            </a: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«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Образовательный технопарк: новые возможности повышения качества образования»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6804250" y="1653648"/>
            <a:ext cx="2088231" cy="3006334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создание комплекса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условия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использования ресурсных возможностей образовательного технопарка для достижения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положительной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динамики качества общего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образования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6905971" y="1275606"/>
            <a:ext cx="1837630" cy="3774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Цель: 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294967295"/>
          </p:nvPr>
        </p:nvSpPr>
        <p:spPr>
          <a:xfrm>
            <a:off x="107504" y="1065014"/>
            <a:ext cx="6696744" cy="3996444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5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Основные направления </a:t>
            </a:r>
            <a:r>
              <a:rPr lang="ru-RU" sz="15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  <a:endParaRPr lang="ru-RU" sz="15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[</a:t>
            </a:r>
            <a:r>
              <a:rPr lang="ru-RU" sz="1500" b="1" dirty="0">
                <a:solidFill>
                  <a:srgbClr val="002060"/>
                </a:solidFill>
                <a:latin typeface="Book Antiqua" panose="02040602050305030304" pitchFamily="18" charset="0"/>
              </a:rPr>
              <a:t>организационно-управленческое направление] 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приведение в соответствие концептуальных документов общеобразовательной </a:t>
            </a:r>
            <a:r>
              <a:rPr lang="ru-RU" sz="15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со 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стратегическими замыслами и целевыми установками образовательного технопарка (в состав которого школа войдет в качестве полноценного резидента);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[научно-методическое </a:t>
            </a:r>
            <a:r>
              <a:rPr lang="ru-RU" sz="1500" b="1" dirty="0">
                <a:solidFill>
                  <a:srgbClr val="002060"/>
                </a:solidFill>
                <a:latin typeface="Book Antiqua" panose="02040602050305030304" pitchFamily="18" charset="0"/>
              </a:rPr>
              <a:t>направление] 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совершенствование системы методической работы в общеобразовательной организации </a:t>
            </a:r>
            <a:r>
              <a:rPr lang="ru-RU" sz="15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и 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обеспечение ее направленности на формирование у педагогов компетенций, необходимых для участия в мероприятиях в рамках образовательного технопарка;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[социально-педагогическое </a:t>
            </a:r>
            <a:r>
              <a:rPr lang="ru-RU" sz="1500" b="1" dirty="0">
                <a:solidFill>
                  <a:srgbClr val="002060"/>
                </a:solidFill>
                <a:latin typeface="Book Antiqua" panose="02040602050305030304" pitchFamily="18" charset="0"/>
              </a:rPr>
              <a:t>направление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] формирование пространства учебно-исследовательской, учебно-профессиональной, проектной, трудовой активности обучающихся общеобразовательной организации в соответствии с направленностью образовательных программ, реализуемых образовательным технопарком;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[</a:t>
            </a:r>
            <a:r>
              <a:rPr lang="ru-RU" sz="15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имиджевое</a:t>
            </a:r>
            <a:r>
              <a:rPr lang="ru-RU" sz="15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1500" b="1" dirty="0">
                <a:solidFill>
                  <a:srgbClr val="002060"/>
                </a:solidFill>
                <a:latin typeface="Book Antiqua" panose="02040602050305030304" pitchFamily="18" charset="0"/>
              </a:rPr>
              <a:t>направление] 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формирования имиджа общеобразовательной организации средствами продуктивного взаимодействия с социальными партнерами, родителями обучающихся, средствами массовой информации, представителями промышленного и бизнес-сообщества.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0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53059"/>
            <a:ext cx="8892480" cy="73937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Адресные программы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содержат </a:t>
            </a: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два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раздела:</a:t>
            </a:r>
            <a:endParaRPr lang="ru-RU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22" y="1198554"/>
            <a:ext cx="9001000" cy="3548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Инвариантный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, регламентирующий  участие всех субъектов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проекта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в общих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мероприятиях</a:t>
            </a:r>
          </a:p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endParaRPr lang="ru-RU" b="1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Вариативный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 – мероприятия, направленные на повышения качества образования в школах, которым оказывается поддержка, по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согласованию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с участниками реализации программ (консультирование и </a:t>
            </a:r>
            <a:r>
              <a:rPr lang="ru-RU" b="1" dirty="0" err="1">
                <a:solidFill>
                  <a:srgbClr val="003366"/>
                </a:solidFill>
                <a:latin typeface="Book Antiqua" panose="02040602050305030304" pitchFamily="18" charset="0"/>
              </a:rPr>
              <a:t>тьюторское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 сопровождение профессиональной деятельности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руководителей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и педагогов, в том числе с использованием интерактивной площадки http://ipk74.ru/set-npp; проведение на базе школ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краткосрочных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мероприятий по повышению качества преподавания для педагогических коллективов и отдельных педагогов и др.)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85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ЧИППК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ЧИППК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ЧИППКРО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ЧИППКРО</Template>
  <TotalTime>2735</TotalTime>
  <Words>1445</Words>
  <Application>Microsoft Office PowerPoint</Application>
  <PresentationFormat>Экран (16:9)</PresentationFormat>
  <Paragraphs>131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ЧИППКРО</vt:lpstr>
      <vt:lpstr>1_ЧИППКРО</vt:lpstr>
      <vt:lpstr>2_ЧИППКРО</vt:lpstr>
      <vt:lpstr>О реализации проекта поддержки школ с низкими результатами обучения и школ, функционирующих  в сложных социальных условиях,  в Челябинской области в 2018г.</vt:lpstr>
      <vt:lpstr> Нормативно-правовые основания для проектирования моделей управления качеством образования в общеобразовательных организациях, отнесенных к категории школ с низкими результатами обучения</vt:lpstr>
      <vt:lpstr> Нормативно-правовые основания для проектирования моделей управления качеством образования в общеобразовательных организациях, отнесенных к категории школ с низкими результатами обучения</vt:lpstr>
      <vt:lpstr> Разработка и реализация адресных программ поддержки школ с низкими результатами обучения и школ, функционирующих в неблагоприятных социальных условиях</vt:lpstr>
      <vt:lpstr> Школы - лидеры - общеобразовательные организации Челябинской области, получившие статус федеральных  и региональных инновационных площадок  по тематике повышения качества общего образования, школы – победители региональных конкурсов «Новой школе – новые стандарты» и «Современные образовательные технологии»</vt:lpstr>
      <vt:lpstr>Формат адресных программ  Технология формирования </vt:lpstr>
      <vt:lpstr>Модельная региональная программа  поддержки школ с низкими результатами  «Интерактивная площадка «Сетевой  навигатор качества образования» </vt:lpstr>
      <vt:lpstr>Модельная региональная программа поддержки  школ с низкими результатами  «Образовательный технопарк: новые возможности повышения качества образования» </vt:lpstr>
      <vt:lpstr>Адресные программы  содержат два раздела:</vt:lpstr>
      <vt:lpstr>Адресные программы  по поддержке школ  с низкими результатами обучения</vt:lpstr>
      <vt:lpstr>Адресные программы  по поддержке школ  с низкими результатами обучения</vt:lpstr>
      <vt:lpstr>Аудит качества управления  в школах с низкими результатами обучения  и школах, функционирующих  в неблагоприятных социальных условиях</vt:lpstr>
      <vt:lpstr>Профессионально-общественная экспертиза  результатов и мероприятий проекта </vt:lpstr>
      <vt:lpstr>Особенности реализации проекта в 2018 году</vt:lpstr>
      <vt:lpstr>Представление результатов и опыта работы по мероприятиям проекта поддержки школ с низкими результатами обучения  и школ, функционирующих в неблагоприятных социальных условиях в научных изданиях – 2017г.</vt:lpstr>
      <vt:lpstr>Представление результатов и опыта работы по мероприятиям проекта поддержки школ с низкими результатами обучения и школ, функционирующих в неблагоприятных социальных условиях  в научных изданиях -2018г.</vt:lpstr>
      <vt:lpstr>О реализации проекта поддержки школ с низкими результатами обучения и школ, функционирующих  в сложных социальных условиях,  в Челябинской области в 2018г.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 И. Солодкова</dc:creator>
  <cp:lastModifiedBy>Павел А.Сафронов</cp:lastModifiedBy>
  <cp:revision>224</cp:revision>
  <cp:lastPrinted>2017-05-11T06:35:46Z</cp:lastPrinted>
  <dcterms:modified xsi:type="dcterms:W3CDTF">2018-04-27T09:27:54Z</dcterms:modified>
</cp:coreProperties>
</file>