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1" r:id="rId3"/>
    <p:sldId id="279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4" r:id="rId17"/>
    <p:sldId id="270" r:id="rId18"/>
    <p:sldId id="272" r:id="rId19"/>
    <p:sldId id="273" r:id="rId20"/>
    <p:sldId id="271" r:id="rId21"/>
    <p:sldId id="277" r:id="rId22"/>
    <p:sldId id="276" r:id="rId23"/>
    <p:sldId id="278" r:id="rId24"/>
    <p:sldId id="25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CC00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B1830-E010-4D60-8EBA-CAD420343FEB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2767C-C46D-4F98-96BC-81A41DA1A4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2767C-C46D-4F98-96BC-81A41DA1A49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gif"/><Relationship Id="rId3" Type="http://schemas.openxmlformats.org/officeDocument/2006/relationships/image" Target="../media/image23.gif"/><Relationship Id="rId7" Type="http://schemas.openxmlformats.org/officeDocument/2006/relationships/image" Target="../media/image20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4" name="Picture 6" descr="http://klub-drug.ru/wp-content/uploads/2011/04/school-children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720080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838"/>
              </a:lnSpc>
              <a:buNone/>
              <a:defRPr/>
            </a:pPr>
            <a:endParaRPr lang="en-US" dirty="0" smtClean="0"/>
          </a:p>
          <a:p>
            <a:pPr>
              <a:lnSpc>
                <a:spcPts val="3838"/>
              </a:lnSpc>
              <a:buNone/>
              <a:defRPr/>
            </a:pPr>
            <a:endParaRPr lang="en-US" dirty="0" smtClean="0"/>
          </a:p>
          <a:p>
            <a:pPr>
              <a:lnSpc>
                <a:spcPts val="3838"/>
              </a:lnSpc>
              <a:buNone/>
              <a:defRPr/>
            </a:pPr>
            <a:r>
              <a:rPr lang="en-US" dirty="0" smtClean="0"/>
              <a:t>         _______ </a:t>
            </a:r>
            <a:r>
              <a:rPr lang="en-US" u="sng" dirty="0" smtClean="0">
                <a:solidFill>
                  <a:srgbClr val="FF0000"/>
                </a:solidFill>
              </a:rPr>
              <a:t>NEGATIVE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u="sng" dirty="0" smtClean="0"/>
              <a:t>POSITIVE</a:t>
            </a:r>
            <a:r>
              <a:rPr lang="en-US" dirty="0" smtClean="0">
                <a:solidFill>
                  <a:srgbClr val="FF0000"/>
                </a:solidFill>
              </a:rPr>
              <a:t>                   ?</a:t>
            </a:r>
            <a:endParaRPr lang="en-US" dirty="0" smtClean="0"/>
          </a:p>
          <a:p>
            <a:pPr>
              <a:lnSpc>
                <a:spcPts val="3838"/>
              </a:lnSpc>
              <a:buNone/>
              <a:defRPr/>
            </a:pPr>
            <a:r>
              <a:rPr lang="en-US" dirty="0" smtClean="0"/>
              <a:t>                                               </a:t>
            </a:r>
            <a:endParaRPr lang="ru-RU" b="1" u="sng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444208" y="3212976"/>
            <a:ext cx="15001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16200000">
            <a:off x="6144196" y="1856805"/>
            <a:ext cx="500063" cy="350043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50206" cy="5231504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spcAft>
                <a:spcPts val="1000"/>
              </a:spcAft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Только краткие  формы  вспомогательных глаголов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ct val="0"/>
              </a:spcBef>
              <a:spcAft>
                <a:spcPts val="1000"/>
              </a:spcAft>
              <a:buNone/>
              <a:defRPr/>
            </a:pPr>
            <a:endParaRPr lang="ru-RU" sz="3600" b="1" i="1" dirty="0" smtClean="0"/>
          </a:p>
          <a:p>
            <a:pPr marL="0" indent="0">
              <a:spcBef>
                <a:spcPct val="0"/>
              </a:spcBef>
              <a:spcAft>
                <a:spcPts val="1000"/>
              </a:spcAft>
              <a:buNone/>
              <a:defRPr/>
            </a:pP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not =won't                     do not=don’t                      did not= didn’t                  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not=aren’t       can not=can’t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not =shan’t                   does not= doesn’t                is not=isn’t          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not=haven’t                 has not=hasn’t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Используются в конце вопроса только местоимения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buNone/>
              <a:defRPr/>
            </a:pPr>
            <a:r>
              <a:rPr lang="en-US" sz="6000" b="1" dirty="0" smtClean="0">
                <a:solidFill>
                  <a:srgbClr val="FF0000"/>
                </a:solidFill>
              </a:rPr>
              <a:t>HE, SHE, I, WE, YOU, THEY, IT</a:t>
            </a:r>
            <a:endParaRPr lang="ru-RU" sz="6000" b="1" dirty="0" smtClean="0">
              <a:solidFill>
                <a:srgbClr val="FF0000"/>
              </a:solidFill>
            </a:endParaRPr>
          </a:p>
          <a:p>
            <a:endParaRPr lang="ru-RU" sz="6000" dirty="0"/>
          </a:p>
        </p:txBody>
      </p:sp>
      <p:pic>
        <p:nvPicPr>
          <p:cNvPr id="32770" name="Picture 2" descr="http://klub-drug.ru/wp-content/uploads/2011/04/3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25144"/>
            <a:ext cx="208823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  <a:defRPr/>
            </a:pPr>
            <a:r>
              <a:rPr lang="en-US" dirty="0" smtClean="0"/>
              <a:t> </a:t>
            </a:r>
          </a:p>
          <a:p>
            <a:pPr>
              <a:buNone/>
              <a:defRPr/>
            </a:pPr>
            <a:endParaRPr lang="en-US" dirty="0" smtClean="0"/>
          </a:p>
          <a:p>
            <a:pPr>
              <a:buNone/>
              <a:defRPr/>
            </a:pPr>
            <a:r>
              <a:rPr lang="en-US" dirty="0" smtClean="0"/>
              <a:t>              </a:t>
            </a:r>
            <a:r>
              <a:rPr lang="en-US" sz="2800" dirty="0" smtClean="0"/>
              <a:t>will/ shall                     w</a:t>
            </a:r>
            <a:r>
              <a:rPr lang="en-US" sz="2800" dirty="0" smtClean="0">
                <a:solidFill>
                  <a:srgbClr val="000000"/>
                </a:solidFill>
              </a:rPr>
              <a:t>on’t/ shan’t/</a:t>
            </a:r>
            <a:r>
              <a:rPr lang="en-US" sz="2800" dirty="0" smtClean="0"/>
              <a:t>aren’t/can’t           ____ </a:t>
            </a:r>
            <a:r>
              <a:rPr lang="en-US" sz="2800" u="sng" dirty="0" smtClean="0">
                <a:solidFill>
                  <a:srgbClr val="FF0000"/>
                </a:solidFill>
              </a:rPr>
              <a:t>were/must/is/are/can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, </a:t>
            </a:r>
            <a:r>
              <a:rPr lang="en-US" sz="2800" u="sng" dirty="0" smtClean="0">
                <a:solidFill>
                  <a:srgbClr val="FF0000"/>
                </a:solidFill>
              </a:rPr>
              <a:t>weren’t/mustn’t/isn’t</a:t>
            </a:r>
            <a:r>
              <a:rPr lang="en-US" sz="2800" dirty="0" smtClean="0">
                <a:solidFill>
                  <a:srgbClr val="FF0000"/>
                </a:solidFill>
              </a:rPr>
              <a:t>           ?      </a:t>
            </a:r>
            <a:endParaRPr lang="en-US" sz="2800" dirty="0" smtClean="0"/>
          </a:p>
          <a:p>
            <a:pPr>
              <a:lnSpc>
                <a:spcPts val="3838"/>
              </a:lnSpc>
              <a:buNone/>
              <a:defRPr/>
            </a:pPr>
            <a:r>
              <a:rPr lang="en-US" sz="2800" dirty="0" smtClean="0"/>
              <a:t>   </a:t>
            </a:r>
            <a:endParaRPr lang="ru-RU" sz="2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812360" y="3645024"/>
            <a:ext cx="7508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16200000">
            <a:off x="6298977" y="2134071"/>
            <a:ext cx="501650" cy="381158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892480" cy="3773016"/>
          </a:xfrm>
        </p:spPr>
        <p:txBody>
          <a:bodyPr/>
          <a:lstStyle/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en-US" b="1" i="1" dirty="0" smtClean="0"/>
              <a:t>(I, we, you,</a:t>
            </a:r>
          </a:p>
          <a:p>
            <a:pPr>
              <a:buNone/>
              <a:defRPr/>
            </a:pPr>
            <a:r>
              <a:rPr lang="en-US" b="1" i="1" dirty="0" smtClean="0"/>
              <a:t>They)</a:t>
            </a:r>
          </a:p>
          <a:p>
            <a:pPr>
              <a:lnSpc>
                <a:spcPts val="3838"/>
              </a:lnSpc>
              <a:buNone/>
              <a:defRPr/>
            </a:pPr>
            <a:r>
              <a:rPr lang="en-US" dirty="0" smtClean="0"/>
              <a:t>_______ </a:t>
            </a:r>
            <a:r>
              <a:rPr lang="en-US" u="sng" dirty="0" smtClean="0">
                <a:solidFill>
                  <a:srgbClr val="FF0000"/>
                </a:solidFill>
              </a:rPr>
              <a:t>PRESENT SIMPLE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, </a:t>
            </a:r>
            <a:r>
              <a:rPr lang="en-US" sz="3600" b="1" u="sng" dirty="0" smtClean="0"/>
              <a:t>don’t/ do</a:t>
            </a:r>
            <a:r>
              <a:rPr lang="en-US" sz="3600" dirty="0" smtClean="0">
                <a:solidFill>
                  <a:srgbClr val="FF0000"/>
                </a:solidFill>
              </a:rPr>
              <a:t>               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 ?</a:t>
            </a:r>
            <a:endParaRPr lang="en-US" sz="3600" dirty="0" smtClean="0"/>
          </a:p>
          <a:p>
            <a:pPr>
              <a:lnSpc>
                <a:spcPts val="3838"/>
              </a:lnSpc>
              <a:buNone/>
              <a:defRPr/>
            </a:pPr>
            <a:r>
              <a:rPr lang="en-US" sz="3600" dirty="0" smtClean="0"/>
              <a:t>   </a:t>
            </a:r>
            <a:endParaRPr lang="ru-RU" sz="3600" b="1" u="sng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948264" y="4437112"/>
            <a:ext cx="15001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Левая фигурная скобка 5"/>
          <p:cNvSpPr/>
          <p:nvPr/>
        </p:nvSpPr>
        <p:spPr>
          <a:xfrm rot="16200000">
            <a:off x="6423657" y="3017503"/>
            <a:ext cx="504057" cy="348729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Match the tag</a:t>
            </a:r>
            <a:endParaRPr lang="ru-RU" b="1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hlinkClick r:id="rId2" action="ppaction://hlinksldjump"/>
              </a:rPr>
              <a:t>They invite our students to London</a:t>
            </a:r>
            <a:r>
              <a:rPr lang="en-US" b="1" dirty="0" smtClean="0"/>
              <a:t>,  ______?</a:t>
            </a: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2708920"/>
            <a:ext cx="3240360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  they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275856" y="4581128"/>
            <a:ext cx="252028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don’t they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580112" y="2564904"/>
            <a:ext cx="316835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3300"/>
                </a:solidFill>
              </a:rPr>
              <a:t>do they</a:t>
            </a:r>
            <a:endParaRPr lang="ru-RU" sz="3200" b="1" dirty="0">
              <a:solidFill>
                <a:srgbClr val="003300"/>
              </a:solidFill>
            </a:endParaRPr>
          </a:p>
        </p:txBody>
      </p:sp>
      <p:pic>
        <p:nvPicPr>
          <p:cNvPr id="22530" name="Picture 2" descr="http://klub-drug.ru/wp-content/uploads/2011/04/93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944216" cy="1440160"/>
          </a:xfrm>
          <a:prstGeom prst="rect">
            <a:avLst/>
          </a:prstGeom>
          <a:noFill/>
        </p:spPr>
      </p:pic>
      <p:pic>
        <p:nvPicPr>
          <p:cNvPr id="22534" name="Picture 6" descr="http://klub-drug.ru/wp-content/uploads/2011/04/41.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653136"/>
            <a:ext cx="2232248" cy="17281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b="1" dirty="0" smtClean="0">
                <a:hlinkClick r:id="rId2" action="ppaction://hlinksldjump"/>
              </a:rPr>
              <a:t>They invite our students to London</a:t>
            </a:r>
            <a:r>
              <a:rPr lang="en-US" sz="6000" b="1" dirty="0" smtClean="0"/>
              <a:t>, don’t they?</a:t>
            </a:r>
            <a:r>
              <a:rPr lang="ru-RU" sz="6000" b="1" dirty="0" smtClean="0"/>
              <a:t> </a:t>
            </a:r>
          </a:p>
          <a:p>
            <a:endParaRPr lang="ru-RU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/>
          <a:lstStyle/>
          <a:p>
            <a:pPr>
              <a:buNone/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(he/she /it)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(he/she /it)</a:t>
            </a:r>
          </a:p>
          <a:p>
            <a:pPr>
              <a:lnSpc>
                <a:spcPts val="3840"/>
              </a:lnSpc>
              <a:buNone/>
              <a:defRPr/>
            </a:pPr>
            <a:r>
              <a:rPr lang="en-US" b="1" dirty="0" smtClean="0"/>
              <a:t>_______ </a:t>
            </a:r>
            <a:r>
              <a:rPr lang="en-US" b="1" u="sng" dirty="0" smtClean="0">
                <a:solidFill>
                  <a:srgbClr val="FF0000"/>
                </a:solidFill>
              </a:rPr>
              <a:t>PRESENT SIMPLE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, </a:t>
            </a:r>
            <a:r>
              <a:rPr lang="en-US" b="1" u="sng" dirty="0" smtClean="0"/>
              <a:t>doesn’t/ does</a:t>
            </a:r>
            <a:r>
              <a:rPr lang="en-US" b="1" dirty="0" smtClean="0">
                <a:solidFill>
                  <a:srgbClr val="FF0000"/>
                </a:solidFill>
              </a:rPr>
              <a:t>             ?</a:t>
            </a:r>
            <a:endParaRPr lang="en-US" b="1" dirty="0" smtClean="0"/>
          </a:p>
          <a:p>
            <a:pPr>
              <a:lnSpc>
                <a:spcPts val="3840"/>
              </a:lnSpc>
              <a:buNone/>
              <a:defRPr/>
            </a:pPr>
            <a:r>
              <a:rPr lang="en-US" b="1" dirty="0" smtClean="0"/>
              <a:t>   </a:t>
            </a:r>
            <a:endParaRPr lang="ru-RU" b="1" u="sng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164288" y="2708920"/>
            <a:ext cx="10969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16200000">
            <a:off x="6216203" y="1208733"/>
            <a:ext cx="500063" cy="3500437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 a question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4" name="Пятиугольник 3"/>
          <p:cNvSpPr/>
          <p:nvPr/>
        </p:nvSpPr>
        <p:spPr>
          <a:xfrm>
            <a:off x="3131840" y="1484784"/>
            <a:ext cx="1728192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well,</a:t>
            </a:r>
            <a:endParaRPr lang="ru-RU" sz="3200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395536" y="2420888"/>
            <a:ext cx="1440160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English</a:t>
            </a:r>
            <a:endParaRPr lang="ru-RU" sz="28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339752" y="3501008"/>
            <a:ext cx="2016224" cy="86409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doesn’t</a:t>
            </a:r>
            <a:endParaRPr lang="ru-RU" sz="3600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5004048" y="2636912"/>
            <a:ext cx="1584176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</a:t>
            </a:r>
            <a:endParaRPr lang="ru-RU" sz="3200" dirty="0"/>
          </a:p>
        </p:txBody>
      </p:sp>
      <p:sp>
        <p:nvSpPr>
          <p:cNvPr id="8" name="Пятиугольник 7"/>
          <p:cNvSpPr/>
          <p:nvPr/>
        </p:nvSpPr>
        <p:spPr>
          <a:xfrm>
            <a:off x="3995936" y="5517232"/>
            <a:ext cx="1800200" cy="72008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speaks </a:t>
            </a:r>
            <a:endParaRPr lang="ru-RU" sz="3600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539552" y="5517232"/>
            <a:ext cx="1944216" cy="79208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</a:t>
            </a:r>
            <a:endParaRPr lang="ru-RU" sz="3600" dirty="0"/>
          </a:p>
        </p:txBody>
      </p:sp>
      <p:pic>
        <p:nvPicPr>
          <p:cNvPr id="25602" name="Picture 2" descr="http://klub-drug.ru/wp-content/uploads/2011/04/9641976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1512168" cy="1512168"/>
          </a:xfrm>
          <a:prstGeom prst="rect">
            <a:avLst/>
          </a:prstGeom>
          <a:noFill/>
        </p:spPr>
      </p:pic>
      <p:pic>
        <p:nvPicPr>
          <p:cNvPr id="25604" name="Picture 4" descr="http://klub-drug.ru/wp-content/uploads/2011/04/5147001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005064"/>
            <a:ext cx="2005955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5400" b="1" dirty="0" smtClean="0"/>
              <a:t>She  </a:t>
            </a:r>
            <a:r>
              <a:rPr lang="en-US" sz="5400" b="1" dirty="0" smtClean="0">
                <a:solidFill>
                  <a:srgbClr val="FF0000"/>
                </a:solidFill>
              </a:rPr>
              <a:t>speaks</a:t>
            </a:r>
            <a:r>
              <a:rPr lang="en-US" sz="5400" b="1" dirty="0" smtClean="0"/>
              <a:t> English well, </a:t>
            </a:r>
            <a:r>
              <a:rPr lang="en-US" sz="5400" b="1" dirty="0" smtClean="0">
                <a:solidFill>
                  <a:srgbClr val="FF0000"/>
                </a:solidFill>
              </a:rPr>
              <a:t>doesn’t she?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 descr="http://hvostrusalki.ru/_ph/1/1/177204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160240" cy="1944216"/>
          </a:xfrm>
          <a:prstGeom prst="rect">
            <a:avLst/>
          </a:prstGeom>
          <a:noFill/>
        </p:spPr>
      </p:pic>
      <p:pic>
        <p:nvPicPr>
          <p:cNvPr id="16388" name="Picture 4" descr="http://hvostrusalki.ru/_ph/1/1/58920128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692696"/>
            <a:ext cx="2304256" cy="1800200"/>
          </a:xfrm>
          <a:prstGeom prst="rect">
            <a:avLst/>
          </a:prstGeom>
          <a:noFill/>
        </p:spPr>
      </p:pic>
      <p:pic>
        <p:nvPicPr>
          <p:cNvPr id="16390" name="Picture 6" descr="http://hvostrusalki.ru/_ph/1/1/2065216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4509120"/>
            <a:ext cx="2304256" cy="1914128"/>
          </a:xfrm>
          <a:prstGeom prst="rect">
            <a:avLst/>
          </a:prstGeom>
          <a:noFill/>
        </p:spPr>
      </p:pic>
      <p:pic>
        <p:nvPicPr>
          <p:cNvPr id="16392" name="Picture 8" descr="http://hvostrusalki.ru/_ph/1/1/450607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04664"/>
            <a:ext cx="2160240" cy="1728192"/>
          </a:xfrm>
          <a:prstGeom prst="rect">
            <a:avLst/>
          </a:prstGeom>
          <a:noFill/>
        </p:spPr>
      </p:pic>
      <p:pic>
        <p:nvPicPr>
          <p:cNvPr id="16394" name="Picture 10" descr="http://hvostrusalki.ru/_ph/1/1/3332887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005064"/>
            <a:ext cx="2520280" cy="2202160"/>
          </a:xfrm>
          <a:prstGeom prst="rect">
            <a:avLst/>
          </a:prstGeom>
          <a:noFill/>
        </p:spPr>
      </p:pic>
      <p:pic>
        <p:nvPicPr>
          <p:cNvPr id="16396" name="Picture 12" descr="http://hvostrusalki.ru/_ph/1/1/2773239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3645024"/>
            <a:ext cx="2736304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</a:t>
            </a:r>
            <a:r>
              <a:rPr lang="en-US" b="1" dirty="0" smtClean="0"/>
              <a:t>_______ </a:t>
            </a:r>
            <a:r>
              <a:rPr lang="en-US" sz="2400" b="1" u="sng" dirty="0" smtClean="0">
                <a:solidFill>
                  <a:srgbClr val="FF0000"/>
                </a:solidFill>
              </a:rPr>
              <a:t>PAST SIMPLE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, </a:t>
            </a:r>
            <a:r>
              <a:rPr lang="en-US" b="1" u="sng" dirty="0" smtClean="0"/>
              <a:t>didn’t/ did</a:t>
            </a:r>
            <a:r>
              <a:rPr lang="en-US" b="1" dirty="0" smtClean="0">
                <a:solidFill>
                  <a:srgbClr val="FF0000"/>
                </a:solidFill>
              </a:rPr>
              <a:t>                   ?</a:t>
            </a:r>
            <a:endParaRPr lang="en-US" b="1" dirty="0" smtClean="0"/>
          </a:p>
          <a:p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516216" y="3212976"/>
            <a:ext cx="15001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16200000">
            <a:off x="6072188" y="1712788"/>
            <a:ext cx="500062" cy="350043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Translate</a:t>
            </a:r>
            <a:endParaRPr lang="ru-RU" sz="8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Лена путешествовала  много этим летом,            не так ли?</a:t>
            </a:r>
            <a:endParaRPr lang="ru-RU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482" name="Picture 2" descr="http://klub-drug.ru/wp-content/uploads/2011/04/108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5085184"/>
            <a:ext cx="1296144" cy="1344539"/>
          </a:xfrm>
          <a:prstGeom prst="rect">
            <a:avLst/>
          </a:prstGeom>
          <a:noFill/>
        </p:spPr>
      </p:pic>
      <p:pic>
        <p:nvPicPr>
          <p:cNvPr id="20484" name="Picture 4" descr="http://klub-drug.ru/wp-content/uploads/2011/04/10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48680"/>
            <a:ext cx="1008112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Lena travelled a  lot this summer,          didn’t she?</a:t>
            </a:r>
            <a:endParaRPr lang="ru-RU" sz="72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Разделительный  вопрос</a:t>
            </a:r>
            <a:br>
              <a:rPr lang="ru-RU" sz="53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fontScale="92500" lnSpcReduction="10000"/>
          </a:bodyPr>
          <a:lstStyle/>
          <a:p>
            <a:pPr fontAlgn="t"/>
            <a:r>
              <a:rPr lang="ru-RU" sz="3500" b="1" dirty="0" smtClean="0">
                <a:solidFill>
                  <a:srgbClr val="002060"/>
                </a:solidFill>
              </a:rPr>
              <a:t>Если в первой части предложения глагол стоит в утвердительной форме, то вторая часть содержит глагол в отрицательной. И наоборот.</a:t>
            </a:r>
          </a:p>
          <a:p>
            <a:pPr fontAlgn="t"/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Если в первой части есть 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глаголы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be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am, is, are, was, were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have, has, will/shall, can, could, would,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must,</a:t>
            </a:r>
            <a:r>
              <a:rPr lang="ru-RU" sz="3500" b="1" dirty="0" smtClean="0">
                <a:solidFill>
                  <a:schemeClr val="tx2">
                    <a:lumMod val="50000"/>
                  </a:schemeClr>
                </a:solidFill>
              </a:rPr>
              <a:t> то второй части используется тот же самый глагол.</a:t>
            </a:r>
          </a:p>
          <a:p>
            <a:pPr fontAlgn="t"/>
            <a:r>
              <a:rPr lang="ru-RU" sz="3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в первой части предложения нет данных глаголов. То во второй части предложения используется </a:t>
            </a:r>
            <a:r>
              <a:rPr lang="en-US" sz="3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do/does/did/didn’t</a:t>
            </a:r>
            <a:r>
              <a:rPr lang="ru-RU" sz="35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</a:rPr>
              <a:t>В </a:t>
            </a:r>
            <a:r>
              <a:rPr lang="en-US" sz="3500" b="1" dirty="0" smtClean="0">
                <a:solidFill>
                  <a:schemeClr val="accent4">
                    <a:lumMod val="50000"/>
                  </a:schemeClr>
                </a:solidFill>
              </a:rPr>
              <a:t>tags </a:t>
            </a:r>
            <a:r>
              <a:rPr lang="ru-RU" sz="3500" b="1" dirty="0" smtClean="0">
                <a:solidFill>
                  <a:schemeClr val="accent4">
                    <a:lumMod val="50000"/>
                  </a:schemeClr>
                </a:solidFill>
              </a:rPr>
              <a:t>подлежащее выражено только местоимением.</a:t>
            </a:r>
          </a:p>
          <a:p>
            <a:pPr fontAlgn="t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powerpoint4you.ru/wp-content/uploads/2010/01/pre49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0648"/>
            <a:ext cx="5400600" cy="3960440"/>
          </a:xfrm>
          <a:prstGeom prst="rect">
            <a:avLst/>
          </a:prstGeom>
          <a:noFill/>
        </p:spPr>
      </p:pic>
      <p:pic>
        <p:nvPicPr>
          <p:cNvPr id="3" name="Picture 4" descr="http://klub-drug.ru/wp-content/uploads/2011/04/%D0%BA%D0%B0%D1%80%D1%82%D0%B8%D0%BD%D0%BA%D0%B8-%D0%BA%D0%BD%D0%B8%D0%B3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340768"/>
            <a:ext cx="1835696" cy="1584176"/>
          </a:xfrm>
          <a:prstGeom prst="rect">
            <a:avLst/>
          </a:prstGeom>
          <a:noFill/>
        </p:spPr>
      </p:pic>
      <p:pic>
        <p:nvPicPr>
          <p:cNvPr id="4" name="Picture 12" descr="http://klub-drug.ru/wp-content/uploads/2011/04/art-school-150x1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85184"/>
            <a:ext cx="1512168" cy="1477597"/>
          </a:xfrm>
          <a:prstGeom prst="rect">
            <a:avLst/>
          </a:prstGeom>
          <a:noFill/>
        </p:spPr>
      </p:pic>
      <p:pic>
        <p:nvPicPr>
          <p:cNvPr id="5" name="Picture 10" descr="&amp;kcy;&amp;acy;&amp;rcy;&amp;tcy;&amp;icy;&amp;ncy;&amp;kcy;&amp;icy; &amp;shcy;&amp;kcy;&amp;ocy;&amp;lcy;&amp;acy;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4725144"/>
            <a:ext cx="2160240" cy="1944216"/>
          </a:xfrm>
          <a:prstGeom prst="rect">
            <a:avLst/>
          </a:prstGeom>
          <a:noFill/>
        </p:spPr>
      </p:pic>
      <p:pic>
        <p:nvPicPr>
          <p:cNvPr id="6" name="Picture 16" descr="http://klub-drug.ru/wp-content/uploads/2011/04/90.2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5949280"/>
            <a:ext cx="523875" cy="666751"/>
          </a:xfrm>
          <a:prstGeom prst="rect">
            <a:avLst/>
          </a:prstGeom>
          <a:noFill/>
        </p:spPr>
      </p:pic>
      <p:pic>
        <p:nvPicPr>
          <p:cNvPr id="8" name="Picture 2" descr="http://klub-drug.ru/wp-content/uploads/2011/04/108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380312" y="5013176"/>
            <a:ext cx="1440160" cy="1440160"/>
          </a:xfrm>
          <a:prstGeom prst="rect">
            <a:avLst/>
          </a:prstGeom>
          <a:noFill/>
        </p:spPr>
      </p:pic>
      <p:pic>
        <p:nvPicPr>
          <p:cNvPr id="9" name="Picture 4" descr="http://klub-drug.ru/wp-content/uploads/2011/04/student-150x150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76056" y="479715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ctr">
              <a:buNone/>
            </a:pPr>
            <a:r>
              <a:rPr lang="en-US" sz="8000" b="1" spc="50" dirty="0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sz="80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8000" b="1" spc="50" dirty="0" smtClean="0">
                <a:ln w="11430"/>
                <a:solidFill>
                  <a:srgbClr val="0099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</a:t>
            </a:r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-questions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>
              <a:buNone/>
            </a:pP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Разделительные вопросы</a:t>
            </a:r>
          </a:p>
          <a:p>
            <a:endParaRPr lang="ru-RU" dirty="0"/>
          </a:p>
        </p:txBody>
      </p:sp>
      <p:pic>
        <p:nvPicPr>
          <p:cNvPr id="4" name="Picture 2" descr="http://hvostrusalki.ru/_ph/1/1/1772042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2160240" cy="1512168"/>
          </a:xfrm>
          <a:prstGeom prst="rect">
            <a:avLst/>
          </a:prstGeom>
          <a:noFill/>
        </p:spPr>
      </p:pic>
      <p:pic>
        <p:nvPicPr>
          <p:cNvPr id="5" name="Picture 8" descr="http://hvostrusalki.ru/_ph/1/1/450607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04664"/>
            <a:ext cx="2160240" cy="1440160"/>
          </a:xfrm>
          <a:prstGeom prst="rect">
            <a:avLst/>
          </a:prstGeom>
          <a:noFill/>
        </p:spPr>
      </p:pic>
      <p:pic>
        <p:nvPicPr>
          <p:cNvPr id="6" name="Picture 12" descr="http://hvostrusalki.ru/_ph/1/1/2773239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3933056"/>
            <a:ext cx="2520280" cy="1800200"/>
          </a:xfrm>
          <a:prstGeom prst="rect">
            <a:avLst/>
          </a:prstGeom>
          <a:noFill/>
        </p:spPr>
      </p:pic>
      <p:pic>
        <p:nvPicPr>
          <p:cNvPr id="7" name="Picture 6" descr="http://hvostrusalki.ru/_ph/1/1/20652164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4725144"/>
            <a:ext cx="2304256" cy="1698104"/>
          </a:xfrm>
          <a:prstGeom prst="rect">
            <a:avLst/>
          </a:prstGeom>
          <a:noFill/>
        </p:spPr>
      </p:pic>
      <p:pic>
        <p:nvPicPr>
          <p:cNvPr id="8" name="Picture 10" descr="http://hvostrusalki.ru/_ph/1/1/3332887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653136"/>
            <a:ext cx="2160240" cy="1554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Do you go to any school club?</a:t>
            </a:r>
          </a:p>
          <a:p>
            <a:pPr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What do you do in this school club?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Do you like it or not?</a:t>
            </a:r>
          </a:p>
          <a:p>
            <a:pPr>
              <a:buNone/>
            </a:pP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5" name="Picture 8" descr="http://klub-drug.ru/wp-content/uploads/2011/04/AE86100C-9298-4081-90D1-98C3A30F5D1F_cheerleader6-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501008"/>
            <a:ext cx="3327326" cy="2232248"/>
          </a:xfrm>
          <a:prstGeom prst="rect">
            <a:avLst/>
          </a:prstGeom>
          <a:noFill/>
        </p:spPr>
      </p:pic>
      <p:pic>
        <p:nvPicPr>
          <p:cNvPr id="8" name="Picture 14" descr="http://klub-drug.ru/wp-content/uploads/2011/04/63.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484784"/>
            <a:ext cx="1008112" cy="1440160"/>
          </a:xfrm>
          <a:prstGeom prst="rect">
            <a:avLst/>
          </a:prstGeom>
          <a:noFill/>
        </p:spPr>
      </p:pic>
      <p:pic>
        <p:nvPicPr>
          <p:cNvPr id="10" name="Picture 18" descr="http://klub-drug.ru/wp-content/uploads/2011/04/8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251520" y="4293096"/>
            <a:ext cx="1440160" cy="1440160"/>
          </a:xfrm>
          <a:prstGeom prst="rect">
            <a:avLst/>
          </a:prstGeom>
          <a:noFill/>
        </p:spPr>
      </p:pic>
      <p:pic>
        <p:nvPicPr>
          <p:cNvPr id="11" name="Picture 20" descr="http://klub-drug.ru/wp-content/uploads/2011/04/94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1340768"/>
            <a:ext cx="1762125" cy="1656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1556792"/>
            <a:ext cx="4497388" cy="5301208"/>
          </a:xfrm>
        </p:spPr>
        <p:txBody>
          <a:bodyPr/>
          <a:lstStyle/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Do you go to any school club?</a:t>
            </a:r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What do you do in this school club?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Do you like it or not?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6" y="1556792"/>
            <a:ext cx="4608511" cy="53012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Специальный вопрос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-начинается с вопросительных слов;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-требует конкретного ответа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2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Альтернативный вопрос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-по структуре похож  на общий вопрос;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-всегда есть выбор/альтернатива «или»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Общий вопрос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-требует ответа  «да»/  «нет»;</a:t>
            </a:r>
          </a:p>
          <a:p>
            <a:pPr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-начинается со вспомогательного глагола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260648"/>
            <a:ext cx="8208912" cy="13542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Типы вопросов</a:t>
            </a:r>
          </a:p>
          <a:p>
            <a:pPr algn="ctr"/>
            <a:r>
              <a:rPr lang="en-U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Match  the question and its type:</a:t>
            </a:r>
            <a:endParaRPr lang="ru-RU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You are </a:t>
            </a:r>
            <a:r>
              <a:rPr lang="en-US" sz="3600" dirty="0" smtClean="0"/>
              <a:t>a pupil, </a:t>
            </a:r>
            <a:r>
              <a:rPr lang="en-US" sz="3600" b="1" dirty="0" smtClean="0">
                <a:hlinkClick r:id="" action="ppaction://noaction"/>
              </a:rPr>
              <a:t>aren’t </a:t>
            </a:r>
            <a:r>
              <a:rPr lang="en-US" sz="3600" b="1" u="sng" dirty="0" smtClean="0">
                <a:hlinkClick r:id="" action="ppaction://noaction"/>
              </a:rPr>
              <a:t>you</a:t>
            </a:r>
            <a:r>
              <a:rPr lang="en-US" sz="3600" dirty="0" smtClean="0"/>
              <a:t>?</a:t>
            </a:r>
            <a:endParaRPr lang="ru-RU" sz="3600" dirty="0" smtClean="0"/>
          </a:p>
          <a:p>
            <a:pPr>
              <a:defRPr/>
            </a:pPr>
            <a:r>
              <a:rPr lang="en-US" sz="3600" b="1" dirty="0" smtClean="0"/>
              <a:t>He isn’t </a:t>
            </a:r>
            <a:r>
              <a:rPr lang="en-US" sz="3600" dirty="0" smtClean="0"/>
              <a:t>6</a:t>
            </a:r>
            <a:r>
              <a:rPr lang="en-US" sz="3600" b="1" dirty="0" smtClean="0"/>
              <a:t>, is he</a:t>
            </a:r>
            <a:r>
              <a:rPr lang="en-US" sz="3600" dirty="0" smtClean="0"/>
              <a:t>?</a:t>
            </a:r>
            <a:endParaRPr lang="ru-RU" sz="3600" dirty="0" smtClean="0"/>
          </a:p>
          <a:p>
            <a:pPr>
              <a:defRPr/>
            </a:pPr>
            <a:r>
              <a:rPr lang="en-US" sz="3600" b="1" dirty="0" smtClean="0">
                <a:solidFill>
                  <a:srgbClr val="0000FF"/>
                </a:solidFill>
              </a:rPr>
              <a:t>She can </a:t>
            </a:r>
            <a:r>
              <a:rPr lang="en-US" sz="3600" dirty="0" smtClean="0"/>
              <a:t>jump, </a:t>
            </a:r>
            <a:r>
              <a:rPr lang="en-US" sz="3600" b="1" dirty="0" smtClean="0">
                <a:hlinkClick r:id="" action="ppaction://noaction"/>
              </a:rPr>
              <a:t>can’t she</a:t>
            </a:r>
            <a:r>
              <a:rPr lang="en-US" sz="3600" dirty="0" smtClean="0"/>
              <a:t>?</a:t>
            </a:r>
            <a:endParaRPr lang="ru-RU" sz="3600" dirty="0" smtClean="0"/>
          </a:p>
          <a:p>
            <a:pPr>
              <a:defRPr/>
            </a:pPr>
            <a:r>
              <a:rPr lang="en-US" sz="3600" b="1" dirty="0" smtClean="0"/>
              <a:t>Your parents couldn’t </a:t>
            </a:r>
            <a:r>
              <a:rPr lang="en-US" sz="3600" dirty="0" smtClean="0"/>
              <a:t>come to school, </a:t>
            </a:r>
            <a:r>
              <a:rPr lang="en-US" sz="3600" b="1" dirty="0" smtClean="0"/>
              <a:t>could they</a:t>
            </a:r>
            <a:r>
              <a:rPr lang="en-US" sz="3600" dirty="0" smtClean="0"/>
              <a:t>?</a:t>
            </a:r>
            <a:endParaRPr lang="ru-RU" sz="3600" dirty="0" smtClean="0"/>
          </a:p>
          <a:p>
            <a:pPr>
              <a:defRPr/>
            </a:pPr>
            <a:endParaRPr lang="ru-RU" sz="36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38583" y="260648"/>
            <a:ext cx="766684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Разделительный  вопрос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4" name="Picture 2" descr="http://klub-drug.ru/wp-content/uploads/2011/04/7996677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509120"/>
            <a:ext cx="216024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Разделительный  вопрос</a:t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Pupils will </a:t>
            </a:r>
            <a:r>
              <a:rPr lang="en-US" dirty="0" smtClean="0"/>
              <a:t>read different texts, </a:t>
            </a:r>
            <a:r>
              <a:rPr lang="en-US" b="1" dirty="0" smtClean="0">
                <a:hlinkClick r:id="" action="ppaction://noaction"/>
              </a:rPr>
              <a:t>won’t they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Children were</a:t>
            </a:r>
            <a:r>
              <a:rPr lang="en-US" dirty="0" smtClean="0"/>
              <a:t> at home, </a:t>
            </a:r>
            <a:r>
              <a:rPr lang="en-US" b="1" dirty="0" smtClean="0"/>
              <a:t>weren’t they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Children weren’t</a:t>
            </a:r>
            <a:r>
              <a:rPr lang="en-US" dirty="0" smtClean="0"/>
              <a:t> at home, </a:t>
            </a:r>
            <a:r>
              <a:rPr lang="en-US" b="1" dirty="0" smtClean="0"/>
              <a:t>were </a:t>
            </a:r>
            <a:r>
              <a:rPr lang="en-US" b="1" u="sng" dirty="0" smtClean="0"/>
              <a:t>they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Jane </a:t>
            </a:r>
            <a:r>
              <a:rPr lang="en-US" b="1" dirty="0" smtClean="0">
                <a:solidFill>
                  <a:srgbClr val="0000FF"/>
                </a:solidFill>
                <a:hlinkClick r:id="" action="ppaction://noaction"/>
              </a:rPr>
              <a:t>can’t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jump, </a:t>
            </a:r>
            <a:r>
              <a:rPr lang="en-US" b="1" dirty="0" smtClean="0">
                <a:hlinkClick r:id="" action="ppaction://noaction"/>
              </a:rPr>
              <a:t>can she</a:t>
            </a:r>
            <a:r>
              <a:rPr lang="en-US" dirty="0" smtClean="0"/>
              <a:t>?</a:t>
            </a:r>
          </a:p>
          <a:p>
            <a:pPr>
              <a:defRPr/>
            </a:pPr>
            <a:endParaRPr lang="ru-RU" dirty="0" smtClean="0"/>
          </a:p>
          <a:p>
            <a:pPr>
              <a:buNone/>
              <a:defRPr/>
            </a:pPr>
            <a:endParaRPr lang="ru-RU" dirty="0"/>
          </a:p>
        </p:txBody>
      </p:sp>
      <p:pic>
        <p:nvPicPr>
          <p:cNvPr id="37892" name="Picture 4" descr="http://klub-drug.ru/wp-content/uploads/2011/04/8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2736304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Разделительный  вопрос</a:t>
            </a:r>
            <a:b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You aren’t </a:t>
            </a:r>
            <a:r>
              <a:rPr lang="en-US" dirty="0" smtClean="0"/>
              <a:t>a pupil, </a:t>
            </a:r>
            <a:r>
              <a:rPr lang="en-US" b="1" dirty="0" smtClean="0">
                <a:hlinkClick r:id="" action="ppaction://noaction"/>
              </a:rPr>
              <a:t>are you</a:t>
            </a:r>
            <a:r>
              <a:rPr lang="en-US" dirty="0" smtClean="0"/>
              <a:t>?</a:t>
            </a:r>
            <a:endParaRPr lang="ru-RU" dirty="0" smtClean="0"/>
          </a:p>
          <a:p>
            <a:pPr>
              <a:defRPr/>
            </a:pPr>
            <a:r>
              <a:rPr lang="en-US" b="1" dirty="0" smtClean="0"/>
              <a:t>He isn’t </a:t>
            </a:r>
            <a:r>
              <a:rPr lang="en-US" dirty="0" smtClean="0"/>
              <a:t>6, </a:t>
            </a:r>
            <a:r>
              <a:rPr lang="en-US" b="1" dirty="0" smtClean="0"/>
              <a:t>is he</a:t>
            </a:r>
            <a:r>
              <a:rPr lang="en-US" dirty="0" smtClean="0"/>
              <a:t>?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John </a:t>
            </a:r>
            <a:r>
              <a:rPr lang="en-US" b="1" dirty="0" smtClean="0">
                <a:solidFill>
                  <a:srgbClr val="0000FF"/>
                </a:solidFill>
                <a:hlinkClick r:id="" action="ppaction://noaction"/>
              </a:rPr>
              <a:t>must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arrange flowers in a vase, </a:t>
            </a:r>
            <a:r>
              <a:rPr lang="en-US" b="1" dirty="0" smtClean="0">
                <a:hlinkClick r:id="" action="ppaction://noaction"/>
              </a:rPr>
              <a:t>mustn’t he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Your classmates have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got student’s books,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haven’t they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36866" name="Picture 2" descr="http://klub-drug.ru/wp-content/uploads/2011/04/43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2520280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 TAGS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_______ POSITIVE, </a:t>
            </a:r>
            <a:r>
              <a:rPr lang="en-US" u="sng" dirty="0" smtClean="0">
                <a:solidFill>
                  <a:srgbClr val="FF0000"/>
                </a:solidFill>
              </a:rPr>
              <a:t>NEGATIVE </a:t>
            </a:r>
            <a:r>
              <a:rPr lang="en-US" dirty="0" smtClean="0">
                <a:solidFill>
                  <a:srgbClr val="FF0000"/>
                </a:solidFill>
              </a:rPr>
              <a:t>                  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796136" y="3212976"/>
            <a:ext cx="15001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Левая фигурная скобка 4"/>
          <p:cNvSpPr/>
          <p:nvPr/>
        </p:nvSpPr>
        <p:spPr>
          <a:xfrm rot="16200000">
            <a:off x="5280670" y="1928242"/>
            <a:ext cx="786955" cy="350043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508</Words>
  <Application>Microsoft Office PowerPoint</Application>
  <PresentationFormat>Экран (4:3)</PresentationFormat>
  <Paragraphs>109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 Разделительный  вопрос </vt:lpstr>
      <vt:lpstr> Разделительный  вопрос </vt:lpstr>
      <vt:lpstr>IN TAGS</vt:lpstr>
      <vt:lpstr>IN TAGS</vt:lpstr>
      <vt:lpstr>IN TAGS</vt:lpstr>
      <vt:lpstr>IN TAGS</vt:lpstr>
      <vt:lpstr>IN TAGS</vt:lpstr>
      <vt:lpstr>IN TAGS</vt:lpstr>
      <vt:lpstr>Match the tag</vt:lpstr>
      <vt:lpstr>Слайд 16</vt:lpstr>
      <vt:lpstr>IN TAGS</vt:lpstr>
      <vt:lpstr>Make  a question</vt:lpstr>
      <vt:lpstr>Слайд 19</vt:lpstr>
      <vt:lpstr>IN TAGS</vt:lpstr>
      <vt:lpstr>Translate</vt:lpstr>
      <vt:lpstr>Слайд 22</vt:lpstr>
      <vt:lpstr> Разделительный  вопрос 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11</cp:lastModifiedBy>
  <cp:revision>32</cp:revision>
  <dcterms:modified xsi:type="dcterms:W3CDTF">2014-10-24T05:42:49Z</dcterms:modified>
</cp:coreProperties>
</file>