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9" r:id="rId3"/>
    <p:sldId id="257" r:id="rId4"/>
    <p:sldId id="263" r:id="rId5"/>
    <p:sldId id="264" r:id="rId6"/>
    <p:sldId id="265" r:id="rId7"/>
    <p:sldId id="272" r:id="rId8"/>
    <p:sldId id="270" r:id="rId9"/>
    <p:sldId id="275" r:id="rId10"/>
    <p:sldId id="277" r:id="rId11"/>
    <p:sldId id="274" r:id="rId1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53A7E-5D48-4DBE-8C9A-D28B9646131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13956-3100-4B29-841F-6E3FA64CC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7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E0E9-30DA-4311-8420-E9A891BE0721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C6C5-8643-4660-A39E-4A91D8D34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6E58-FB72-45C5-800D-93CBC6E2FC28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3D32-D915-4ECD-9D91-5FCCB08E8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E99A-7BB9-4C17-A32A-11C5D28062AD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6682-30D2-472A-AA69-A56848F63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9844E-66AC-48E8-B42D-C0FD507C542A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41ABB-2E5B-44AC-BB5B-D2DB19141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E5219-4F51-4363-994A-0EA5E12760C2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965B7-A62F-47F8-A04C-2537E99D2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F265-B946-44B8-868B-346CBD12A08C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BB4B-9E2A-437B-BCD1-ACA0CCB52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0056-A574-49D7-8EC1-53C60E2F7703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4619F-CD79-4E7B-BB1F-C0243FD56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2375-C66E-48DB-BE4A-F9EF0A158C01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96BD-33A6-4A34-825A-D5B64125A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C30A-9963-4FD4-81EE-1031A67840DD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B82FE-85B8-4307-A3AF-6952B8721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8729-5521-4B73-ACA9-F812B83870B0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D2807-69ED-4238-85C6-2C1234C61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FBD3-2E35-4D97-B625-130E51442634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33B3-FE58-4128-AFF8-904F26B7F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F80D9-65CF-49DD-99AE-1B9B88903C3B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9CC007-4602-41DA-9C2C-647CBA599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8" descr="6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68313" y="2894013"/>
            <a:ext cx="81946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Научно-прикладной проект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Чтение как базовая развивающая и образовательная </a:t>
            </a:r>
            <a:endParaRPr lang="ru-RU" sz="2400" b="1" dirty="0" smtClean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400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400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подходы </a:t>
            </a:r>
            <a:endParaRPr lang="ru-RU" sz="2400" b="1" dirty="0" smtClean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к продвижению чтения»</a:t>
            </a:r>
            <a:endParaRPr lang="ru-RU" sz="2400" b="1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06" descr="лого лицея-Recovered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675" y="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слайд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6512"/>
            <a:ext cx="9144000" cy="908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Муниципальное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общеобразовательное учреждение 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«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№142 г. Челябинска»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33144" y="5257800"/>
            <a:ext cx="3518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 Александр Олегович</a:t>
            </a:r>
          </a:p>
          <a:p>
            <a:pPr algn="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№142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Челябинска»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15" descr="лого лицея-Recovered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95200"/>
            <a:ext cx="1029544" cy="1029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2080"/>
            <a:ext cx="6696744" cy="7920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результаты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173" y="1628800"/>
            <a:ext cx="7880299" cy="456691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оказываемых услуг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обеспечения и справочного обслуживания, в частности: создание условий для получения удаленного доступа к образовательной информации, предоставления баз данных для удаленных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полнота и точность получаемой информации при обслуживании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собственный каталог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историко-культурных и краеведческих баз данных, который позволит информационно-библиотечному центру разрабатывать и реализовывать культурные программы, проводить краеведческие мероприятия, а также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даст возможность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сетевые формы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продвижения чтения</a:t>
            </a:r>
          </a:p>
        </p:txBody>
      </p:sp>
      <p:pic>
        <p:nvPicPr>
          <p:cNvPr id="4" name="Picture 15" descr="лого лицея-Recovered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2" y="44624"/>
            <a:ext cx="1029544" cy="1029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preimushestv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87" y="1772816"/>
            <a:ext cx="3286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reimushestv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87" y="3573016"/>
            <a:ext cx="3286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reimushestv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87" y="4509120"/>
            <a:ext cx="3286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74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68313" y="2894013"/>
            <a:ext cx="81946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Научно-прикладной проект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как базовая развивающая и образовательная технология: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продвижению чтения</a:t>
            </a:r>
          </a:p>
        </p:txBody>
      </p:sp>
      <p:pic>
        <p:nvPicPr>
          <p:cNvPr id="25602" name="Picture 206" descr="лого лицея-Recovered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675" y="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слайд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875" y="0"/>
            <a:ext cx="9144000" cy="908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</a:p>
          <a:p>
            <a:pPr algn="ctr">
              <a:defRPr/>
            </a:pP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№142 г. Челябинска»</a:t>
            </a:r>
          </a:p>
        </p:txBody>
      </p:sp>
      <p:sp>
        <p:nvSpPr>
          <p:cNvPr id="2" name="Прямоугольник 8"/>
          <p:cNvSpPr>
            <a:spLocks noChangeArrowheads="1"/>
          </p:cNvSpPr>
          <p:nvPr/>
        </p:nvSpPr>
        <p:spPr bwMode="auto">
          <a:xfrm>
            <a:off x="5033144" y="5257800"/>
            <a:ext cx="35187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Белоусов Александр Олегович</a:t>
            </a:r>
          </a:p>
          <a:p>
            <a:pPr algn="r"/>
            <a:r>
              <a:rPr lang="ru-RU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МАОУ «Лицей №142</a:t>
            </a:r>
          </a:p>
          <a:p>
            <a:pPr algn="r"/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г. Челябинска»</a:t>
            </a:r>
            <a:endParaRPr lang="ru-RU" dirty="0">
              <a:solidFill>
                <a:srgbClr val="632523"/>
              </a:solidFill>
            </a:endParaRPr>
          </a:p>
        </p:txBody>
      </p:sp>
      <p:pic>
        <p:nvPicPr>
          <p:cNvPr id="8" name="Picture 15" descr="лого лицея-Recovered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2" y="44624"/>
            <a:ext cx="1029544" cy="1029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0" y="44624"/>
            <a:ext cx="9121940" cy="1630516"/>
          </a:xfrm>
        </p:spPr>
        <p:txBody>
          <a:bodyPr/>
          <a:lstStyle/>
          <a:p>
            <a:pPr algn="just">
              <a:defRPr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ЦЕЛЬ.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качественного образования  и культурной компетентности обучающихся через расширение информационно-образовательного пространства,  повышение читательской компетентности и роста читательской активности всех участников образовательных отношений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600952" y="1794446"/>
            <a:ext cx="7920037" cy="4586882"/>
          </a:xfrm>
        </p:spPr>
        <p:txBody>
          <a:bodyPr/>
          <a:lstStyle/>
          <a:p>
            <a:pPr indent="17463" algn="just">
              <a:lnSpc>
                <a:spcPct val="80000"/>
              </a:lnSpc>
              <a:buFont typeface="Arial" charset="0"/>
              <a:buNone/>
              <a:tabLst>
                <a:tab pos="2778125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системы управления инфраструктурой поддержки и развития чтения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17463" algn="just">
              <a:lnSpc>
                <a:spcPct val="80000"/>
              </a:lnSpc>
              <a:buFont typeface="Arial" charset="0"/>
              <a:buNone/>
              <a:tabLst>
                <a:tab pos="2778125" algn="l"/>
              </a:tabLst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17463" algn="just">
              <a:lnSpc>
                <a:spcPct val="80000"/>
              </a:lnSpc>
              <a:buFont typeface="Arial" charset="0"/>
              <a:buNone/>
              <a:tabLst>
                <a:tab pos="2778125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Обеспечение нормативно-правовых, организационно-методических, кадровых и материально-технических условий для формирования новой инфраструктуры чтения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17463" algn="just">
              <a:lnSpc>
                <a:spcPct val="80000"/>
              </a:lnSpc>
              <a:buFont typeface="Arial" charset="0"/>
              <a:buNone/>
              <a:tabLst>
                <a:tab pos="2778125" algn="l"/>
              </a:tabLst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17463" algn="just">
              <a:lnSpc>
                <a:spcPct val="80000"/>
              </a:lnSpc>
              <a:buFont typeface="Arial" charset="0"/>
              <a:buNone/>
              <a:tabLst>
                <a:tab pos="2778125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вариативных условий для самостоятельной работы обучающихся с различными источниками информации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17463" algn="just">
              <a:lnSpc>
                <a:spcPct val="80000"/>
              </a:lnSpc>
              <a:buFont typeface="Arial" charset="0"/>
              <a:buNone/>
              <a:tabLst>
                <a:tab pos="2778125" algn="l"/>
              </a:tabLst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17463" algn="just">
              <a:lnSpc>
                <a:spcPct val="80000"/>
              </a:lnSpc>
              <a:buFont typeface="Arial" charset="0"/>
              <a:buNone/>
              <a:tabLst>
                <a:tab pos="2778125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привлекательной, комфортной и современной инфраструктуры ИБЦ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17463" algn="just">
              <a:lnSpc>
                <a:spcPct val="80000"/>
              </a:lnSpc>
              <a:buFont typeface="Arial" charset="0"/>
              <a:buNone/>
              <a:tabLst>
                <a:tab pos="2778125" algn="l"/>
              </a:tabLst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17463" algn="just">
              <a:lnSpc>
                <a:spcPct val="80000"/>
              </a:lnSpc>
              <a:buFont typeface="Arial" charset="0"/>
              <a:buNone/>
              <a:tabLst>
                <a:tab pos="2778125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культуры работы с информацией</a:t>
            </a:r>
          </a:p>
          <a:p>
            <a:pPr indent="17463">
              <a:lnSpc>
                <a:spcPct val="80000"/>
              </a:lnSpc>
              <a:buFont typeface="Arial" charset="0"/>
              <a:buNone/>
              <a:tabLst>
                <a:tab pos="2778125" algn="l"/>
              </a:tabLst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17463">
              <a:lnSpc>
                <a:spcPct val="80000"/>
              </a:lnSpc>
              <a:buFont typeface="Arial" charset="0"/>
              <a:buNone/>
              <a:tabLst>
                <a:tab pos="2778125" algn="l"/>
              </a:tabLst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17463">
              <a:lnSpc>
                <a:spcPct val="80000"/>
              </a:lnSpc>
              <a:buFont typeface="Arial" charset="0"/>
              <a:buNone/>
              <a:tabLst>
                <a:tab pos="2778125" algn="l"/>
              </a:tabLst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preimushestv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11" y="1844501"/>
            <a:ext cx="328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preimushestv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717027"/>
            <a:ext cx="3286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preimushestv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90" y="2780928"/>
            <a:ext cx="3286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preimushestv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44" y="3933056"/>
            <a:ext cx="3286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preimushestv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10" y="4869160"/>
            <a:ext cx="3286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8489" y="1412776"/>
            <a:ext cx="7753350" cy="293826"/>
          </a:xfrm>
          <a:prstGeom prst="rect">
            <a:avLst/>
          </a:prstGeom>
          <a:solidFill>
            <a:schemeClr val="accent6">
              <a:lumMod val="20000"/>
              <a:lumOff val="80000"/>
              <a:alpha val="44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060827"/>
            <a:ext cx="3153431" cy="107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5446" y="2079236"/>
            <a:ext cx="2592288" cy="9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9427" y="2068631"/>
            <a:ext cx="2016224" cy="101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8489" y="1412776"/>
            <a:ext cx="7753350" cy="293826"/>
          </a:xfrm>
          <a:prstGeom prst="rect">
            <a:avLst/>
          </a:prstGeom>
          <a:solidFill>
            <a:schemeClr val="accent6">
              <a:lumMod val="20000"/>
              <a:lumOff val="80000"/>
              <a:alpha val="44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960486" y="1268760"/>
            <a:ext cx="7200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</a:rPr>
              <a:t>Информационно-библиотечный центр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6516216" y="2060848"/>
            <a:ext cx="20026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Разработка </a:t>
            </a:r>
            <a:r>
              <a:rPr lang="ru-RU" sz="2000" dirty="0" smtClean="0">
                <a:latin typeface="Times New Roman" pitchFamily="18" charset="0"/>
              </a:rPr>
              <a:t>и корректировка локальных актов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4046091" y="2060848"/>
            <a:ext cx="239811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latin typeface="Times New Roman" pitchFamily="18" charset="0"/>
              </a:rPr>
              <a:t>Введение должности педагога- </a:t>
            </a:r>
            <a:r>
              <a:rPr lang="ru-RU" sz="1900" dirty="0" smtClean="0">
                <a:latin typeface="Times New Roman" pitchFamily="18" charset="0"/>
              </a:rPr>
              <a:t>библиотекаря</a:t>
            </a:r>
            <a:endParaRPr lang="ru-RU" sz="1900" dirty="0">
              <a:latin typeface="Times New Roman" pitchFamily="18" charset="0"/>
            </a:endParaRP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567832" y="2116337"/>
            <a:ext cx="32714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Преобразование предметно-пространственной среды </a:t>
            </a:r>
            <a:r>
              <a:rPr lang="ru-RU" sz="2000" dirty="0" smtClean="0">
                <a:latin typeface="Times New Roman" pitchFamily="18" charset="0"/>
              </a:rPr>
              <a:t>ИБЦ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932040" y="1775132"/>
            <a:ext cx="209550" cy="25793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5370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605" y="1765858"/>
            <a:ext cx="268287" cy="26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559" y="1760391"/>
            <a:ext cx="268288" cy="30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5" descr="лого лицея-Recovered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9544" cy="1029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35" name="Rectangle 2"/>
          <p:cNvSpPr>
            <a:spLocks/>
          </p:cNvSpPr>
          <p:nvPr/>
        </p:nvSpPr>
        <p:spPr bwMode="auto">
          <a:xfrm>
            <a:off x="1187624" y="116632"/>
            <a:ext cx="770515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управления инфраструктурой поддержки и развития чтения</a:t>
            </a:r>
          </a:p>
        </p:txBody>
      </p:sp>
      <p:sp>
        <p:nvSpPr>
          <p:cNvPr id="15" name="Объект 2"/>
          <p:cNvSpPr>
            <a:spLocks/>
          </p:cNvSpPr>
          <p:nvPr/>
        </p:nvSpPr>
        <p:spPr bwMode="auto">
          <a:xfrm>
            <a:off x="781826" y="3173062"/>
            <a:ext cx="77438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информационно-библиотечного центра на основе  использования информационно-коммуникационных технологий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25" y="3173062"/>
            <a:ext cx="7818438" cy="10668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7" name="Стрелка вниз 16"/>
          <p:cNvSpPr/>
          <p:nvPr/>
        </p:nvSpPr>
        <p:spPr>
          <a:xfrm>
            <a:off x="7164288" y="4221088"/>
            <a:ext cx="215900" cy="28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051720" y="4221088"/>
            <a:ext cx="215900" cy="282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759" y="4509120"/>
            <a:ext cx="2949599" cy="73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5"/>
          <p:cNvSpPr>
            <a:spLocks noChangeArrowheads="1"/>
          </p:cNvSpPr>
          <p:nvPr/>
        </p:nvSpPr>
        <p:spPr bwMode="auto">
          <a:xfrm>
            <a:off x="700426" y="4509120"/>
            <a:ext cx="2977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Внедрение </a:t>
            </a:r>
            <a:r>
              <a:rPr lang="ru-RU" sz="2000" dirty="0" smtClean="0">
                <a:latin typeface="Times New Roman" pitchFamily="18" charset="0"/>
              </a:rPr>
              <a:t>электронной </a:t>
            </a:r>
            <a:r>
              <a:rPr lang="ru-RU" sz="2000" dirty="0">
                <a:latin typeface="Times New Roman" pitchFamily="18" charset="0"/>
              </a:rPr>
              <a:t>системы Аверс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304" y="4509120"/>
            <a:ext cx="27630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6"/>
          <p:cNvSpPr>
            <a:spLocks noChangeArrowheads="1"/>
          </p:cNvSpPr>
          <p:nvPr/>
        </p:nvSpPr>
        <p:spPr bwMode="auto">
          <a:xfrm>
            <a:off x="5782751" y="4509120"/>
            <a:ext cx="27630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Заключение договора с компанией </a:t>
            </a:r>
            <a:r>
              <a:rPr lang="ru-RU" sz="2000" dirty="0" err="1">
                <a:latin typeface="Times New Roman" pitchFamily="18" charset="0"/>
              </a:rPr>
              <a:t>ЛитРес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71576">
            <a:off x="589657" y="5430919"/>
            <a:ext cx="1753654" cy="1235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Picture 6" descr="foto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446914"/>
            <a:ext cx="1532160" cy="1883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Picture 7" descr="logo_litre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2797">
            <a:off x="7006338" y="5480794"/>
            <a:ext cx="1779920" cy="1189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755576" y="-53751"/>
            <a:ext cx="8027987" cy="1238026"/>
          </a:xfrm>
        </p:spPr>
        <p:txBody>
          <a:bodyPr/>
          <a:lstStyle/>
          <a:p>
            <a:r>
              <a:rPr lang="ru-RU" sz="2800" dirty="0" smtClean="0">
                <a:solidFill>
                  <a:srgbClr val="632523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632523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632523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Информационно-библиотечный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методический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ресурс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488832" cy="43099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Учебно-методическое, информационное и ресурсное обеспечение образовательного и воспитательного процесса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Доступ к электронным образовательным ресурсам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Доступ к электронным библиотекам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Дополнительные автоматизированные рабочие места для педагогов и обучающихся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Оказание помощи образовательному процессу</a:t>
            </a:r>
          </a:p>
        </p:txBody>
      </p:sp>
      <p:pic>
        <p:nvPicPr>
          <p:cNvPr id="6" name="Picture 1" descr="F:\р  и  п\ттт\2222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4625426"/>
            <a:ext cx="5848647" cy="2159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15" descr="лого лицея-Recovered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1029544" cy="1029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http://www.eduportal44.ru/Galich/school3/DocLib32/%D0%98%D0%91%D0%A6/_w/%D0%AD%D0%BB%D0%B5%D0%BA%D1%82%D1%80%D0%BE%D0%BD%D0%BD%D1%8B%D0%B9%20%D1%87%D0%B8%D1%82%D0%B0%D0%BB%D1%8C%D0%BD%D1%8B%D0%B9%20%D0%B7%D0%B0%D0%BB_jpg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4" t="15855" r="5535" b="2286"/>
          <a:stretch/>
        </p:blipFill>
        <p:spPr bwMode="auto">
          <a:xfrm>
            <a:off x="105660" y="4625427"/>
            <a:ext cx="2835068" cy="2159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1797071" y="95200"/>
            <a:ext cx="5976937" cy="70643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семейного чтения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3027362" cy="2024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539553" y="1711325"/>
            <a:ext cx="51532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Читательский турнир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учащихся, родителей и педагогических работников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Жвалевского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Пастернак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Время всегда хорошее» </a:t>
            </a:r>
          </a:p>
        </p:txBody>
      </p:sp>
      <p:pic>
        <p:nvPicPr>
          <p:cNvPr id="18436" name="Picture 8" descr="K:\Кафедра естественно математических дисциплин\Уткина Т.В\РИП\2018\Челябинск\Лицей №142 Отчет\4\Фотография\ww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179" y="1124744"/>
            <a:ext cx="3197327" cy="2130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3798" name="Прямоугольник 7"/>
          <p:cNvSpPr>
            <a:spLocks noChangeArrowheads="1"/>
          </p:cNvSpPr>
          <p:nvPr/>
        </p:nvSpPr>
        <p:spPr bwMode="auto">
          <a:xfrm>
            <a:off x="2628720" y="3627077"/>
            <a:ext cx="5165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Конкурс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Читающая семья – читающий лицей»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2000" dirty="0">
                <a:latin typeface="Times New Roman" pitchFamily="18" charset="0"/>
              </a:rPr>
              <a:t>Лучший видеоролик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2000" dirty="0">
                <a:latin typeface="Times New Roman" pitchFamily="18" charset="0"/>
              </a:rPr>
              <a:t>Лучшее произведение, </a:t>
            </a:r>
            <a:endParaRPr lang="en-US" sz="2000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</a:rPr>
              <a:t>написанное </a:t>
            </a:r>
            <a:r>
              <a:rPr lang="ru-RU" sz="2000" dirty="0">
                <a:latin typeface="Times New Roman" pitchFamily="18" charset="0"/>
              </a:rPr>
              <a:t>в моей семье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2000" dirty="0">
                <a:latin typeface="Times New Roman" pitchFamily="18" charset="0"/>
              </a:rPr>
              <a:t>Лучшая презентация</a:t>
            </a:r>
          </a:p>
        </p:txBody>
      </p:sp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2" y="2871385"/>
            <a:ext cx="2192760" cy="2115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5" descr="лого лицея-Recovered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5200"/>
            <a:ext cx="1029544" cy="1029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1115616" y="245770"/>
            <a:ext cx="7921625" cy="8509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научно-исследовательской и проектной деятельности</a:t>
            </a:r>
          </a:p>
        </p:txBody>
      </p:sp>
      <p:sp>
        <p:nvSpPr>
          <p:cNvPr id="19458" name="Объект 2"/>
          <p:cNvSpPr>
            <a:spLocks/>
          </p:cNvSpPr>
          <p:nvPr/>
        </p:nvSpPr>
        <p:spPr bwMode="auto">
          <a:xfrm>
            <a:off x="600844" y="1711462"/>
            <a:ext cx="459019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и проведение серии учебных занятий по теме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информационного поиска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789171"/>
              </p:ext>
            </p:extLst>
          </p:nvPr>
        </p:nvGraphicFramePr>
        <p:xfrm>
          <a:off x="4969582" y="2403748"/>
          <a:ext cx="3922898" cy="4122783"/>
        </p:xfrm>
        <a:graphic>
          <a:graphicData uri="http://schemas.openxmlformats.org/drawingml/2006/table">
            <a:tbl>
              <a:tblPr/>
              <a:tblGrid>
                <a:gridCol w="497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2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17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17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6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</a:rPr>
                        <a:t>№ </a:t>
                      </a:r>
                      <a:endParaRPr lang="ru-RU" sz="1600" kern="50" dirty="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</a:rPr>
                        <a:t>Параметры оценки</a:t>
                      </a:r>
                      <a:endParaRPr lang="ru-RU" sz="1600" kern="50" dirty="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</a:rPr>
                        <a:t>2016/2017</a:t>
                      </a:r>
                      <a:endParaRPr lang="ru-RU" sz="1600" kern="50" dirty="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</a:rPr>
                        <a:t>2017</a:t>
                      </a:r>
                      <a:r>
                        <a:rPr lang="ru-RU" sz="1600" kern="50" dirty="0" smtClean="0">
                          <a:latin typeface="Times New Roman"/>
                          <a:ea typeface="Times New Roman"/>
                        </a:rPr>
                        <a:t>/ 2018</a:t>
                      </a:r>
                      <a:endParaRPr lang="ru-RU" sz="1600" kern="50" dirty="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kern="50" dirty="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Times New Roman"/>
                        </a:rPr>
                        <a:t>Общее кол-во учащихся 1-11 </a:t>
                      </a:r>
                      <a:r>
                        <a:rPr lang="ru-RU" sz="1600" b="1" kern="50" dirty="0" err="1" smtClean="0"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600" b="1" kern="5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b="1" kern="50" dirty="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</a:rPr>
                        <a:t>691</a:t>
                      </a:r>
                      <a:endParaRPr lang="ru-RU" sz="1600" kern="50" dirty="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Times New Roman"/>
                        </a:rPr>
                        <a:t>708</a:t>
                      </a:r>
                      <a:endParaRPr lang="ru-RU" sz="1600" b="1" kern="50" dirty="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kern="5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</a:rPr>
                        <a:t>Кол-во </a:t>
                      </a:r>
                      <a:r>
                        <a:rPr lang="ru-RU" sz="1600" u="sng" kern="50" dirty="0">
                          <a:latin typeface="Times New Roman"/>
                          <a:ea typeface="Times New Roman"/>
                        </a:rPr>
                        <a:t>участников</a:t>
                      </a:r>
                      <a:r>
                        <a:rPr lang="ru-RU" sz="1600" kern="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kern="50" dirty="0" err="1">
                          <a:latin typeface="Times New Roman"/>
                          <a:ea typeface="Times New Roman"/>
                        </a:rPr>
                        <a:t>внелицейских</a:t>
                      </a:r>
                      <a:r>
                        <a:rPr lang="ru-RU" sz="1600" kern="50" dirty="0">
                          <a:latin typeface="Times New Roman"/>
                          <a:ea typeface="Times New Roman"/>
                        </a:rPr>
                        <a:t> мероприятий</a:t>
                      </a:r>
                      <a:endParaRPr lang="ru-RU" sz="1600" kern="50" dirty="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</a:rPr>
                        <a:t>691</a:t>
                      </a:r>
                      <a:endParaRPr lang="ru-RU" sz="1600" kern="50" dirty="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</a:rPr>
                        <a:t>702</a:t>
                      </a:r>
                      <a:endParaRPr lang="ru-RU" sz="1600" kern="50" dirty="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kern="5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Times New Roman"/>
                        </a:rPr>
                        <a:t>% участия</a:t>
                      </a:r>
                      <a:endParaRPr lang="ru-RU" sz="1600" b="1" kern="50" dirty="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Andale Sans UI"/>
                        </a:rPr>
                        <a:t>100</a:t>
                      </a:r>
                    </a:p>
                  </a:txBody>
                  <a:tcPr marL="34198" marR="34198" marT="34198" marB="341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Andale Sans UI"/>
                        </a:rPr>
                        <a:t>99,2</a:t>
                      </a:r>
                    </a:p>
                  </a:txBody>
                  <a:tcPr marL="34198" marR="34198" marT="34198" marB="341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8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kern="5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>
                          <a:latin typeface="Times New Roman"/>
                          <a:ea typeface="Times New Roman"/>
                        </a:rPr>
                        <a:t>Кол-во </a:t>
                      </a:r>
                      <a:r>
                        <a:rPr lang="ru-RU" sz="1600" u="sng" kern="50">
                          <a:latin typeface="Times New Roman"/>
                          <a:ea typeface="Times New Roman"/>
                        </a:rPr>
                        <a:t>призёров</a:t>
                      </a:r>
                      <a:r>
                        <a:rPr lang="ru-RU" sz="1600" kern="50">
                          <a:latin typeface="Times New Roman"/>
                          <a:ea typeface="Times New Roman"/>
                        </a:rPr>
                        <a:t> внелицейских мероприятий</a:t>
                      </a:r>
                      <a:endParaRPr lang="ru-RU" sz="1600" kern="5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Andale Sans UI"/>
                        </a:rPr>
                        <a:t>305</a:t>
                      </a:r>
                    </a:p>
                  </a:txBody>
                  <a:tcPr marL="34198" marR="34198" marT="34198" marB="341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Andale Sans UI"/>
                        </a:rPr>
                        <a:t>323</a:t>
                      </a:r>
                    </a:p>
                  </a:txBody>
                  <a:tcPr marL="34198" marR="34198" marT="34198" marB="341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6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5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kern="5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Times New Roman"/>
                        </a:rPr>
                        <a:t>% качества участия</a:t>
                      </a:r>
                      <a:endParaRPr lang="ru-RU" sz="1600" b="1" kern="50" dirty="0">
                        <a:latin typeface="Calibri"/>
                        <a:ea typeface="Times New Roman"/>
                      </a:endParaRPr>
                    </a:p>
                  </a:txBody>
                  <a:tcPr marL="34198" marR="34198" marT="34198" marB="341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Andale Sans UI"/>
                        </a:rPr>
                        <a:t>44,1</a:t>
                      </a:r>
                    </a:p>
                  </a:txBody>
                  <a:tcPr marL="34198" marR="34198" marT="34198" marB="341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Andale Sans UI"/>
                        </a:rPr>
                        <a:t>46</a:t>
                      </a:r>
                    </a:p>
                  </a:txBody>
                  <a:tcPr marL="34198" marR="34198" marT="34198" marB="341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67" t="19792" r="22500" b="44024"/>
          <a:stretch/>
        </p:blipFill>
        <p:spPr bwMode="auto">
          <a:xfrm>
            <a:off x="316975" y="2754041"/>
            <a:ext cx="3712816" cy="211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0353" y="4869160"/>
            <a:ext cx="2382472" cy="1815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588125" y="1774825"/>
            <a:ext cx="1043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НОУ</a:t>
            </a:r>
          </a:p>
        </p:txBody>
      </p:sp>
      <p:pic>
        <p:nvPicPr>
          <p:cNvPr id="10" name="Picture 15" descr="лого лицея-Recovered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2" y="95200"/>
            <a:ext cx="1029544" cy="1029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http://player.myshared.ru/6/613780/slides/slide_1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31" t="47891" b="23448"/>
          <a:stretch/>
        </p:blipFill>
        <p:spPr bwMode="auto">
          <a:xfrm>
            <a:off x="26716" y="4636320"/>
            <a:ext cx="2241027" cy="2105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Чел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3114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 descr="Росс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680402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78904">
            <a:off x="253360" y="3089368"/>
            <a:ext cx="2685145" cy="331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961" y="4153744"/>
            <a:ext cx="3461312" cy="2443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2411413" y="1844675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utoShape 12"/>
          <p:cNvSpPr>
            <a:spLocks noChangeArrowheads="1"/>
          </p:cNvSpPr>
          <p:nvPr/>
        </p:nvSpPr>
        <p:spPr bwMode="auto">
          <a:xfrm>
            <a:off x="1331913" y="2636838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13"/>
          <p:cNvSpPr>
            <a:spLocks noChangeArrowheads="1"/>
          </p:cNvSpPr>
          <p:nvPr/>
        </p:nvSpPr>
        <p:spPr bwMode="auto">
          <a:xfrm>
            <a:off x="1042988" y="2565400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AutoShape 14"/>
          <p:cNvSpPr>
            <a:spLocks noChangeArrowheads="1"/>
          </p:cNvSpPr>
          <p:nvPr/>
        </p:nvSpPr>
        <p:spPr bwMode="auto">
          <a:xfrm>
            <a:off x="2700338" y="2924175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AutoShape 15"/>
          <p:cNvSpPr>
            <a:spLocks noChangeArrowheads="1"/>
          </p:cNvSpPr>
          <p:nvPr/>
        </p:nvSpPr>
        <p:spPr bwMode="auto">
          <a:xfrm>
            <a:off x="395288" y="2060575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AutoShape 16"/>
          <p:cNvSpPr>
            <a:spLocks noChangeArrowheads="1"/>
          </p:cNvSpPr>
          <p:nvPr/>
        </p:nvSpPr>
        <p:spPr bwMode="auto">
          <a:xfrm>
            <a:off x="4067175" y="3284538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AutoShape 17"/>
          <p:cNvSpPr>
            <a:spLocks noChangeArrowheads="1"/>
          </p:cNvSpPr>
          <p:nvPr/>
        </p:nvSpPr>
        <p:spPr bwMode="auto">
          <a:xfrm>
            <a:off x="7019925" y="5445125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AutoShape 18"/>
          <p:cNvSpPr>
            <a:spLocks noChangeArrowheads="1"/>
          </p:cNvSpPr>
          <p:nvPr/>
        </p:nvSpPr>
        <p:spPr bwMode="auto">
          <a:xfrm>
            <a:off x="7524750" y="3284538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AutoShape 19"/>
          <p:cNvSpPr>
            <a:spLocks noChangeArrowheads="1"/>
          </p:cNvSpPr>
          <p:nvPr/>
        </p:nvSpPr>
        <p:spPr bwMode="auto">
          <a:xfrm>
            <a:off x="6948488" y="4076700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AutoShape 20"/>
          <p:cNvSpPr>
            <a:spLocks noChangeArrowheads="1"/>
          </p:cNvSpPr>
          <p:nvPr/>
        </p:nvSpPr>
        <p:spPr bwMode="auto">
          <a:xfrm>
            <a:off x="8172450" y="3933825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AutoShape 22"/>
          <p:cNvSpPr>
            <a:spLocks noChangeArrowheads="1"/>
          </p:cNvSpPr>
          <p:nvPr/>
        </p:nvSpPr>
        <p:spPr bwMode="auto">
          <a:xfrm>
            <a:off x="8027988" y="4005263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70" name="AutoShape 23"/>
          <p:cNvSpPr>
            <a:spLocks noChangeArrowheads="1"/>
          </p:cNvSpPr>
          <p:nvPr/>
        </p:nvSpPr>
        <p:spPr bwMode="auto">
          <a:xfrm>
            <a:off x="7308850" y="4005263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71" name="AutoShape 24"/>
          <p:cNvSpPr>
            <a:spLocks noChangeArrowheads="1"/>
          </p:cNvSpPr>
          <p:nvPr/>
        </p:nvSpPr>
        <p:spPr bwMode="auto">
          <a:xfrm>
            <a:off x="7667625" y="5805488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72" name="AutoShape 25"/>
          <p:cNvSpPr>
            <a:spLocks noChangeArrowheads="1"/>
          </p:cNvSpPr>
          <p:nvPr/>
        </p:nvSpPr>
        <p:spPr bwMode="auto">
          <a:xfrm>
            <a:off x="7956550" y="4365625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73" name="AutoShape 26"/>
          <p:cNvSpPr>
            <a:spLocks noChangeArrowheads="1"/>
          </p:cNvSpPr>
          <p:nvPr/>
        </p:nvSpPr>
        <p:spPr bwMode="auto">
          <a:xfrm>
            <a:off x="6516688" y="4365625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74" name="AutoShape 27"/>
          <p:cNvSpPr>
            <a:spLocks noChangeArrowheads="1"/>
          </p:cNvSpPr>
          <p:nvPr/>
        </p:nvSpPr>
        <p:spPr bwMode="auto">
          <a:xfrm>
            <a:off x="7812088" y="3429000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75" name="AutoShape 28"/>
          <p:cNvSpPr>
            <a:spLocks noChangeArrowheads="1"/>
          </p:cNvSpPr>
          <p:nvPr/>
        </p:nvSpPr>
        <p:spPr bwMode="auto">
          <a:xfrm>
            <a:off x="7235825" y="5300663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76" name="AutoShape 29"/>
          <p:cNvSpPr>
            <a:spLocks noChangeArrowheads="1"/>
          </p:cNvSpPr>
          <p:nvPr/>
        </p:nvSpPr>
        <p:spPr bwMode="auto">
          <a:xfrm>
            <a:off x="7740650" y="4581525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77" name="AutoShape 30"/>
          <p:cNvSpPr>
            <a:spLocks noChangeArrowheads="1"/>
          </p:cNvSpPr>
          <p:nvPr/>
        </p:nvSpPr>
        <p:spPr bwMode="auto">
          <a:xfrm>
            <a:off x="8101013" y="4652963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79" name="Text Box 32"/>
          <p:cNvSpPr txBox="1">
            <a:spLocks noChangeArrowheads="1"/>
          </p:cNvSpPr>
          <p:nvPr/>
        </p:nvSpPr>
        <p:spPr bwMode="auto">
          <a:xfrm>
            <a:off x="0" y="23938"/>
            <a:ext cx="433812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из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субъектов Российской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0" name="AutoShape 29"/>
          <p:cNvSpPr>
            <a:spLocks noChangeArrowheads="1"/>
          </p:cNvSpPr>
          <p:nvPr/>
        </p:nvSpPr>
        <p:spPr bwMode="auto">
          <a:xfrm>
            <a:off x="7740650" y="3716338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7812088" y="3716338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82" name="AutoShape 29"/>
          <p:cNvSpPr>
            <a:spLocks noChangeArrowheads="1"/>
          </p:cNvSpPr>
          <p:nvPr/>
        </p:nvSpPr>
        <p:spPr bwMode="auto">
          <a:xfrm>
            <a:off x="7740650" y="3789363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83" name="AutoShape 29"/>
          <p:cNvSpPr>
            <a:spLocks noChangeArrowheads="1"/>
          </p:cNvSpPr>
          <p:nvPr/>
        </p:nvSpPr>
        <p:spPr bwMode="auto">
          <a:xfrm>
            <a:off x="7885113" y="3789363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84" name="AutoShape 29"/>
          <p:cNvSpPr>
            <a:spLocks noChangeArrowheads="1"/>
          </p:cNvSpPr>
          <p:nvPr/>
        </p:nvSpPr>
        <p:spPr bwMode="auto">
          <a:xfrm>
            <a:off x="7092950" y="3429000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85" name="AutoShape 29"/>
          <p:cNvSpPr>
            <a:spLocks noChangeArrowheads="1"/>
          </p:cNvSpPr>
          <p:nvPr/>
        </p:nvSpPr>
        <p:spPr bwMode="auto">
          <a:xfrm>
            <a:off x="7164388" y="3141663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86" name="AutoShape 29"/>
          <p:cNvSpPr>
            <a:spLocks noChangeArrowheads="1"/>
          </p:cNvSpPr>
          <p:nvPr/>
        </p:nvSpPr>
        <p:spPr bwMode="auto">
          <a:xfrm>
            <a:off x="6300788" y="4076700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87" name="AutoShape 29"/>
          <p:cNvSpPr>
            <a:spLocks noChangeArrowheads="1"/>
          </p:cNvSpPr>
          <p:nvPr/>
        </p:nvSpPr>
        <p:spPr bwMode="auto">
          <a:xfrm>
            <a:off x="8388350" y="4365625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88" name="AutoShape 29"/>
          <p:cNvSpPr>
            <a:spLocks noChangeArrowheads="1"/>
          </p:cNvSpPr>
          <p:nvPr/>
        </p:nvSpPr>
        <p:spPr bwMode="auto">
          <a:xfrm>
            <a:off x="7885113" y="3141663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89" name="AutoShape 29"/>
          <p:cNvSpPr>
            <a:spLocks noChangeArrowheads="1"/>
          </p:cNvSpPr>
          <p:nvPr/>
        </p:nvSpPr>
        <p:spPr bwMode="auto">
          <a:xfrm>
            <a:off x="6804025" y="3716338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90" name="AutoShape 29"/>
          <p:cNvSpPr>
            <a:spLocks noChangeArrowheads="1"/>
          </p:cNvSpPr>
          <p:nvPr/>
        </p:nvSpPr>
        <p:spPr bwMode="auto">
          <a:xfrm>
            <a:off x="7308850" y="3573463"/>
            <a:ext cx="1428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91" name="AutoShape 29"/>
          <p:cNvSpPr>
            <a:spLocks noChangeArrowheads="1"/>
          </p:cNvSpPr>
          <p:nvPr/>
        </p:nvSpPr>
        <p:spPr bwMode="auto">
          <a:xfrm>
            <a:off x="7667625" y="4149725"/>
            <a:ext cx="142875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43414" y="689900"/>
            <a:ext cx="2161034" cy="1875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67 школ из 25 муниципальных районов и городских округов Челябинской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области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1043608" y="-21655"/>
            <a:ext cx="7704856" cy="1261328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модульного курса для педагогических и руководящих работников общеобразовательных организаций Челябинской области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600844" y="1711350"/>
            <a:ext cx="7920881" cy="4525962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Современные нормативно-правовые основы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организации школьного информационно-библиотечного центра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Создание и функционирование 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информационно-библиотечного центра – центральное звено формирования информационно-образовательного пространства лицея и информационной культуры обучающихся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Современные подходы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к продвижению чтения и формированию информационной культуры в деятельности школьного информационно-библиотечного центра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Эффективные приемы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обучения смысловому чтению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Работа с родителями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по формированию читательского интереса и развитию традиций семейного чтения  (из опыта работы)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Мастер класс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: Создание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буктрейлеров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произведениям литературы школьной программы 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 descr="Z:\+РИП\Материалы Модульного курса 13.11.2018\Приветствие Т.В.Уткино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597011"/>
            <a:ext cx="2160612" cy="1216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0" name="Picture 2" descr="Z:\+РИП\Материалы Модульного курса 13.11.2018\Мастер-класс Работа групп по буктрелера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399088"/>
            <a:ext cx="2592388" cy="1458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15" descr="лого лицея-Recovered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2" y="44624"/>
            <a:ext cx="1029544" cy="1029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089665" y="2994090"/>
            <a:ext cx="2250909" cy="109704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ИБЦ</a:t>
            </a:r>
          </a:p>
        </p:txBody>
      </p:sp>
      <p:pic>
        <p:nvPicPr>
          <p:cNvPr id="26629" name="Picture 5" descr="лок ак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8" y="432490"/>
            <a:ext cx="1789756" cy="1337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30" name="Picture 6" descr="foto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546" y="221345"/>
            <a:ext cx="1284158" cy="1577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31" name="Picture 7" descr="logo_lit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593" y="369441"/>
            <a:ext cx="2140504" cy="1429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32" name="Picture 8" descr="внеур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46" t="23656" r="29031" b="16129"/>
          <a:stretch>
            <a:fillRect/>
          </a:stretch>
        </p:blipFill>
        <p:spPr bwMode="auto">
          <a:xfrm>
            <a:off x="344498" y="3712602"/>
            <a:ext cx="1628719" cy="1823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33" name="Picture 9" descr="род соопщ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268" y="4140238"/>
            <a:ext cx="2438400" cy="1419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83122" y="1799320"/>
            <a:ext cx="17932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Создание </a:t>
            </a:r>
            <a:r>
              <a:rPr lang="ru-RU" sz="2000" dirty="0" smtClean="0"/>
              <a:t>локальных </a:t>
            </a:r>
            <a:r>
              <a:rPr lang="ru-RU" sz="2000" dirty="0"/>
              <a:t>актов 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275856" y="1925002"/>
            <a:ext cx="21193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Автоматизации библиотечных процессов 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350496" y="1894557"/>
            <a:ext cx="23602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Расширение информационно-образовательного пространства 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30333" y="5665351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Урочная и внеурочная деятельность </a:t>
            </a:r>
          </a:p>
        </p:txBody>
      </p:sp>
      <p:sp>
        <p:nvSpPr>
          <p:cNvPr id="26638" name="AutoShape 17"/>
          <p:cNvSpPr>
            <a:spLocks noChangeArrowheads="1"/>
          </p:cNvSpPr>
          <p:nvPr/>
        </p:nvSpPr>
        <p:spPr bwMode="auto">
          <a:xfrm>
            <a:off x="2191394" y="1910401"/>
            <a:ext cx="1079500" cy="457200"/>
          </a:xfrm>
          <a:prstGeom prst="rightArrow">
            <a:avLst>
              <a:gd name="adj1" fmla="val 50000"/>
              <a:gd name="adj2" fmla="val 59028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AutoShape 18"/>
          <p:cNvSpPr>
            <a:spLocks noChangeArrowheads="1"/>
          </p:cNvSpPr>
          <p:nvPr/>
        </p:nvSpPr>
        <p:spPr bwMode="auto">
          <a:xfrm>
            <a:off x="5436096" y="2035897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66FF"/>
              </a:solidFill>
            </a:endParaRPr>
          </a:p>
        </p:txBody>
      </p:sp>
      <p:sp>
        <p:nvSpPr>
          <p:cNvPr id="26640" name="AutoShape 19"/>
          <p:cNvSpPr>
            <a:spLocks noChangeArrowheads="1"/>
          </p:cNvSpPr>
          <p:nvPr/>
        </p:nvSpPr>
        <p:spPr bwMode="auto">
          <a:xfrm>
            <a:off x="3707904" y="5708973"/>
            <a:ext cx="1193800" cy="533400"/>
          </a:xfrm>
          <a:prstGeom prst="leftArrow">
            <a:avLst>
              <a:gd name="adj1" fmla="val 50000"/>
              <a:gd name="adj2" fmla="val 55952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AutoShape 20"/>
          <p:cNvSpPr>
            <a:spLocks noChangeArrowheads="1"/>
          </p:cNvSpPr>
          <p:nvPr/>
        </p:nvSpPr>
        <p:spPr bwMode="auto">
          <a:xfrm>
            <a:off x="7372468" y="3284984"/>
            <a:ext cx="381000" cy="719137"/>
          </a:xfrm>
          <a:prstGeom prst="downArrow">
            <a:avLst>
              <a:gd name="adj1" fmla="val 50000"/>
              <a:gd name="adj2" fmla="val 47187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2" name="AutoShape 21"/>
          <p:cNvSpPr>
            <a:spLocks noChangeArrowheads="1"/>
          </p:cNvSpPr>
          <p:nvPr/>
        </p:nvSpPr>
        <p:spPr bwMode="auto">
          <a:xfrm>
            <a:off x="915516" y="2780928"/>
            <a:ext cx="381000" cy="744537"/>
          </a:xfrm>
          <a:prstGeom prst="upArrow">
            <a:avLst>
              <a:gd name="adj1" fmla="val 50000"/>
              <a:gd name="adj2" fmla="val 48854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5198071" y="5621730"/>
            <a:ext cx="3746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/>
              <a:t>Взаимодействие с родительским сообществом 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2376392" y="4222811"/>
            <a:ext cx="3779784" cy="109704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ru-RU" sz="2400" b="1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Инновационность</a:t>
            </a:r>
            <a:r>
              <a:rPr lang="ru-RU" sz="24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2400" b="1" dirty="0" smtClean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проекта</a:t>
            </a:r>
            <a:endParaRPr lang="ru-RU" sz="2400" dirty="0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532</Words>
  <Application>Microsoft Office PowerPoint</Application>
  <PresentationFormat>Экран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Специальное оформление</vt:lpstr>
      <vt:lpstr>Презентация PowerPoint</vt:lpstr>
      <vt:lpstr>ЦЕЛЬ. Повышение  качественного образования  и культурной компетентности обучающихся через расширение информационно-образовательного пространства,  повышение читательской компетентности и роста читательской активности всех участников образовательных отношений  </vt:lpstr>
      <vt:lpstr>Презентация PowerPoint</vt:lpstr>
      <vt:lpstr>  Информационно-библиотечный центр как методический ресурс  </vt:lpstr>
      <vt:lpstr>Продвижение семейного чтения</vt:lpstr>
      <vt:lpstr>Информационное обеспечение научно-исследовательской и проектной деятельности</vt:lpstr>
      <vt:lpstr>Презентация PowerPoint</vt:lpstr>
      <vt:lpstr>Проведение модульного курса для педагогических и руководящих работников общеобразовательных организаций Челябинской области</vt:lpstr>
      <vt:lpstr>Презентация PowerPoint</vt:lpstr>
      <vt:lpstr>Прогнозируемые результаты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Бессарабов Александр Юрьевич</cp:lastModifiedBy>
  <cp:revision>47</cp:revision>
  <cp:lastPrinted>2018-12-10T03:19:13Z</cp:lastPrinted>
  <dcterms:created xsi:type="dcterms:W3CDTF">2011-12-13T19:04:59Z</dcterms:created>
  <dcterms:modified xsi:type="dcterms:W3CDTF">2018-12-12T06:02:05Z</dcterms:modified>
</cp:coreProperties>
</file>