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sldIdLst>
    <p:sldId id="261" r:id="rId3"/>
    <p:sldId id="317" r:id="rId4"/>
    <p:sldId id="286" r:id="rId5"/>
    <p:sldId id="290" r:id="rId6"/>
    <p:sldId id="306" r:id="rId7"/>
    <p:sldId id="308" r:id="rId8"/>
    <p:sldId id="309" r:id="rId9"/>
    <p:sldId id="310" r:id="rId10"/>
    <p:sldId id="311" r:id="rId11"/>
    <p:sldId id="312" r:id="rId12"/>
    <p:sldId id="313" r:id="rId13"/>
    <p:sldId id="318" r:id="rId14"/>
    <p:sldId id="307" r:id="rId15"/>
    <p:sldId id="315" r:id="rId16"/>
    <p:sldId id="316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26E2"/>
    <a:srgbClr val="A80C4F"/>
    <a:srgbClr val="CCFFCC"/>
    <a:srgbClr val="0A705F"/>
    <a:srgbClr val="13D1B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53" autoAdjust="0"/>
    <p:restoredTop sz="94660"/>
  </p:normalViewPr>
  <p:slideViewPr>
    <p:cSldViewPr snapToGrid="0">
      <p:cViewPr>
        <p:scale>
          <a:sx n="116" d="100"/>
          <a:sy n="116" d="100"/>
        </p:scale>
        <p:origin x="138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1472B-F080-4A8D-A3B0-135C4AFAD5DE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F90F-4AB8-4C50-9613-DA6E558F1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D3C2C-DA36-400E-B01D-901C2CB75D39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F7ED-8158-4D38-9FF6-0D405075C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8C4AF-E4D1-4F07-9869-8685CB434DEC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7297D-F001-44EB-825C-979AD8DE9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>
            <a:off x="2316163" y="798513"/>
            <a:ext cx="0" cy="254476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8182" y="802299"/>
            <a:ext cx="5536652" cy="2541431"/>
          </a:xfrm>
        </p:spPr>
        <p:txBody>
          <a:bodyPr bIns="0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8182" y="3531205"/>
            <a:ext cx="553665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0D036-A654-47F8-86FB-45F8550A2A16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8088" y="328613"/>
            <a:ext cx="3005137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5100" y="798513"/>
            <a:ext cx="801688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492A2-AD97-4CBA-839B-4D492AEE2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>
            <a:off x="1371600" y="798513"/>
            <a:ext cx="0" cy="106838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40888-511D-4D76-96A8-91CADA8C39BE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F966E-CE26-493C-823E-3424A3AF0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>
            <a:off x="1371600" y="798513"/>
            <a:ext cx="0" cy="284480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1" y="1756130"/>
            <a:ext cx="5525081" cy="188795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412" y="3806196"/>
            <a:ext cx="5525081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DA4CC-B8B5-4B71-8350-06795285C26B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4E3D1-D2BC-466C-A6EA-B749E9CB8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"/>
          <p:cNvCxnSpPr/>
          <p:nvPr/>
        </p:nvCxnSpPr>
        <p:spPr>
          <a:xfrm>
            <a:off x="1371600" y="798513"/>
            <a:ext cx="0" cy="106838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3" y="804890"/>
            <a:ext cx="6479421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5412" y="2013936"/>
            <a:ext cx="3079690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143" y="2013936"/>
            <a:ext cx="3079690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535E-87BB-45FF-B058-03CBF1C78D18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ABFF3-A9CA-4430-B318-A3938A84A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/>
          <p:cNvCxnSpPr/>
          <p:nvPr/>
        </p:nvCxnSpPr>
        <p:spPr>
          <a:xfrm>
            <a:off x="1371600" y="798513"/>
            <a:ext cx="0" cy="106838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3" y="804164"/>
            <a:ext cx="6479422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413" y="2019550"/>
            <a:ext cx="3079690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5413" y="2824270"/>
            <a:ext cx="3079690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5142" y="2023004"/>
            <a:ext cx="3079691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5142" y="2821491"/>
            <a:ext cx="3079691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07B6D-2A49-44AA-AAA1-7EE74025AD83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8757E-D8EF-4F69-8A0B-4370350BF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"/>
          <p:cNvCxnSpPr/>
          <p:nvPr/>
        </p:nvCxnSpPr>
        <p:spPr>
          <a:xfrm>
            <a:off x="1371600" y="798513"/>
            <a:ext cx="0" cy="106838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77354-903A-4B0E-B554-861A805404E1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2D54E-78B7-4CD3-B994-F9DF4E3728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"/>
          <p:cNvCxnSpPr/>
          <p:nvPr/>
        </p:nvCxnSpPr>
        <p:spPr>
          <a:xfrm>
            <a:off x="1371600" y="798513"/>
            <a:ext cx="0" cy="224790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56" y="798973"/>
            <a:ext cx="2329635" cy="2247117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5413" y="3205492"/>
            <a:ext cx="2330998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79D7-8553-4507-8588-566047609A6D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7B3C3-2B30-4D0B-8976-16DBA5646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4995863" y="482600"/>
            <a:ext cx="3511550" cy="5148263"/>
            <a:chOff x="4996501" y="482171"/>
            <a:chExt cx="3511387" cy="5149101"/>
          </a:xfrm>
        </p:grpSpPr>
        <p:sp>
          <p:nvSpPr>
            <p:cNvPr id="9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11" name="Straight Connector 11"/>
          <p:cNvCxnSpPr/>
          <p:nvPr/>
        </p:nvCxnSpPr>
        <p:spPr>
          <a:xfrm>
            <a:off x="1371600" y="798513"/>
            <a:ext cx="0" cy="2162175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201" y="1129513"/>
            <a:ext cx="3152882" cy="183058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5412" y="3145992"/>
            <a:ext cx="3148365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1535113" y="5470525"/>
            <a:ext cx="3154362" cy="319088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9EBCF04-94CA-4559-A607-7E3FC29BCFCF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6700" y="319088"/>
            <a:ext cx="31527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388D1-208E-48A3-A519-41D6AE8BF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B33B2-9CF2-45D3-9336-4D3E7F75547E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BC9A4-26A5-449C-BC6D-22EE998571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>
            <a:off x="1371600" y="798513"/>
            <a:ext cx="0" cy="106838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C4CAE-FD46-4009-A019-2093B001DFCF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868C0-CBEB-490C-AABD-D4569006D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2016125"/>
            <a:ext cx="9144000" cy="414655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t="2873" b="-2873"/>
          <a:stretch>
            <a:fillRect/>
          </a:stretch>
        </p:blipFill>
        <p:spPr bwMode="auto">
          <a:xfrm>
            <a:off x="0" y="61626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11"/>
          <p:cNvCxnSpPr/>
          <p:nvPr/>
        </p:nvCxnSpPr>
        <p:spPr>
          <a:xfrm>
            <a:off x="0" y="61706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 flipH="1">
            <a:off x="6918325" y="719138"/>
            <a:ext cx="1096963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881269"/>
            <a:ext cx="1103027" cy="457759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5413" y="881269"/>
            <a:ext cx="5209173" cy="457759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24C07-4B66-4298-8B64-77F98AC52E99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7F9D-313D-4EB9-A2DA-A95EC0A0E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AFAF7-A8D4-428A-A7A8-B4B695765BFE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062FD-467D-4390-A079-694DC0B0C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27594-1EE2-44B0-A57C-18885BE69822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4A60-5449-40A2-A6EF-ADDB99E88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9992-A381-4AA3-8912-E6703A68E347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792B2-84FC-4E74-B785-15B3579D8E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9C54F-4A4B-478D-8C7F-25C27BB89902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A972D-9E41-4E41-9958-69E024F42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90934-8D22-4208-86DE-15E7CB78AC5E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EDF1-FC2F-431E-A3DA-76C48F6DEF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24864-99FE-4034-B5F2-5966E77B2E74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35DB0-A785-4AD6-9BBA-02C478FBD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3EFA5-2066-4959-9DA1-6207F0874922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C174-B67E-4A91-8E51-B0FF9CE65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3A7679-DAC2-4F61-8CE9-5C0CE1D2DD7A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FE212D-C67F-4E14-818D-998CA3E5C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5" r:id="rId3"/>
    <p:sldLayoutId id="2147483714" r:id="rId4"/>
    <p:sldLayoutId id="2147483713" r:id="rId5"/>
    <p:sldLayoutId id="2147483712" r:id="rId6"/>
    <p:sldLayoutId id="2147483711" r:id="rId7"/>
    <p:sldLayoutId id="2147483710" r:id="rId8"/>
    <p:sldLayoutId id="2147483709" r:id="rId9"/>
    <p:sldLayoutId id="2147483708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Title Placeholder 1"/>
          <p:cNvSpPr>
            <a:spLocks noGrp="1"/>
          </p:cNvSpPr>
          <p:nvPr>
            <p:ph type="title"/>
          </p:nvPr>
        </p:nvSpPr>
        <p:spPr bwMode="auto">
          <a:xfrm>
            <a:off x="1535113" y="804863"/>
            <a:ext cx="648017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75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35113" y="2016125"/>
            <a:ext cx="6480175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5646738" y="330200"/>
            <a:ext cx="2368550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06D27E-9264-4953-9199-5DAEDD783903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5113" y="328613"/>
            <a:ext cx="3941762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363" y="798513"/>
            <a:ext cx="795337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DAEE28-9272-4016-B39D-57D92CA52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Palatino Linotype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Palatino Linotype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Palatino Linotype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Palatino Linotype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Palatino Linotype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Palatino Linotype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Palatino Linotype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Palatino Linotype" pitchFamily="18" charset="0"/>
        </a:defRPr>
      </a:lvl9pPr>
    </p:titleStyle>
    <p:bodyStyle>
      <a:lvl1pPr marL="228600" indent="-228600" algn="l" defTabSz="685800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68580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68580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68580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68580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5"/>
          <p:cNvSpPr>
            <a:spLocks noChangeArrowheads="1"/>
          </p:cNvSpPr>
          <p:nvPr/>
        </p:nvSpPr>
        <p:spPr bwMode="auto">
          <a:xfrm>
            <a:off x="1193500" y="2341519"/>
            <a:ext cx="71675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4A26E2"/>
                </a:solidFill>
                <a:latin typeface="Times New Roman" pitchFamily="18" charset="0"/>
              </a:rPr>
              <a:t>УСПЕХ ЛЮБОГО КОЛЛЕКТИВА ЗАВИСИТ ОТ ТЕХ, КТО РАБОТАЕТ В ЭТОМ КОЛЛЕКТИВЕ</a:t>
            </a:r>
            <a:endParaRPr lang="ru-RU" sz="4400" b="1" dirty="0">
              <a:solidFill>
                <a:srgbClr val="4A26E2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602" y="655852"/>
            <a:ext cx="7886700" cy="186492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Мы занимались масштабными задачами и делали то, что было действительно нужно нашим клиентам и нам 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самим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368" y="2502630"/>
            <a:ext cx="5412259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4317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9556" y="823783"/>
            <a:ext cx="7274011" cy="18947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Чем лучше ваши сотрудники как люди, тем они лучше и как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сотрудники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54659" y="3377514"/>
            <a:ext cx="6944498" cy="24878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наш бизнес – не кофе, который мы подаем людям, а люди, которым мы подаем кофе</a:t>
            </a:r>
          </a:p>
        </p:txBody>
      </p:sp>
    </p:spTree>
    <p:extLst>
      <p:ext uri="{BB962C8B-B14F-4D97-AF65-F5344CB8AC3E}">
        <p14:creationId xmlns:p14="http://schemas.microsoft.com/office/powerpoint/2010/main" xmlns="" val="2438391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84886" y="560173"/>
            <a:ext cx="5371071" cy="1540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«КНИГА ЗЕЛЕНОГО ПЕРЕДНИКА»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http://edu21.cap.ru/home/4065/baner/code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0995" y="2446639"/>
            <a:ext cx="4860324" cy="3682312"/>
          </a:xfrm>
          <a:prstGeom prst="rect">
            <a:avLst/>
          </a:prstGeom>
          <a:noFill/>
        </p:spPr>
      </p:pic>
      <p:sp>
        <p:nvSpPr>
          <p:cNvPr id="6" name="Выгнутая влево стрелка 5"/>
          <p:cNvSpPr/>
          <p:nvPr/>
        </p:nvSpPr>
        <p:spPr>
          <a:xfrm>
            <a:off x="1334528" y="2356022"/>
            <a:ext cx="1738185" cy="26031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362" y="464257"/>
            <a:ext cx="8199081" cy="614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870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395416" y="329513"/>
            <a:ext cx="4127157" cy="1672281"/>
          </a:xfrm>
          <a:prstGeom prst="wedgeRoundRectCallout">
            <a:avLst>
              <a:gd name="adj1" fmla="val 1522"/>
              <a:gd name="adj2" fmla="val 14131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Чуткость: забота должна быть неподдельной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3608172"/>
            <a:ext cx="4474948" cy="238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720277" y="1857631"/>
            <a:ext cx="4077732" cy="2026508"/>
          </a:xfrm>
          <a:prstGeom prst="wedgeRoundRectCallout">
            <a:avLst>
              <a:gd name="adj1" fmla="val -84783"/>
              <a:gd name="adj2" fmla="val 4393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Активность: мыслить как человек действия, действовать как человек мысли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773820" y="4291915"/>
            <a:ext cx="3962401" cy="1960606"/>
          </a:xfrm>
          <a:prstGeom prst="wedgeRoundRectCallout">
            <a:avLst>
              <a:gd name="adj1" fmla="val -85772"/>
              <a:gd name="adj2" fmla="val -4579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Противостояние трудностям: мы прежде всего люди</a:t>
            </a:r>
          </a:p>
        </p:txBody>
      </p:sp>
    </p:spTree>
    <p:extLst>
      <p:ext uri="{BB962C8B-B14F-4D97-AF65-F5344CB8AC3E}">
        <p14:creationId xmlns:p14="http://schemas.microsoft.com/office/powerpoint/2010/main" xmlns="" val="4247942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latin typeface="Arial Black" panose="020B0A04020102020204" pitchFamily="34" charset="0"/>
              </a:rPr>
              <a:t>Смелые мечты: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«да» – самое могущественное слово на 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свете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4300" y="1622854"/>
            <a:ext cx="4835484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993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5"/>
          <p:cNvSpPr>
            <a:spLocks noChangeArrowheads="1"/>
          </p:cNvSpPr>
          <p:nvPr/>
        </p:nvSpPr>
        <p:spPr bwMode="auto">
          <a:xfrm>
            <a:off x="1201738" y="3428914"/>
            <a:ext cx="7167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A80C4F"/>
                </a:solidFill>
                <a:latin typeface="Times New Roman" pitchFamily="18" charset="0"/>
              </a:rPr>
              <a:t>«ДЕЛО НЕ В КОФЕ»</a:t>
            </a:r>
            <a:endParaRPr lang="ru-RU" sz="4800" b="1" dirty="0">
              <a:solidFill>
                <a:srgbClr val="A80C4F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1154113" y="911225"/>
            <a:ext cx="716756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400" b="1" dirty="0" smtClean="0">
              <a:solidFill>
                <a:srgbClr val="0A705F"/>
              </a:solidFill>
              <a:latin typeface="Times New Roman" pitchFamily="18" charset="0"/>
            </a:endParaRPr>
          </a:p>
          <a:p>
            <a:pPr algn="ctr"/>
            <a:r>
              <a:rPr lang="ru-RU" sz="4800" b="1" dirty="0" err="1" smtClean="0">
                <a:solidFill>
                  <a:srgbClr val="0A705F"/>
                </a:solidFill>
                <a:latin typeface="Times New Roman" pitchFamily="18" charset="0"/>
              </a:rPr>
              <a:t>Говард</a:t>
            </a:r>
            <a:r>
              <a:rPr lang="ru-RU" sz="4800" b="1" dirty="0" smtClean="0">
                <a:solidFill>
                  <a:srgbClr val="0A705F"/>
                </a:solidFill>
                <a:latin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A705F"/>
                </a:solidFill>
                <a:latin typeface="Times New Roman" pitchFamily="18" charset="0"/>
              </a:rPr>
              <a:t>Бехар</a:t>
            </a:r>
            <a:endParaRPr lang="ru-RU" sz="4800" b="1" dirty="0">
              <a:solidFill>
                <a:srgbClr val="0A705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/>
          </p:cNvSpPr>
          <p:nvPr>
            <p:ph type="body" idx="1"/>
          </p:nvPr>
        </p:nvSpPr>
        <p:spPr>
          <a:xfrm>
            <a:off x="394086" y="199038"/>
            <a:ext cx="8445500" cy="1778043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«Быть одной из наиболее известных и уважаемых организаций в мире, прославиться воспитанием духа людей»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605" y="2052123"/>
            <a:ext cx="6561438" cy="434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/>
          </p:cNvSpPr>
          <p:nvPr/>
        </p:nvSpPr>
        <p:spPr bwMode="auto">
          <a:xfrm>
            <a:off x="715963" y="2973388"/>
            <a:ext cx="788670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defTabSz="914400" eaLnBrk="0" hangingPunct="0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endParaRPr lang="ru-RU" b="1">
              <a:solidFill>
                <a:srgbClr val="4A26E2"/>
              </a:solidFill>
              <a:latin typeface="Times New Roman" pitchFamily="18" charset="0"/>
            </a:endParaRPr>
          </a:p>
        </p:txBody>
      </p:sp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715963" y="723234"/>
            <a:ext cx="7760772" cy="1274763"/>
          </a:xfrm>
          <a:prstGeom prst="flowChartTerminator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r>
              <a:rPr lang="ru-RU" sz="2000" b="1" dirty="0"/>
              <a:t>необходимо учиться, </a:t>
            </a:r>
            <a:r>
              <a:rPr lang="ru-RU" sz="2000" b="1" dirty="0" smtClean="0"/>
              <a:t>вырастать,</a:t>
            </a:r>
          </a:p>
          <a:p>
            <a:pPr algn="ctr" defTabSz="914400"/>
            <a:r>
              <a:rPr lang="ru-RU" sz="2000" b="1" dirty="0" smtClean="0"/>
              <a:t>создавать </a:t>
            </a:r>
            <a:r>
              <a:rPr lang="ru-RU" sz="2000" b="1" dirty="0"/>
              <a:t>команды, поддерживающие обучение, </a:t>
            </a:r>
            <a:endParaRPr lang="ru-RU" sz="2000" b="1" dirty="0" smtClean="0"/>
          </a:p>
          <a:p>
            <a:pPr algn="ctr" defTabSz="914400"/>
            <a:r>
              <a:rPr lang="ru-RU" sz="2000" b="1" dirty="0" smtClean="0"/>
              <a:t>предприимчивость </a:t>
            </a:r>
            <a:r>
              <a:rPr lang="ru-RU" sz="2000" b="1" dirty="0"/>
              <a:t>и перемены.</a:t>
            </a:r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auto">
          <a:xfrm>
            <a:off x="723473" y="2602469"/>
            <a:ext cx="7760771" cy="3351213"/>
          </a:xfrm>
          <a:prstGeom prst="flowChartTerminator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400" b="1" dirty="0">
                <a:latin typeface="Times New Roman" pitchFamily="18" charset="0"/>
              </a:rPr>
              <a:t>Можно учиться у экспертов, на семинарах, </a:t>
            </a:r>
            <a:endParaRPr lang="ru-RU" sz="2400" b="1" dirty="0" smtClean="0">
              <a:latin typeface="Times New Roman" pitchFamily="18" charset="0"/>
            </a:endParaRPr>
          </a:p>
          <a:p>
            <a:pPr algn="ctr" eaLnBrk="0" hangingPunct="0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</a:rPr>
              <a:t>тренингах</a:t>
            </a:r>
            <a:r>
              <a:rPr lang="ru-RU" sz="2400" b="1" dirty="0">
                <a:latin typeface="Times New Roman" pitchFamily="18" charset="0"/>
              </a:rPr>
              <a:t>, </a:t>
            </a:r>
            <a:endParaRPr lang="ru-RU" sz="2400" b="1" dirty="0" smtClean="0">
              <a:latin typeface="Times New Roman" pitchFamily="18" charset="0"/>
            </a:endParaRPr>
          </a:p>
          <a:p>
            <a:pPr algn="ctr" eaLnBrk="0" hangingPunct="0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</a:rPr>
              <a:t>практических </a:t>
            </a:r>
            <a:r>
              <a:rPr lang="ru-RU" sz="2400" b="1" dirty="0">
                <a:latin typeface="Times New Roman" pitchFamily="18" charset="0"/>
              </a:rPr>
              <a:t>занятиях, </a:t>
            </a:r>
            <a:endParaRPr lang="ru-RU" sz="2400" b="1" dirty="0" smtClean="0">
              <a:latin typeface="Times New Roman" pitchFamily="18" charset="0"/>
            </a:endParaRPr>
          </a:p>
          <a:p>
            <a:pPr algn="ctr" eaLnBrk="0" hangingPunct="0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400" b="1" dirty="0" err="1" smtClean="0">
                <a:latin typeface="Times New Roman" pitchFamily="18" charset="0"/>
              </a:rPr>
              <a:t>коуч</a:t>
            </a:r>
            <a:r>
              <a:rPr lang="ru-RU" sz="2400" b="1" dirty="0" smtClean="0">
                <a:latin typeface="Times New Roman" pitchFamily="18" charset="0"/>
              </a:rPr>
              <a:t>-сессиях</a:t>
            </a:r>
            <a:r>
              <a:rPr lang="ru-RU" sz="2400" b="1" dirty="0">
                <a:latin typeface="Times New Roman" pitchFamily="18" charset="0"/>
              </a:rPr>
              <a:t>, </a:t>
            </a:r>
            <a:endParaRPr lang="ru-RU" sz="2400" b="1" dirty="0" smtClean="0">
              <a:latin typeface="Times New Roman" pitchFamily="18" charset="0"/>
            </a:endParaRPr>
          </a:p>
          <a:p>
            <a:pPr algn="ctr" eaLnBrk="0" hangingPunct="0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</a:rPr>
              <a:t>можно </a:t>
            </a:r>
            <a:r>
              <a:rPr lang="ru-RU" sz="2400" b="1" dirty="0">
                <a:latin typeface="Times New Roman" pitchFamily="18" charset="0"/>
              </a:rPr>
              <a:t>просто наблюдать жизнь и размышлять </a:t>
            </a:r>
            <a:endParaRPr lang="ru-RU" sz="2400" b="1" dirty="0" smtClean="0">
              <a:latin typeface="Times New Roman" pitchFamily="18" charset="0"/>
            </a:endParaRPr>
          </a:p>
          <a:p>
            <a:pPr algn="ctr" eaLnBrk="0" hangingPunct="0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</a:rPr>
              <a:t>– </a:t>
            </a:r>
            <a:r>
              <a:rPr lang="ru-RU" sz="2400" b="1" dirty="0">
                <a:latin typeface="Times New Roman" pitchFamily="18" charset="0"/>
              </a:rPr>
              <a:t>все способы здесь хороши.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Боб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Дилан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«Надо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кому-то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служить».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71" y="1578489"/>
            <a:ext cx="3989444" cy="336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4441" y="3122140"/>
            <a:ext cx="4470618" cy="334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755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412" y="486032"/>
            <a:ext cx="7886700" cy="17711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>
                <a:latin typeface="Arial Black" panose="020B0A04020102020204" pitchFamily="34" charset="0"/>
              </a:rPr>
              <a:t>он проглядит шанс найти настоящее золото и всю жизнь будет хвататься за блестящие камешки железного </a:t>
            </a:r>
            <a:r>
              <a:rPr lang="ru-RU" sz="3200" dirty="0" smtClean="0">
                <a:latin typeface="Arial Black" panose="020B0A04020102020204" pitchFamily="34" charset="0"/>
              </a:rPr>
              <a:t>колчедана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092" y="2505075"/>
            <a:ext cx="556054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741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119" y="2830566"/>
            <a:ext cx="4374292" cy="336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549" y="470351"/>
            <a:ext cx="3884786" cy="56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77265" y="52224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серьезные бегуны видят перед собой дистанцию в сто десять ярдов – потому-то во время состязания никто не может их обогнать до самого финиша</a:t>
            </a:r>
          </a:p>
        </p:txBody>
      </p:sp>
    </p:spTree>
    <p:extLst>
      <p:ext uri="{BB962C8B-B14F-4D97-AF65-F5344CB8AC3E}">
        <p14:creationId xmlns:p14="http://schemas.microsoft.com/office/powerpoint/2010/main" xmlns="" val="1826781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144647" cy="1727286"/>
          </a:xfrm>
        </p:spPr>
        <p:txBody>
          <a:bodyPr/>
          <a:lstStyle/>
          <a:p>
            <a:pPr algn="ctr"/>
            <a:r>
              <a:rPr lang="ru-RU" sz="3200" b="1" dirty="0">
                <a:latin typeface="Arial Black" panose="020B0A04020102020204" pitchFamily="34" charset="0"/>
              </a:rPr>
              <a:t>Мы должны стать единым целым, сосредоточиться на «большом “мы”» и большой мечте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4530" y="2117725"/>
            <a:ext cx="6293707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952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Среди них были и добрые, и злобные, и, конечно же, чудовищные.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339" y="1627917"/>
            <a:ext cx="5993688" cy="375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6995" y="5000368"/>
            <a:ext cx="7381103" cy="13551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Главная задача 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– служить людям</a:t>
            </a:r>
          </a:p>
        </p:txBody>
      </p:sp>
    </p:spTree>
    <p:extLst>
      <p:ext uri="{BB962C8B-B14F-4D97-AF65-F5344CB8AC3E}">
        <p14:creationId xmlns:p14="http://schemas.microsoft.com/office/powerpoint/2010/main" xmlns="" val="2849278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Галере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1282</TotalTime>
  <Words>247</Words>
  <Application>Microsoft Office PowerPoint</Application>
  <PresentationFormat>Экран (4:3)</PresentationFormat>
  <Paragraphs>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Галерея</vt:lpstr>
      <vt:lpstr>Слайд 1</vt:lpstr>
      <vt:lpstr>Слайд 2</vt:lpstr>
      <vt:lpstr>Слайд 3</vt:lpstr>
      <vt:lpstr>Слайд 4</vt:lpstr>
      <vt:lpstr>Боб Дилан:  «Надо кому-то служить». </vt:lpstr>
      <vt:lpstr>он проглядит шанс найти настоящее золото и всю жизнь будет хвататься за блестящие камешки железного колчедана </vt:lpstr>
      <vt:lpstr>Слайд 7</vt:lpstr>
      <vt:lpstr>Мы должны стать единым целым, сосредоточиться на «большом “мы”» и большой мечте</vt:lpstr>
      <vt:lpstr>Среди них были и добрые, и злобные, и, конечно же, чудовищные.</vt:lpstr>
      <vt:lpstr>Слайд 10</vt:lpstr>
      <vt:lpstr>Слайд 11</vt:lpstr>
      <vt:lpstr>Слайд 12</vt:lpstr>
      <vt:lpstr>Слайд 13</vt:lpstr>
      <vt:lpstr>Слайд 14</vt:lpstr>
      <vt:lpstr>Смелые мечты: «да» – самое могущественное слово на свете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Ашихмин</dc:creator>
  <cp:lastModifiedBy>Sekretary</cp:lastModifiedBy>
  <cp:revision>82</cp:revision>
  <dcterms:created xsi:type="dcterms:W3CDTF">2017-03-23T10:22:11Z</dcterms:created>
  <dcterms:modified xsi:type="dcterms:W3CDTF">2017-11-13T04:16:24Z</dcterms:modified>
</cp:coreProperties>
</file>