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E8593-8639-483A-A645-F3906D17CB14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58BAB-2C41-404D-B8D9-47D615621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17E-ED68-4186-912C-F5929BBFEF07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EDE6-969A-4578-B717-D71AAE47B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9AE0EA-C4ED-418F-9565-7DC84F6AE688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D9528E-95C8-4213-9B80-186D04B74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charset="0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charset="0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charset="0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charset="0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charset="0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43557A0D-F1A0-4E6C-9CDD-1E36979831DD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1068D-E57E-463E-9E66-5F9240BFD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3395-C656-46DA-A7CF-50E04572461D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E5A3-D74B-49C6-B6BA-5991A2613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1B05-2156-4FA6-B68F-0CE28B45DD8E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954D-EC4B-4479-BD0C-3B9296848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94531-EDD0-4819-94B2-9027D8319F1D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7E45-5B46-45A1-BB1A-D1571EC19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161232-41D1-4955-84AF-52798ADEDA4A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E0D5EC-5D72-47D3-B18B-385384425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225B2D-E8BA-400C-ACA8-AA1AB197DDC1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FF48DE-3202-4B82-B92E-80ABDB9E1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14CDC-54A5-4A2C-9204-D90C0F22B3B5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671A-0BC0-44A2-92B2-1EF125DC9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315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F922F7-862F-4E9E-A370-0D344F7DFCAF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66F013-7B00-4632-8B4B-065BEC628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67" r:id="rId9"/>
    <p:sldLayoutId id="2147483666" r:id="rId10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sites/default/files/dig_resource/2014/10/_pptx_13394.pptx" TargetMode="External"/><Relationship Id="rId2" Type="http://schemas.openxmlformats.org/officeDocument/2006/relationships/hyperlink" Target="http://fcior.edu.ru/card/12532/laboratornaya-rabota-ochistka-povarennoy-soli-ot-primese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guide.ru/data/library/sollabyrinth/sol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467600" cy="556523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Очистка загрязненной поваренной соли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Урок – практическая работа,</a:t>
            </a:r>
          </a:p>
          <a:p>
            <a:pPr algn="ctr">
              <a:buNone/>
            </a:pPr>
            <a:r>
              <a:rPr lang="ru-RU" dirty="0" smtClean="0"/>
              <a:t>8 класс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1600" b="1" dirty="0" smtClean="0"/>
              <a:t>Авторы: Некрасова Светлана </a:t>
            </a:r>
            <a:r>
              <a:rPr lang="ru-RU" sz="1600" b="1" dirty="0" err="1" smtClean="0"/>
              <a:t>Марьяновна</a:t>
            </a:r>
            <a:r>
              <a:rPr lang="ru-RU" sz="1600" b="1" dirty="0" smtClean="0"/>
              <a:t>,</a:t>
            </a:r>
          </a:p>
          <a:p>
            <a:pPr algn="r">
              <a:buNone/>
            </a:pPr>
            <a:r>
              <a:rPr lang="ru-RU" sz="1600" b="1" dirty="0" smtClean="0"/>
              <a:t>учитель химии МБОУ «СОШ №4 г. Онеги»;</a:t>
            </a:r>
          </a:p>
          <a:p>
            <a:pPr algn="r">
              <a:buNone/>
            </a:pPr>
            <a:r>
              <a:rPr lang="ru-RU" sz="1600" b="1" dirty="0" err="1" smtClean="0"/>
              <a:t>Ионова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Андрианна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Орестовна</a:t>
            </a:r>
            <a:r>
              <a:rPr lang="ru-RU" sz="1600" b="1" dirty="0" smtClean="0"/>
              <a:t>,</a:t>
            </a:r>
          </a:p>
          <a:p>
            <a:pPr algn="r">
              <a:buNone/>
            </a:pPr>
            <a:r>
              <a:rPr lang="ru-RU" sz="1600" b="1" dirty="0" smtClean="0"/>
              <a:t>учитель истории МБОУ «СОШ №4 г. Онеги»</a:t>
            </a:r>
          </a:p>
          <a:p>
            <a:pPr algn="r">
              <a:buNone/>
            </a:pPr>
            <a:endParaRPr lang="ru-RU" sz="1600" b="1" dirty="0" smtClean="0"/>
          </a:p>
          <a:p>
            <a:pPr algn="r">
              <a:buNone/>
            </a:pPr>
            <a:endParaRPr lang="ru-RU" sz="1600" b="1" dirty="0" smtClean="0"/>
          </a:p>
          <a:p>
            <a:pPr algn="r">
              <a:buNone/>
            </a:pPr>
            <a:r>
              <a:rPr lang="ru-RU" dirty="0" smtClean="0"/>
              <a:t> </a:t>
            </a: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467544" y="1484784"/>
            <a:ext cx="784810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 1631 г. издана царская грамота о запрещении продавать и вывозить соль за рубеж. </a:t>
            </a:r>
          </a:p>
          <a:p>
            <a:pPr defTabSz="457200"/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«…</a:t>
            </a:r>
            <a:r>
              <a:rPr lang="ru-RU" altLang="ru-RU" sz="20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Хто</a:t>
            </a:r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учнет</a:t>
            </a:r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соль за рубеж продавать, а про то </a:t>
            </a:r>
            <a:r>
              <a:rPr lang="ru-RU" altLang="ru-RU" sz="20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сыщетца</a:t>
            </a:r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или </a:t>
            </a:r>
            <a:r>
              <a:rPr lang="ru-RU" altLang="ru-RU" sz="20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ково</a:t>
            </a:r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с продажной солью поймают, </a:t>
            </a:r>
          </a:p>
          <a:p>
            <a:pPr defTabSz="457200"/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и тем людям за то воровство быть </a:t>
            </a:r>
            <a:r>
              <a:rPr lang="ru-RU" altLang="ru-RU" sz="20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казненым</a:t>
            </a:r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смертью </a:t>
            </a:r>
            <a:r>
              <a:rPr lang="ru-RU" altLang="ru-RU" sz="20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однолично</a:t>
            </a:r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без всякие пощады, </a:t>
            </a:r>
          </a:p>
          <a:p>
            <a:pPr defTabSz="457200"/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где </a:t>
            </a:r>
            <a:r>
              <a:rPr lang="ru-RU" altLang="ru-RU" sz="20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хто</a:t>
            </a:r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соль продавал за рубеж, или </a:t>
            </a:r>
            <a:r>
              <a:rPr lang="ru-RU" altLang="ru-RU" sz="20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ково</a:t>
            </a:r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где с солью поймают, и тех людей в тех местах велим и повесить».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04813"/>
            <a:ext cx="68754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708920"/>
            <a:ext cx="4672621" cy="38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79388" y="192088"/>
            <a:ext cx="87852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По писцовой книге 1582-1583 гг., </a:t>
            </a:r>
            <a:r>
              <a:rPr lang="ru-RU" altLang="ru-RU" sz="24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Унежма</a:t>
            </a:r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значится деревней, в ней есть церковь Николы Чудотворца. </a:t>
            </a:r>
          </a:p>
          <a:p>
            <a:pPr algn="ctr"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 1591 г. по велению царя Федора Ивановича </a:t>
            </a:r>
          </a:p>
          <a:p>
            <a:pPr algn="ctr"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волости </a:t>
            </a:r>
            <a:r>
              <a:rPr lang="ru-RU" altLang="ru-RU" sz="24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Унежма</a:t>
            </a:r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и соседняя Нюхча </a:t>
            </a:r>
          </a:p>
          <a:p>
            <a:pPr algn="ctr"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перешли во владение Соловецкого монастыря. 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395288" y="2636838"/>
            <a:ext cx="35766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По этой грамоте крестьяне стали крепостными Соловецкого монастыря и в течение 200 лет безжалостно эксплуатировались на варке соли.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 cstate="print"/>
          <a:srcRect b="4796"/>
          <a:stretch>
            <a:fillRect/>
          </a:stretch>
        </p:blipFill>
        <p:spPr bwMode="auto">
          <a:xfrm>
            <a:off x="899592" y="260648"/>
            <a:ext cx="7421513" cy="62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827088" y="4149725"/>
            <a:ext cx="77819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altLang="ru-RU" sz="2800" b="1" dirty="0">
                <a:solidFill>
                  <a:srgbClr val="FFFFFF"/>
                </a:solidFill>
                <a:latin typeface="Cambria" pitchFamily="18" charset="0"/>
                <a:cs typeface="Arial" charset="0"/>
              </a:rPr>
              <a:t>Кормило поморов море, </a:t>
            </a:r>
          </a:p>
          <a:p>
            <a:pPr algn="ctr" defTabSz="457200"/>
            <a:r>
              <a:rPr lang="ru-RU" altLang="ru-RU" sz="2800" b="1" dirty="0">
                <a:solidFill>
                  <a:srgbClr val="FFFFFF"/>
                </a:solidFill>
                <a:latin typeface="Cambria" pitchFamily="18" charset="0"/>
                <a:cs typeface="Arial" charset="0"/>
              </a:rPr>
              <a:t>оно и определяло их основные занятия, </a:t>
            </a:r>
          </a:p>
          <a:p>
            <a:pPr algn="ctr" defTabSz="457200"/>
            <a:r>
              <a:rPr lang="ru-RU" altLang="ru-RU" sz="2800" b="1" dirty="0">
                <a:solidFill>
                  <a:srgbClr val="FFFFFF"/>
                </a:solidFill>
                <a:latin typeface="Cambria" pitchFamily="18" charset="0"/>
                <a:cs typeface="Arial" charset="0"/>
              </a:rPr>
              <a:t>а позднее и способы </a:t>
            </a:r>
            <a:r>
              <a:rPr lang="ru-RU" altLang="ru-RU" sz="2800" b="1" dirty="0" err="1">
                <a:solidFill>
                  <a:srgbClr val="FFFFFF"/>
                </a:solidFill>
                <a:latin typeface="Cambria" pitchFamily="18" charset="0"/>
                <a:cs typeface="Arial" charset="0"/>
              </a:rPr>
              <a:t>зарабатывания</a:t>
            </a:r>
            <a:r>
              <a:rPr lang="ru-RU" altLang="ru-RU" sz="2800" b="1" dirty="0">
                <a:solidFill>
                  <a:srgbClr val="FFFFFF"/>
                </a:solidFill>
                <a:latin typeface="Cambria" pitchFamily="18" charset="0"/>
                <a:cs typeface="Arial" charset="0"/>
              </a:rPr>
              <a:t> денег.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764704"/>
            <a:ext cx="2839652" cy="527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179512" y="692696"/>
            <a:ext cx="523398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Мелководье, зона прилива - отлива, обширные гладкие каменные поверхности с углублениями, в которых при отливе задерживается вода. </a:t>
            </a:r>
          </a:p>
          <a:p>
            <a:pPr algn="ctr"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Рядом лес, где достаточно дров.</a:t>
            </a:r>
          </a:p>
          <a:p>
            <a:pPr algn="ctr" defTabSz="457200"/>
            <a:r>
              <a:rPr lang="ru-RU" altLang="ru-RU" sz="24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Унежемское</a:t>
            </a:r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усолье</a:t>
            </a:r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располагало многими варницами.</a:t>
            </a:r>
          </a:p>
          <a:p>
            <a:pPr algn="ctr"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Территория между Средней и Великой </a:t>
            </a:r>
            <a:r>
              <a:rPr lang="ru-RU" altLang="ru-RU" sz="24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вараками</a:t>
            </a:r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была полностью занята варницами: здесь имеются углубления и бугорки на местах старых варниц.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323528" y="836712"/>
            <a:ext cx="8016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 ХVI веке среди добывающих и обрабатывающих промыслов солеварение выдвинулось на первое место. Особенно развито оно было на Соловецких островах, </a:t>
            </a:r>
          </a:p>
          <a:p>
            <a:pPr algn="ctr"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 название которых вошло слово «соль».</a:t>
            </a:r>
          </a:p>
        </p:txBody>
      </p:sp>
      <p:pic>
        <p:nvPicPr>
          <p:cNvPr id="25602" name="Рисунок 4"/>
          <p:cNvPicPr>
            <a:picLocks noChangeAspect="1"/>
          </p:cNvPicPr>
          <p:nvPr/>
        </p:nvPicPr>
        <p:blipFill>
          <a:blip r:embed="rId2" cstate="print"/>
          <a:srcRect b="20546"/>
          <a:stretch>
            <a:fillRect/>
          </a:stretch>
        </p:blipFill>
        <p:spPr bwMode="auto">
          <a:xfrm>
            <a:off x="4932040" y="3573016"/>
            <a:ext cx="3612765" cy="287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113"/>
            <a:ext cx="686435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2411760" y="5877272"/>
            <a:ext cx="38234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ru-RU" altLang="ru-RU" sz="2000" b="1" dirty="0">
                <a:solidFill>
                  <a:srgbClr val="FFFFFF"/>
                </a:solidFill>
                <a:latin typeface="Cambria" pitchFamily="18" charset="0"/>
                <a:cs typeface="Arial" charset="0"/>
              </a:rPr>
              <a:t>Соль – «белая Нефть» России</a:t>
            </a:r>
            <a:r>
              <a:rPr lang="ru-RU" altLang="ru-RU" sz="2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2266230" cy="452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852936"/>
            <a:ext cx="2219079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293121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203200" y="1368425"/>
            <a:ext cx="3614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altLang="ru-RU" sz="24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Пуд соли съесть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7093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Вот какие секреты на все случаи жизни знал народ:</a:t>
            </a:r>
          </a:p>
          <a:p>
            <a:pPr defTabSz="457200"/>
            <a:endParaRPr lang="ru-RU" altLang="ru-RU" sz="16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defTabSz="457200"/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Начиная день,</a:t>
            </a:r>
            <a:r>
              <a:rPr lang="en-US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необходимо проглотить крупинку соли - тогда жди удачи.</a:t>
            </a:r>
          </a:p>
          <a:p>
            <a:pPr defTabSz="457200"/>
            <a:endParaRPr lang="ru-RU" altLang="ru-RU" sz="16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defTabSz="457200"/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Если в дом вошел незнакомый человек,</a:t>
            </a:r>
            <a:r>
              <a:rPr lang="en-US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нужно незаметно бросить щепотку соли в огонь - спасет от дурного глаза.</a:t>
            </a:r>
          </a:p>
          <a:p>
            <a:pPr defTabSz="457200"/>
            <a:endParaRPr lang="ru-RU" altLang="ru-RU" sz="16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defTabSz="457200"/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Собираясь в дальнюю дорогу,</a:t>
            </a:r>
            <a:r>
              <a:rPr lang="en-US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надо было завернуть кусочек соли и повесить на грудь.</a:t>
            </a:r>
          </a:p>
          <a:p>
            <a:pPr defTabSz="457200"/>
            <a:endParaRPr lang="ru-RU" altLang="ru-RU" sz="16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defTabSz="457200"/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Заболело горло - пополощите раствором поваренной соли.</a:t>
            </a:r>
          </a:p>
          <a:p>
            <a:pPr defTabSz="457200"/>
            <a:endParaRPr lang="ru-RU" altLang="ru-RU" sz="16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defTabSz="457200"/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Человека укусила змея -надо посыпать место укуса солью или привязать к ранке кусочек соли.</a:t>
            </a:r>
          </a:p>
          <a:p>
            <a:pPr defTabSz="457200"/>
            <a:endParaRPr lang="ru-RU" altLang="ru-RU" sz="16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defTabSz="457200"/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Нарывает палец - соль лучшее средство помешать воспалению.</a:t>
            </a:r>
          </a:p>
          <a:p>
            <a:pPr defTabSz="457200"/>
            <a:endParaRPr lang="ru-RU" altLang="ru-RU" sz="16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defTabSz="457200"/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Гноятся глаза</a:t>
            </a:r>
            <a:r>
              <a:rPr lang="ru-RU" altLang="ru-RU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-</a:t>
            </a:r>
            <a:r>
              <a:rPr lang="ru-RU" altLang="ru-RU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их следует помыть соленой водой.</a:t>
            </a:r>
          </a:p>
          <a:p>
            <a:pPr defTabSz="457200"/>
            <a:endParaRPr lang="ru-RU" altLang="ru-RU" sz="16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defTabSz="457200"/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Соль издревле считалась хранительницей молодости и красоты.</a:t>
            </a:r>
            <a:r>
              <a:rPr lang="en-US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Чтобы предохранить лицо от морщин,</a:t>
            </a:r>
            <a:r>
              <a:rPr lang="en-US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врачи советовали втирать в кожу соль с медом.</a:t>
            </a:r>
          </a:p>
          <a:p>
            <a:pPr defTabSz="457200"/>
            <a:endParaRPr lang="ru-RU" altLang="ru-RU" sz="16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defTabSz="457200"/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Чтобы вернуть себе спокойствие и уверенность,</a:t>
            </a:r>
            <a:r>
              <a:rPr lang="en-US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укрепить силу духа,</a:t>
            </a:r>
            <a:r>
              <a:rPr lang="en-US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полагалось принимать соляные ванны.</a:t>
            </a:r>
          </a:p>
          <a:p>
            <a:pPr defTabSz="457200"/>
            <a:endParaRPr lang="ru-RU" altLang="ru-RU" sz="16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User\Desktop\презентация\1221463793_0lik.ru_otr_02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68913" y="1916113"/>
            <a:ext cx="3875087" cy="4729162"/>
          </a:xfrm>
        </p:spPr>
      </p:pic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0" y="1341438"/>
            <a:ext cx="7129463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Ты сюда не приноси булочки и шоколад,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Ведь больному животу  явно будешь ты не рад.</a:t>
            </a: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699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b="1" cap="none" smtClean="0"/>
              <a:t>Правила техники безопасности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E:\Documents and Settings\Admin\Рабочий стол\УРОК\sol-orenburg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492896"/>
            <a:ext cx="4068768" cy="3789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188" y="1196975"/>
            <a:ext cx="7467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вместо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«хлорид натрия»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«поваренная соль»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 «Поваренная книга» превращается в «Книгу о вкусной и здоровой пище»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900113" y="260350"/>
            <a:ext cx="7467600" cy="4905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600" b="1" cap="none" smtClean="0"/>
              <a:t>Техника безопасности</a:t>
            </a:r>
          </a:p>
        </p:txBody>
      </p:sp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900113" y="981075"/>
            <a:ext cx="7129462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Если вдруг увидел ты склянку без названия,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Лаборанта позови, привлеки внимание.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Сам такие вещества не пытайся смешивать,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Поджигать и нагревать, и даже перемешивать!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23" name="Rectangle 10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4" name="Picture 12" descr="81856305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924175"/>
            <a:ext cx="302418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User\Desktop\презентация\ecole_004.gif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997200"/>
            <a:ext cx="3457575" cy="3089275"/>
          </a:xfrm>
        </p:spPr>
      </p:pic>
      <p:sp>
        <p:nvSpPr>
          <p:cNvPr id="31746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4905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600" b="1" cap="none" smtClean="0"/>
              <a:t>Правила техники безопасности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971550" y="981075"/>
            <a:ext cx="7129463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Посмотрел на парту ты? Здесь царит порядок?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Нет портфеля под ногами, и тетрадки рядом?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Спрячь  скорее свой портфель, убери все лишнее,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Чтобы вещи не мешали совершать открытия. </a:t>
            </a: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User\Desktop\презентация\item_44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2708275"/>
            <a:ext cx="50879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395288" y="1052513"/>
            <a:ext cx="79216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0000"/>
                </a:solidFill>
                <a:cs typeface="Arial" charset="0"/>
              </a:rPr>
              <a:t>Поджигай  спиртовку лишь спичкой, аккуратно,</a:t>
            </a:r>
          </a:p>
          <a:p>
            <a:pPr algn="ctr"/>
            <a:r>
              <a:rPr lang="ru-RU" altLang="ru-RU" b="1">
                <a:solidFill>
                  <a:srgbClr val="000000"/>
                </a:solidFill>
                <a:cs typeface="Arial" charset="0"/>
              </a:rPr>
              <a:t>Про очки ты не забудь, выгляди опрятно. </a:t>
            </a:r>
          </a:p>
          <a:p>
            <a:pPr algn="ctr"/>
            <a:r>
              <a:rPr lang="ru-RU" altLang="ru-RU" b="1">
                <a:solidFill>
                  <a:srgbClr val="000000"/>
                </a:solidFill>
                <a:cs typeface="Arial" charset="0"/>
              </a:rPr>
              <a:t>Чтоб горенье прекратить, колпачок используй,</a:t>
            </a:r>
          </a:p>
          <a:p>
            <a:pPr algn="ctr"/>
            <a:r>
              <a:rPr lang="ru-RU" altLang="ru-RU" b="1">
                <a:solidFill>
                  <a:srgbClr val="000000"/>
                </a:solidFill>
                <a:cs typeface="Arial" charset="0"/>
              </a:rPr>
              <a:t>Это правило простое знает каждый школьник.</a:t>
            </a:r>
          </a:p>
          <a:p>
            <a:pPr algn="ctr"/>
            <a:endParaRPr lang="ru-RU" alt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71" name="Rectangle 5"/>
          <p:cNvSpPr>
            <a:spLocks/>
          </p:cNvSpPr>
          <p:nvPr/>
        </p:nvSpPr>
        <p:spPr bwMode="auto">
          <a:xfrm>
            <a:off x="827088" y="260350"/>
            <a:ext cx="7467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000" b="1">
                <a:solidFill>
                  <a:srgbClr val="575F6D"/>
                </a:solidFill>
                <a:latin typeface="Century Schoolbook" pitchFamily="18" charset="0"/>
                <a:cs typeface="Arial" charset="0"/>
              </a:rPr>
              <a:t>Техника безопасности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4905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600" b="1" cap="none" smtClean="0">
                <a:solidFill>
                  <a:schemeClr val="tx1"/>
                </a:solidFill>
              </a:rPr>
              <a:t>Правила техники безопасности</a:t>
            </a:r>
          </a:p>
        </p:txBody>
      </p:sp>
      <p:pic>
        <p:nvPicPr>
          <p:cNvPr id="33794" name="Picture 7" descr="L01p2p0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8333" r="2380"/>
          <a:stretch>
            <a:fillRect/>
          </a:stretch>
        </p:blipFill>
        <p:spPr>
          <a:xfrm>
            <a:off x="2339975" y="2636838"/>
            <a:ext cx="4500563" cy="3352800"/>
          </a:xfrm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971550" y="981075"/>
            <a:ext cx="7129463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Чтобы опыт провести, выслушай инструкцию,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Что за вещество берут, и в какой пропорции.</a:t>
            </a: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 altLang="ru-RU" b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7467600" cy="487375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Бакс К. Богатства земных недр. – М.: Прогресс, 1986. </a:t>
            </a:r>
          </a:p>
          <a:p>
            <a:pPr marL="457200" indent="-457200"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Канкрин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Ф.Л. Первые основания горных и соляных производств. В 10 т. – СПб. АН, 1785-1791. </a:t>
            </a:r>
          </a:p>
          <a:p>
            <a:pPr marL="457200" indent="-457200"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Немков Г.И. Предисловие к книге К. Бакса «Богатства земных недр». – М.: Прогресс, 1986. – С. 5-30.</a:t>
            </a:r>
          </a:p>
          <a:p>
            <a:pPr marL="457200" indent="-457200">
              <a:buAutoNum type="arabicPeriod"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Скробов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А.А. Соляные источники севера европейской части СССР // Соляные ресурсы СССР. Т. 1. Соляные месторождения Европейской части СССР. – М.-Л.: АН СССР, 1945. – С. 87-102. 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Список использованных материалов, Интернет-ресурсов</a:t>
            </a:r>
          </a:p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http://fcior.edu.ru/card/12532/laboratornaya-rabota-ochistka-povarennoy-soli-ot-primesey.html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http://www.openclass.ru/sites/default/files/dig_resource/2014/10/_pptx_13394.pptx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http://www.inguide.ru/data/library/sollabyrinth/sol.php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2"/>
          <p:cNvSpPr>
            <a:spLocks noChangeArrowheads="1"/>
          </p:cNvSpPr>
          <p:nvPr/>
        </p:nvSpPr>
        <p:spPr bwMode="auto">
          <a:xfrm>
            <a:off x="323528" y="476672"/>
            <a:ext cx="83264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altLang="ru-RU" sz="32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«Хлеб да соль», </a:t>
            </a:r>
          </a:p>
          <a:p>
            <a:pPr algn="ctr" defTabSz="457200"/>
            <a:r>
              <a:rPr lang="ru-RU" altLang="ru-RU" sz="32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— говорим мы дорогим гостям</a:t>
            </a:r>
          </a:p>
        </p:txBody>
      </p:sp>
      <p:pic>
        <p:nvPicPr>
          <p:cNvPr id="1331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735792"/>
            <a:ext cx="3096840" cy="390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 idx="4294967295"/>
          </p:nvPr>
        </p:nvSpPr>
        <p:spPr bwMode="auto">
          <a:xfrm>
            <a:off x="193675" y="250825"/>
            <a:ext cx="8867775" cy="6234113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2800" cap="none" dirty="0" smtClean="0">
                <a:latin typeface="Cambria" pitchFamily="18" charset="0"/>
              </a:rPr>
              <a:t>Старинные народные загадки:</a:t>
            </a:r>
            <a:r>
              <a:rPr lang="en-US" altLang="ru-RU" sz="2800" cap="none" dirty="0" smtClean="0">
                <a:latin typeface="Cambria" pitchFamily="18" charset="0"/>
              </a:rPr>
              <a:t/>
            </a:r>
            <a:br>
              <a:rPr lang="en-US" altLang="ru-RU" sz="2800" cap="none" dirty="0" smtClean="0">
                <a:latin typeface="Cambria" pitchFamily="18" charset="0"/>
              </a:rPr>
            </a:br>
            <a:r>
              <a:rPr lang="en-US" altLang="ru-RU" sz="2800" cap="none" dirty="0" smtClean="0">
                <a:latin typeface="Cambria" pitchFamily="18" charset="0"/>
              </a:rPr>
              <a:t/>
            </a:r>
            <a:br>
              <a:rPr lang="en-US" altLang="ru-RU" sz="2800" cap="none" dirty="0" smtClean="0">
                <a:latin typeface="Cambria" pitchFamily="18" charset="0"/>
              </a:rPr>
            </a:br>
            <a:r>
              <a:rPr lang="ru-RU" altLang="ru-RU" sz="2800" cap="none" dirty="0" smtClean="0">
                <a:latin typeface="Cambria" pitchFamily="18" charset="0"/>
              </a:rPr>
              <a:t>Водой и солнцем родилась, в огне крестилась, </a:t>
            </a:r>
            <a:r>
              <a:rPr lang="en-US" altLang="ru-RU" sz="2800" cap="none" dirty="0" smtClean="0">
                <a:latin typeface="Cambria" pitchFamily="18" charset="0"/>
              </a:rPr>
              <a:t/>
            </a:r>
            <a:br>
              <a:rPr lang="en-US" altLang="ru-RU" sz="2800" cap="none" dirty="0" smtClean="0">
                <a:latin typeface="Cambria" pitchFamily="18" charset="0"/>
              </a:rPr>
            </a:br>
            <a:r>
              <a:rPr lang="ru-RU" altLang="ru-RU" sz="2800" cap="none" dirty="0" smtClean="0">
                <a:latin typeface="Cambria" pitchFamily="18" charset="0"/>
              </a:rPr>
              <a:t>людей услаждает, а в воде умирает</a:t>
            </a:r>
            <a:r>
              <a:rPr lang="en-US" altLang="ru-RU" sz="2800" cap="none" dirty="0" smtClean="0">
                <a:latin typeface="Cambria" pitchFamily="18" charset="0"/>
              </a:rPr>
              <a:t/>
            </a:r>
            <a:br>
              <a:rPr lang="en-US" altLang="ru-RU" sz="2800" cap="none" dirty="0" smtClean="0">
                <a:latin typeface="Cambria" pitchFamily="18" charset="0"/>
              </a:rPr>
            </a:br>
            <a:r>
              <a:rPr lang="ru-RU" altLang="ru-RU" sz="2800" cap="none" dirty="0" smtClean="0">
                <a:latin typeface="Cambria" pitchFamily="18" charset="0"/>
              </a:rPr>
              <a:t/>
            </a:r>
            <a:br>
              <a:rPr lang="ru-RU" altLang="ru-RU" sz="2800" cap="none" dirty="0" smtClean="0">
                <a:latin typeface="Cambria" pitchFamily="18" charset="0"/>
              </a:rPr>
            </a:br>
            <a:r>
              <a:rPr lang="ru-RU" altLang="ru-RU" sz="2800" cap="none" dirty="0" smtClean="0">
                <a:latin typeface="Cambria" pitchFamily="18" charset="0"/>
              </a:rPr>
              <a:t>Из воды родится, на огне вырастает, </a:t>
            </a:r>
            <a:r>
              <a:rPr lang="en-US" altLang="ru-RU" sz="2800" cap="none" dirty="0" smtClean="0">
                <a:latin typeface="Cambria" pitchFamily="18" charset="0"/>
              </a:rPr>
              <a:t/>
            </a:r>
            <a:br>
              <a:rPr lang="en-US" altLang="ru-RU" sz="2800" cap="none" dirty="0" smtClean="0">
                <a:latin typeface="Cambria" pitchFamily="18" charset="0"/>
              </a:rPr>
            </a:br>
            <a:r>
              <a:rPr lang="ru-RU" altLang="ru-RU" sz="2800" cap="none" dirty="0" smtClean="0">
                <a:latin typeface="Cambria" pitchFamily="18" charset="0"/>
              </a:rPr>
              <a:t>а с матерью водой свидится </a:t>
            </a:r>
            <a:br>
              <a:rPr lang="ru-RU" altLang="ru-RU" sz="2800" cap="none" dirty="0" smtClean="0">
                <a:latin typeface="Cambria" pitchFamily="18" charset="0"/>
              </a:rPr>
            </a:br>
            <a:r>
              <a:rPr lang="ru-RU" altLang="ru-RU" sz="2800" cap="none" dirty="0" smtClean="0">
                <a:latin typeface="Cambria" pitchFamily="18" charset="0"/>
              </a:rPr>
              <a:t>— опять умирает.</a:t>
            </a:r>
            <a:r>
              <a:rPr lang="ru-RU" altLang="ru-RU" sz="2800" cap="none" dirty="0" smtClean="0"/>
              <a:t/>
            </a:r>
            <a:br>
              <a:rPr lang="ru-RU" altLang="ru-RU" sz="2800" cap="none" dirty="0" smtClean="0"/>
            </a:br>
            <a:endParaRPr lang="ru-RU" altLang="ru-RU" sz="2800" cap="none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sergeyoho: Луганск и СМИ blogs-new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563" y="20638"/>
            <a:ext cx="7945437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72816"/>
            <a:ext cx="2447875" cy="40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323850" y="260350"/>
            <a:ext cx="55641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«…на мори от чрена </a:t>
            </a:r>
          </a:p>
          <a:p>
            <a:pPr algn="ctr"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и от </a:t>
            </a:r>
            <a:r>
              <a:rPr lang="ru-RU" altLang="ru-RU" sz="24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салгы</a:t>
            </a:r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по пузу…»</a:t>
            </a:r>
          </a:p>
          <a:p>
            <a:pPr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 переводе с поморской «говори» слово чрен (</a:t>
            </a:r>
            <a:r>
              <a:rPr lang="ru-RU" altLang="ru-RU" sz="24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црен</a:t>
            </a:r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) означает четырехугольный ящик, кованный из листового железа, </a:t>
            </a:r>
          </a:p>
          <a:p>
            <a:pPr defTabSz="457200"/>
            <a:r>
              <a:rPr lang="ru-RU" altLang="ru-RU" sz="24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салга</a:t>
            </a:r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– котел, в котором варили соль, </a:t>
            </a:r>
          </a:p>
          <a:p>
            <a:pPr defTabSz="457200"/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пузом в беломорских солеварнях называли мешок соли в 2 четверика, то есть, объемом около 52 литров.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217492"/>
            <a:ext cx="3168029" cy="25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9" y="3099173"/>
            <a:ext cx="3096840" cy="309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3"/>
          <p:cNvSpPr>
            <a:spLocks noGrp="1"/>
          </p:cNvSpPr>
          <p:nvPr>
            <p:ph type="title" idx="4294967295"/>
          </p:nvPr>
        </p:nvSpPr>
        <p:spPr bwMode="auto">
          <a:xfrm>
            <a:off x="1043608" y="692696"/>
            <a:ext cx="7419975" cy="1279525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2800" cap="none" dirty="0" smtClean="0">
                <a:latin typeface="Cambria" pitchFamily="18" charset="0"/>
              </a:rPr>
              <a:t>«морянка» или «поморка»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3384376" cy="292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9" y="1086916"/>
            <a:ext cx="3385070" cy="338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80728"/>
            <a:ext cx="2448569" cy="470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6"/>
          <p:cNvSpPr>
            <a:spLocks noChangeArrowheads="1"/>
          </p:cNvSpPr>
          <p:nvPr/>
        </p:nvSpPr>
        <p:spPr bwMode="auto">
          <a:xfrm>
            <a:off x="0" y="3213100"/>
            <a:ext cx="6040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 sz="3600">
                <a:solidFill>
                  <a:srgbClr val="000000"/>
                </a:solidFill>
                <a:latin typeface="Cambria" pitchFamily="18" charset="0"/>
                <a:cs typeface="Arial" charset="0"/>
              </a:rPr>
              <a:t>«…воду из моря черпляху…»</a:t>
            </a:r>
          </a:p>
        </p:txBody>
      </p:sp>
      <p:sp>
        <p:nvSpPr>
          <p:cNvPr id="19459" name="Прямоугольник 7"/>
          <p:cNvSpPr>
            <a:spLocks noChangeArrowheads="1"/>
          </p:cNvSpPr>
          <p:nvPr/>
        </p:nvSpPr>
        <p:spPr bwMode="auto">
          <a:xfrm>
            <a:off x="0" y="549275"/>
            <a:ext cx="457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altLang="ru-RU" sz="36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«</a:t>
            </a:r>
            <a:r>
              <a:rPr lang="ru-RU" altLang="ru-RU" sz="36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Мнози</a:t>
            </a:r>
            <a:r>
              <a:rPr lang="ru-RU" altLang="ru-RU" sz="36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жители Поморья имеют обычай соль </a:t>
            </a:r>
            <a:r>
              <a:rPr lang="ru-RU" altLang="ru-RU" sz="3600" dirty="0" err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варити</a:t>
            </a:r>
            <a:r>
              <a:rPr lang="ru-RU" altLang="ru-RU" sz="36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708</Words>
  <Application>Microsoft Office PowerPoint</Application>
  <PresentationFormat>Экран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Слайд 1</vt:lpstr>
      <vt:lpstr>Если вместо «хлорид натрия» писать «поваренная соль» , то «Поваренная книга» превращается в «Книгу о вкусной и здоровой пище» NaCL</vt:lpstr>
      <vt:lpstr>Слайд 3</vt:lpstr>
      <vt:lpstr>Старинные народные загадки:  Водой и солнцем родилась, в огне крестилась,  людей услаждает, а в воде умирает  Из воды родится, на огне вырастает,  а с матерью водой свидится  — опять умирает. </vt:lpstr>
      <vt:lpstr>Слайд 5</vt:lpstr>
      <vt:lpstr>Слайд 6</vt:lpstr>
      <vt:lpstr>«морянка» или «поморка»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Правила техники безопасности</vt:lpstr>
      <vt:lpstr>Техника безопасности</vt:lpstr>
      <vt:lpstr>Правила техники безопасности</vt:lpstr>
      <vt:lpstr>Слайд 22</vt:lpstr>
      <vt:lpstr>Правила техники безопасности</vt:lpstr>
      <vt:lpstr>Список использованной литературы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вместо «хлорид натрия» писать «поваренная соль» , то «Поваренная книга» превращается в «Книгу о вкусной и здоровой пище» NaCL</dc:title>
  <dc:creator>User</dc:creator>
  <cp:lastModifiedBy>Admin</cp:lastModifiedBy>
  <cp:revision>21</cp:revision>
  <dcterms:created xsi:type="dcterms:W3CDTF">2014-10-20T16:48:10Z</dcterms:created>
  <dcterms:modified xsi:type="dcterms:W3CDTF">2015-01-11T15:16:31Z</dcterms:modified>
</cp:coreProperties>
</file>