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C95DB-94B4-446D-8BE4-3A37CBBC0EB2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5F1A0-1F34-4636-B6ED-7DE171F65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8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CD71-1A21-4B1C-81C0-65F224181E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740A8-A8CD-4C31-9481-63A6D6BC48E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5F1A0-1F34-4636-B6ED-7DE171F654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5F1A0-1F34-4636-B6ED-7DE171F654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5F1A0-1F34-4636-B6ED-7DE171F6542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5F1A0-1F34-4636-B6ED-7DE171F6542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22.gif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slide" Target="slide1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slide" Target="slide1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10" Type="http://schemas.openxmlformats.org/officeDocument/2006/relationships/image" Target="../media/image35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hyperlink" Target="http://forum.materinstvo.ru/uploads/1232043308/post-50393-1232046682.png" TargetMode="External"/><Relationship Id="rId7" Type="http://schemas.openxmlformats.org/officeDocument/2006/relationships/slide" Target="slide2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hyperlink" Target="http://forum.materinstvo.ru/uploads/1232043308/post-50393-1232046682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36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alklove.ru/muliki6.htm" TargetMode="External"/><Relationship Id="rId2" Type="http://schemas.openxmlformats.org/officeDocument/2006/relationships/hyperlink" Target="http://kilat.ru/animacija-multjashki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42844" y="142852"/>
            <a:ext cx="8786874" cy="64294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796134" y="2567184"/>
            <a:ext cx="504825" cy="432048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5858209" y="2652575"/>
            <a:ext cx="379910" cy="2612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335061" y="3285554"/>
            <a:ext cx="504825" cy="429361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 rot="6956">
            <a:off x="1479384" y="3357851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16</a:t>
            </a: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 rot="1464685">
            <a:off x="2483092" y="3260477"/>
            <a:ext cx="504825" cy="427484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 rot="1464685">
            <a:off x="2605330" y="3332485"/>
            <a:ext cx="2889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17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071364" y="3285554"/>
            <a:ext cx="504825" cy="432048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4143372" y="3357562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18</a:t>
            </a: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 rot="1493464">
            <a:off x="5506914" y="3299734"/>
            <a:ext cx="504825" cy="431676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75" name="WordArt 27"/>
          <p:cNvSpPr>
            <a:spLocks noChangeArrowheads="1" noChangeShapeType="1" noTextEdit="1"/>
          </p:cNvSpPr>
          <p:nvPr/>
        </p:nvSpPr>
        <p:spPr bwMode="auto">
          <a:xfrm rot="1378841">
            <a:off x="5583923" y="3376419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19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6735660" y="3285554"/>
            <a:ext cx="504825" cy="431676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77" name="WordArt 29"/>
          <p:cNvSpPr>
            <a:spLocks noChangeArrowheads="1" noChangeShapeType="1" noTextEdit="1"/>
          </p:cNvSpPr>
          <p:nvPr/>
        </p:nvSpPr>
        <p:spPr bwMode="auto">
          <a:xfrm rot="21598604">
            <a:off x="6807730" y="3357620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2078" name="Picture 30" descr="3151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00108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>
            <a:off x="1000100" y="214290"/>
            <a:ext cx="7310616" cy="1382972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20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Методическое сопровождение</a:t>
            </a:r>
          </a:p>
          <a:p>
            <a:pPr algn="ctr"/>
            <a:r>
              <a:rPr lang="ru-RU" sz="20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дистанционного курса: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/>
              </a:rPr>
              <a:t>«Учим </a:t>
            </a:r>
            <a:r>
              <a:rPr lang="ru-RU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/>
              </a:rPr>
              <a:t>с </a:t>
            </a:r>
            <a:r>
              <a:rPr lang="ru-RU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/>
              </a:rPr>
              <a:t>Аладдином математику»</a:t>
            </a:r>
            <a:endParaRPr lang="ru-RU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Comic Sans MS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357158" y="3929066"/>
            <a:ext cx="8501122" cy="9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Дидактические игры по разделу математики:</a:t>
            </a:r>
          </a:p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«</a:t>
            </a:r>
            <a:r>
              <a:rPr lang="ru-RU" sz="2000" b="1" dirty="0" err="1" smtClean="0">
                <a:solidFill>
                  <a:srgbClr val="0000FF"/>
                </a:solidFill>
                <a:latin typeface="Comic Sans MS" pitchFamily="66" charset="0"/>
              </a:rPr>
              <a:t>Внетабличные</a:t>
            </a: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 случаи 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сложения </a:t>
            </a:r>
          </a:p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и вычитания в пределах чисел второго </a:t>
            </a: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десятка»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979712" y="2639192"/>
            <a:ext cx="504825" cy="432048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2124175" y="2710630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1043608" y="2624045"/>
            <a:ext cx="504825" cy="447195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84" name="WordArt 36"/>
          <p:cNvSpPr>
            <a:spLocks noChangeArrowheads="1" noChangeShapeType="1" noTextEdit="1"/>
          </p:cNvSpPr>
          <p:nvPr/>
        </p:nvSpPr>
        <p:spPr bwMode="auto">
          <a:xfrm>
            <a:off x="1115616" y="2711200"/>
            <a:ext cx="2889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6660232" y="2567184"/>
            <a:ext cx="504825" cy="431676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 rot="21413953">
            <a:off x="6740275" y="2646697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228184" y="2135136"/>
            <a:ext cx="504825" cy="429121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shade val="94118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6300192" y="2207144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479535" y="2195629"/>
            <a:ext cx="504825" cy="43204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82" name="WordArt 34"/>
          <p:cNvSpPr>
            <a:spLocks noChangeArrowheads="1" noChangeShapeType="1" noTextEdit="1"/>
          </p:cNvSpPr>
          <p:nvPr/>
        </p:nvSpPr>
        <p:spPr bwMode="auto">
          <a:xfrm rot="21589897">
            <a:off x="1620119" y="2207563"/>
            <a:ext cx="285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4500562" y="6569968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1785918" y="5357826"/>
            <a:ext cx="5921392" cy="128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Bef>
                <a:spcPct val="50000"/>
              </a:spcBef>
            </a:pPr>
            <a:r>
              <a:rPr lang="ru-RU" b="1" dirty="0" smtClean="0">
                <a:latin typeface="Comic Sans MS" pitchFamily="66" charset="0"/>
              </a:rPr>
              <a:t>Автор работы: Сырейщикова Алена Евгеньевна</a:t>
            </a:r>
          </a:p>
          <a:p>
            <a:pPr algn="just">
              <a:lnSpc>
                <a:spcPts val="1500"/>
              </a:lnSpc>
              <a:spcBef>
                <a:spcPct val="50000"/>
              </a:spcBef>
            </a:pPr>
            <a:r>
              <a:rPr lang="ru-RU" b="1" dirty="0" smtClean="0">
                <a:latin typeface="Comic Sans MS" pitchFamily="66" charset="0"/>
              </a:rPr>
              <a:t>Место работы: С(к)ОШ №5 </a:t>
            </a:r>
            <a:r>
              <a:rPr lang="en-US" b="1" dirty="0" smtClean="0">
                <a:latin typeface="Comic Sans MS" pitchFamily="66" charset="0"/>
              </a:rPr>
              <a:t>VIII</a:t>
            </a:r>
            <a:r>
              <a:rPr lang="ru-RU" b="1" dirty="0" smtClean="0">
                <a:latin typeface="Comic Sans MS" pitchFamily="66" charset="0"/>
              </a:rPr>
              <a:t>вида.</a:t>
            </a:r>
          </a:p>
          <a:p>
            <a:pPr algn="just">
              <a:lnSpc>
                <a:spcPts val="1500"/>
              </a:lnSpc>
              <a:spcBef>
                <a:spcPct val="50000"/>
              </a:spcBef>
            </a:pPr>
            <a:r>
              <a:rPr lang="ru-RU" b="1" dirty="0" smtClean="0">
                <a:latin typeface="Comic Sans MS" pitchFamily="66" charset="0"/>
              </a:rPr>
              <a:t>Должность: учитель начальных классов. </a:t>
            </a:r>
          </a:p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ru-RU" b="1" dirty="0" smtClean="0">
                <a:latin typeface="Comic Sans MS" pitchFamily="66" charset="0"/>
              </a:rPr>
              <a:t>г. Кыштым, 2011 г.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3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  <p:bldP spid="2079" grpId="0"/>
      <p:bldP spid="2086" grpId="0"/>
      <p:bldP spid="2060" grpId="0" animBg="1"/>
      <p:bldP spid="2061" grpId="0" animBg="1"/>
      <p:bldP spid="2083" grpId="0" animBg="1"/>
      <p:bldP spid="2084" grpId="0" animBg="1"/>
      <p:bldP spid="2066" grpId="0" animBg="1"/>
      <p:bldP spid="2067" grpId="0" animBg="1"/>
      <p:bldP spid="2064" grpId="0" animBg="1"/>
      <p:bldP spid="2065" grpId="0" animBg="1"/>
      <p:bldP spid="2081" grpId="0" animBg="1"/>
      <p:bldP spid="2082" grpId="0" animBg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3" y="214289"/>
            <a:ext cx="8715405" cy="635796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lnSpc>
                <a:spcPct val="150000"/>
              </a:lnSpc>
            </a:pP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Рисунок 12" descr="ал и джинн споря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071942"/>
            <a:ext cx="1928826" cy="2390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2357430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Содержание:</a:t>
            </a:r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hlinkClick r:id="rId4" action="ppaction://hlinksldjump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hlinkClick r:id="rId4" action="ppaction://hlinksldjump"/>
              </a:rPr>
              <a:t>Игра № 1 «Ошибки в примерах»</a:t>
            </a:r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hlinkClick r:id="rId5" action="ppaction://hlinksldjump"/>
              </a:rPr>
              <a:t>Игра № 2 «Помоги Абу решить примеры»</a:t>
            </a:r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57166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3. Дидактические игры по теме: «Решение примеров вида 15±4»</a:t>
            </a: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3214678" y="6572272"/>
            <a:ext cx="64294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643438" y="6572272"/>
            <a:ext cx="714380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14313" y="214289"/>
            <a:ext cx="8715405" cy="6286545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1214414" y="2214554"/>
            <a:ext cx="4767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19 – 3 = 10 + (9 – 3) = 16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857628"/>
            <a:ext cx="4767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15 + 3 = 10 + (5 + 3) = 19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85736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 + 9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357187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 + 5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185736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357187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9</a:t>
            </a:r>
            <a:endParaRPr lang="ru-RU" sz="2400" b="1" dirty="0"/>
          </a:p>
        </p:txBody>
      </p:sp>
      <p:pic>
        <p:nvPicPr>
          <p:cNvPr id="12" name="Рисунок 11" descr="джинн 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714356"/>
            <a:ext cx="1357322" cy="14287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00100" y="357166"/>
            <a:ext cx="6643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Игра № 1 «Ошибки в примерах»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Найди примеры, в которых </a:t>
            </a:r>
            <a:r>
              <a:rPr lang="ru-RU" sz="2400" b="1" cap="none" spc="0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Джинни</a:t>
            </a:r>
            <a:r>
              <a:rPr lang="ru-RU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допустил ошибки.</a:t>
            </a:r>
            <a:endParaRPr lang="ru-RU" sz="2400" b="1" cap="none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714488"/>
            <a:ext cx="5572164" cy="1143008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3500438"/>
            <a:ext cx="5572164" cy="1214446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5072074"/>
            <a:ext cx="5572164" cy="1214446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5572140"/>
            <a:ext cx="4767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17 + 3 = 10 + (7 + 3) = 20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514351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 + 7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14744" y="521495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21" name="Управляющая кнопка: далее 20">
            <a:hlinkClick r:id="rId6" action="ppaction://hlinksldjump" highlightClick="1"/>
          </p:cNvPr>
          <p:cNvSpPr/>
          <p:nvPr/>
        </p:nvSpPr>
        <p:spPr>
          <a:xfrm>
            <a:off x="4857752" y="6500834"/>
            <a:ext cx="714380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7" action="ppaction://hlinksldjump" highlightClick="1"/>
          </p:cNvPr>
          <p:cNvSpPr/>
          <p:nvPr/>
        </p:nvSpPr>
        <p:spPr>
          <a:xfrm>
            <a:off x="3000364" y="6500834"/>
            <a:ext cx="85725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313" y="214289"/>
            <a:ext cx="8715405" cy="635796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нимашка джинн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0850" y="2257425"/>
            <a:ext cx="3162300" cy="2343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6" y="4929198"/>
            <a:ext cx="328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решен верно!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9644098" y="214290"/>
            <a:ext cx="304800" cy="304800"/>
          </a:xfrm>
          <a:prstGeom prst="rect">
            <a:avLst/>
          </a:prstGeom>
        </p:spPr>
      </p:pic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4214810" y="6572272"/>
            <a:ext cx="642942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313" y="214289"/>
            <a:ext cx="8715405" cy="635796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анимашка джинн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0850" y="2257425"/>
            <a:ext cx="3162300" cy="2343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4500570"/>
            <a:ext cx="5000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ПРИМЕРЕ ДОПУЩЕНА ОШИБКА!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4" cstate="print"/>
          <a:stretch>
            <a:fillRect/>
          </a:stretch>
        </p:blipFill>
        <p:spPr>
          <a:xfrm>
            <a:off x="10144164" y="5643578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rId5" action="ppaction://hlinksldjump" highlightClick="1"/>
          </p:cNvPr>
          <p:cNvSpPr/>
          <p:nvPr/>
        </p:nvSpPr>
        <p:spPr>
          <a:xfrm>
            <a:off x="4214810" y="6572272"/>
            <a:ext cx="642942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14313" y="214289"/>
            <a:ext cx="8715405" cy="6286545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нимашка абу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26932">
            <a:off x="7503917" y="1344301"/>
            <a:ext cx="1386102" cy="1620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1402215">
            <a:off x="332431" y="3040784"/>
            <a:ext cx="2119729" cy="642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17 – 6 =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740283">
            <a:off x="2872897" y="3413415"/>
            <a:ext cx="2143140" cy="642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12 + 8 =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0731466">
            <a:off x="5046967" y="2686520"/>
            <a:ext cx="2143140" cy="642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12 + 3 =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20731466">
            <a:off x="474936" y="4401032"/>
            <a:ext cx="2143140" cy="642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18 – 5 =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5857892"/>
            <a:ext cx="714380" cy="5715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11</a:t>
            </a:r>
            <a:endParaRPr lang="ru-RU" sz="2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5857892"/>
            <a:ext cx="714380" cy="5715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20</a:t>
            </a:r>
            <a:endParaRPr lang="ru-RU" sz="2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5857892"/>
            <a:ext cx="714380" cy="5715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13</a:t>
            </a:r>
            <a:endParaRPr lang="ru-RU" sz="2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5857892"/>
            <a:ext cx="714380" cy="5715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14</a:t>
            </a:r>
            <a:endParaRPr lang="ru-RU" sz="2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58082" y="5857892"/>
            <a:ext cx="714380" cy="5715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15</a:t>
            </a:r>
            <a:endParaRPr lang="ru-RU" sz="2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5857892"/>
            <a:ext cx="714380" cy="5715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10</a:t>
            </a:r>
            <a:endParaRPr lang="ru-RU" sz="2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4429132"/>
            <a:ext cx="2143140" cy="642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14 + 6 =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7215206" y="3286124"/>
            <a:ext cx="1571636" cy="928694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</a:t>
            </a:r>
            <a:endParaRPr lang="ru-RU" dirty="0"/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rot="16200000" flipH="1">
            <a:off x="1464447" y="4464851"/>
            <a:ext cx="2214578" cy="571504"/>
          </a:xfrm>
          <a:prstGeom prst="bentConnector3">
            <a:avLst>
              <a:gd name="adj1" fmla="val 18238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85984" y="4857760"/>
            <a:ext cx="2714644" cy="9286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2"/>
          </p:cNvCxnSpPr>
          <p:nvPr/>
        </p:nvCxnSpPr>
        <p:spPr>
          <a:xfrm rot="5400000">
            <a:off x="2997937" y="4908616"/>
            <a:ext cx="1737522" cy="18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4143372" y="5072074"/>
            <a:ext cx="1785950" cy="714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16200000" flipH="1">
            <a:off x="5786446" y="4071942"/>
            <a:ext cx="2571768" cy="857256"/>
          </a:xfrm>
          <a:prstGeom prst="bentConnector3">
            <a:avLst>
              <a:gd name="adj1" fmla="val 42342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Управляющая кнопка: домой 37">
            <a:hlinkClick r:id="" action="ppaction://hlinkshowjump?jump=firstslide" highlightClick="1"/>
          </p:cNvPr>
          <p:cNvSpPr/>
          <p:nvPr/>
        </p:nvSpPr>
        <p:spPr>
          <a:xfrm>
            <a:off x="3071802" y="6500834"/>
            <a:ext cx="78578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85720" y="357166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Игра № 2 «Помоги Абу решить примеры»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Во время показа игры выбери слева внизу фломастер,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определи цвет чернил.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Проведи стрелки от примера к ответу.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Проверь, правильно ли ты решил.</a:t>
            </a:r>
            <a:endParaRPr lang="ru-RU" dirty="0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4714876" y="6500834"/>
            <a:ext cx="78581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313" y="214289"/>
            <a:ext cx="8715405" cy="635796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214554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  <a:hlinkClick r:id="rId2" action="ppaction://hlinksldjump"/>
              </a:rPr>
              <a:t>Игра № 1 «Разрезная картинка»</a:t>
            </a:r>
            <a:endParaRPr lang="ru-RU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  <a:hlinkClick r:id="rId3" action="ppaction://hlinksldjump"/>
              </a:rPr>
              <a:t>Игра</a:t>
            </a: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  <a:hlinkClick r:id="rId3" action="ppaction://hlinksldjump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  <a:hlinkClick r:id="rId3" action="ppaction://hlinksldjump"/>
              </a:rPr>
              <a:t>№2</a:t>
            </a: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  <a:hlinkClick r:id="rId3" action="ppaction://hlinksldjump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  <a:hlinkClick r:id="rId3" action="ppaction://hlinksldjump"/>
              </a:rPr>
              <a:t>«Животные</a:t>
            </a: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  <a:hlinkClick r:id="rId3" action="ppaction://hlinksldjump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  <a:hlinkClick r:id="rId3" action="ppaction://hlinksldjump"/>
              </a:rPr>
              <a:t>и</a:t>
            </a: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  <a:hlinkClick r:id="rId3" action="ppaction://hlinksldjump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  <a:hlinkClick r:id="rId3" action="ppaction://hlinksldjump"/>
              </a:rPr>
              <a:t>растения-предсказатели</a:t>
            </a: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  <a:hlinkClick r:id="rId3" action="ppaction://hlinksldjump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  <a:hlinkClick r:id="rId3" action="ppaction://hlinksldjump"/>
              </a:rPr>
              <a:t>погоды»</a:t>
            </a:r>
            <a:endParaRPr lang="ru-RU" sz="2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multfilm-14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286256"/>
            <a:ext cx="2714644" cy="20907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428604"/>
            <a:ext cx="8501122" cy="114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4. Дидактические игры по теме: «Решение примеров вида 20-5»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07157" y="142853"/>
            <a:ext cx="8929687" cy="6429419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алладин часть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4000504"/>
            <a:ext cx="866775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алладин часть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2" y="2000240"/>
            <a:ext cx="857255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алладин часть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4000504"/>
            <a:ext cx="857256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алладин часть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2000240"/>
            <a:ext cx="857256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алладин часть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000504"/>
            <a:ext cx="847725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алладин часть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2000240"/>
            <a:ext cx="857256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алладин часть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2000240"/>
            <a:ext cx="857256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алладин часть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43900" y="4000504"/>
            <a:ext cx="857256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071538" y="428604"/>
            <a:ext cx="6797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Игра № 1 «Разрезная картинка»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100010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Реши примеры под картинками. Соотнеси ответы с числами в квадратах и составь разрезную картинку.</a:t>
            </a:r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2285992"/>
            <a:ext cx="857256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12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2285992"/>
            <a:ext cx="857256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13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2285992"/>
            <a:ext cx="857256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14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2285992"/>
            <a:ext cx="857256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15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3786190"/>
            <a:ext cx="857256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16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3786190"/>
            <a:ext cx="857256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17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3786190"/>
            <a:ext cx="857256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18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3786190"/>
            <a:ext cx="857256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19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768" y="5500702"/>
            <a:ext cx="857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20 - 8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2462" y="3500438"/>
            <a:ext cx="857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20 - 7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5074" y="5500702"/>
            <a:ext cx="857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20 - 6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6380" y="3500438"/>
            <a:ext cx="857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20 - 5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5500702"/>
            <a:ext cx="857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20 - 4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074" y="3500438"/>
            <a:ext cx="857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20 - 3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768" y="3500438"/>
            <a:ext cx="857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20 - 2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43900" y="5500702"/>
            <a:ext cx="857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20 - 1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" name="Рисунок 29" descr="алладин часть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2285992"/>
            <a:ext cx="857256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Рисунок 30" descr="алладин часть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8" y="3786190"/>
            <a:ext cx="857256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Рисунок 31" descr="алладин часть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3786190"/>
            <a:ext cx="857256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Рисунок 32" descr="алладин часть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2285992"/>
            <a:ext cx="857255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Рисунок 33" descr="алладин часть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3786190"/>
            <a:ext cx="847725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Рисунок 34" descr="алладин часть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2285992"/>
            <a:ext cx="857256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Рисунок 35" descr="алладин часть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285992"/>
            <a:ext cx="866775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Рисунок 36" descr="алладин часть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0430" y="3786190"/>
            <a:ext cx="857256" cy="1500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4572000" y="6572272"/>
            <a:ext cx="642942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зад 38">
            <a:hlinkClick r:id="" action="ppaction://hlinkshowjump?jump=previousslide" highlightClick="1"/>
          </p:cNvPr>
          <p:cNvSpPr/>
          <p:nvPr/>
        </p:nvSpPr>
        <p:spPr>
          <a:xfrm>
            <a:off x="3214678" y="6572272"/>
            <a:ext cx="642942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14313" y="214289"/>
            <a:ext cx="8715405" cy="635796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00034" y="2571744"/>
            <a:ext cx="2928958" cy="27051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1"/>
            <a:endCxn id="2" idx="5"/>
          </p:cNvCxnSpPr>
          <p:nvPr/>
        </p:nvCxnSpPr>
        <p:spPr>
          <a:xfrm rot="16200000" flipH="1">
            <a:off x="1008114" y="2888753"/>
            <a:ext cx="1912798" cy="2071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7"/>
            <a:endCxn id="2" idx="3"/>
          </p:cNvCxnSpPr>
          <p:nvPr/>
        </p:nvCxnSpPr>
        <p:spPr>
          <a:xfrm rot="16200000" flipH="1" flipV="1">
            <a:off x="1008114" y="2888753"/>
            <a:ext cx="1912798" cy="2071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643042" y="3643314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2643182"/>
            <a:ext cx="739961" cy="667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4643446"/>
            <a:ext cx="7425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357562"/>
            <a:ext cx="10715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3429000"/>
            <a:ext cx="1027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ТРЫ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357694"/>
            <a:ext cx="912781" cy="477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20 - 7</a:t>
            </a:r>
            <a:endParaRPr lang="ru-RU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3214686"/>
            <a:ext cx="8835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20 - 8</a:t>
            </a:r>
            <a:endParaRPr lang="ru-RU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3929066"/>
            <a:ext cx="8835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20 - 4</a:t>
            </a:r>
            <a:endParaRPr lang="ru-RU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3857628"/>
            <a:ext cx="8835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20 - 5</a:t>
            </a:r>
            <a:endParaRPr lang="ru-RU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71538" y="142852"/>
            <a:ext cx="65021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Игра № 2 «Животные и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растения – предсказатели погоды»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596" y="100010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Реши примеры. Расставь ответы по возрастанию и соотнеси со слогами, написанными в колесе. Получится слово, которым шутя называют животных и растения, по которым можно предсказать погоду. </a:t>
            </a:r>
            <a:endParaRPr lang="ru-RU" sz="2000" dirty="0">
              <a:solidFill>
                <a:srgbClr val="000099"/>
              </a:solidFill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3500430" y="2214554"/>
          <a:ext cx="5286416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604"/>
                <a:gridCol w="1321604"/>
                <a:gridCol w="1321604"/>
                <a:gridCol w="1321604"/>
              </a:tblGrid>
              <a:tr h="714380">
                <a:tc gridSpan="4">
                  <a:txBody>
                    <a:bodyPr/>
                    <a:lstStyle/>
                    <a:p>
                      <a:r>
                        <a:rPr lang="ru-RU" sz="32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Выбери ответы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 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14380">
                <a:tc gridSpan="4">
                  <a:txBody>
                    <a:bodyPr/>
                    <a:lstStyle/>
                    <a:p>
                      <a:r>
                        <a:rPr lang="ru-RU" sz="32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Ответы по возрастанию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14380">
                <a:tc gridSpan="4">
                  <a:txBody>
                    <a:bodyPr/>
                    <a:lstStyle/>
                    <a:p>
                      <a:r>
                        <a:rPr lang="ru-RU" sz="32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Полученное слово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" name="Прямоугольник 67"/>
          <p:cNvSpPr/>
          <p:nvPr/>
        </p:nvSpPr>
        <p:spPr>
          <a:xfrm>
            <a:off x="3643306" y="3000372"/>
            <a:ext cx="121444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16</a:t>
            </a:r>
            <a:endParaRPr lang="ru-RU" sz="3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215074" y="3000372"/>
            <a:ext cx="121444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12</a:t>
            </a:r>
            <a:endParaRPr lang="ru-RU" sz="32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4929190" y="3000372"/>
            <a:ext cx="121444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15</a:t>
            </a:r>
            <a:endParaRPr lang="ru-RU" sz="32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500958" y="3000372"/>
            <a:ext cx="121444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13</a:t>
            </a:r>
            <a:endParaRPr lang="ru-RU" sz="32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00430" y="4572008"/>
            <a:ext cx="8547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число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4572008"/>
            <a:ext cx="8547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число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143636" y="4572008"/>
            <a:ext cx="8547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число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500958" y="4572008"/>
            <a:ext cx="8547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число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4429132"/>
            <a:ext cx="121444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12</a:t>
            </a:r>
            <a:endParaRPr lang="ru-RU" sz="32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929190" y="4429132"/>
            <a:ext cx="121444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13</a:t>
            </a:r>
            <a:endParaRPr lang="ru-RU" sz="32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215074" y="4429132"/>
            <a:ext cx="121444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15</a:t>
            </a:r>
            <a:endParaRPr lang="ru-RU" sz="32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7572396" y="4429132"/>
            <a:ext cx="1214446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16</a:t>
            </a:r>
            <a:endParaRPr lang="ru-RU" sz="3200" dirty="0"/>
          </a:p>
        </p:txBody>
      </p:sp>
      <p:sp>
        <p:nvSpPr>
          <p:cNvPr id="81" name="Овал 80"/>
          <p:cNvSpPr/>
          <p:nvPr/>
        </p:nvSpPr>
        <p:spPr>
          <a:xfrm>
            <a:off x="7429520" y="5143512"/>
            <a:ext cx="1428760" cy="571504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проверка</a:t>
            </a: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3643306" y="5857892"/>
            <a:ext cx="739961" cy="667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</a:t>
            </a:r>
            <a:endParaRPr lang="ru-RU" sz="3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00628" y="5857892"/>
            <a:ext cx="7425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</a:t>
            </a:r>
            <a:endParaRPr lang="ru-RU" sz="3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286512" y="5857892"/>
            <a:ext cx="10715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</a:t>
            </a:r>
            <a:endParaRPr lang="ru-RU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572396" y="5857892"/>
            <a:ext cx="1027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ТРЫ</a:t>
            </a:r>
            <a:endParaRPr lang="ru-RU" sz="3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6" name="Рисунок 85" descr="анимашка джинн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5286388"/>
            <a:ext cx="2305076" cy="1571612"/>
          </a:xfrm>
          <a:prstGeom prst="rect">
            <a:avLst/>
          </a:prstGeom>
        </p:spPr>
      </p:pic>
      <p:sp>
        <p:nvSpPr>
          <p:cNvPr id="87" name="Управляющая кнопка: домой 86">
            <a:hlinkClick r:id="rId5" action="ppaction://hlinksldjump" highlightClick="1"/>
          </p:cNvPr>
          <p:cNvSpPr/>
          <p:nvPr/>
        </p:nvSpPr>
        <p:spPr>
          <a:xfrm>
            <a:off x="2928926" y="6572272"/>
            <a:ext cx="64294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4572000" y="6572272"/>
            <a:ext cx="642942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7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68" grpId="0" animBg="1"/>
      <p:bldP spid="70" grpId="0" animBg="1"/>
      <p:bldP spid="71" grpId="0" animBg="1"/>
      <p:bldP spid="77" grpId="0" animBg="1"/>
      <p:bldP spid="78" grpId="0" animBg="1"/>
      <p:bldP spid="79" grpId="0" animBg="1"/>
      <p:bldP spid="80" grpId="0" animBg="1"/>
      <p:bldP spid="82" grpId="0"/>
      <p:bldP spid="83" grpId="0"/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Картинка 63 из 53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143380"/>
            <a:ext cx="17859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357166"/>
            <a:ext cx="8358246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Дидактические игры по теме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Решение примеров вида 20 – 15»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571612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hlinkClick r:id="rId5" action="ppaction://hlinksldjump"/>
              </a:rPr>
              <a:t>Игра № 1 «Любимая планета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hlinkClick r:id="rId5" action="ppaction://hlinksldjump"/>
              </a:rPr>
              <a:t>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hlinkClick r:id="rId5" action="ppaction://hlinksldjump"/>
              </a:rPr>
              <a:t>Звездочета»</a:t>
            </a: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  <a:p>
            <a:pPr marL="514350" indent="-514350" algn="just">
              <a:lnSpc>
                <a:spcPct val="150000"/>
              </a:lnSpc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hlinkClick r:id="rId6" action="ppaction://hlinksldjump"/>
              </a:rPr>
              <a:t>Игра № 2 «К какой звезде летят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hlinkClick r:id="rId6" action="ppaction://hlinksldjump"/>
              </a:rPr>
              <a:t>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hlinkClick r:id="rId6" action="ppaction://hlinksldjump"/>
              </a:rPr>
              <a:t>ракеты»</a:t>
            </a: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  <a:p>
            <a:pPr marL="514350" indent="-514350" algn="just">
              <a:lnSpc>
                <a:spcPct val="150000"/>
              </a:lnSpc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hlinkClick r:id="rId7" action="ppaction://hlinksldjump"/>
              </a:rPr>
              <a:t>Игра № 3 «Звездный путь»</a:t>
            </a: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  <a:p>
            <a:pPr marL="514350" indent="-514350" algn="just">
              <a:lnSpc>
                <a:spcPct val="150000"/>
              </a:lnSpc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hlinkClick r:id="rId8" action="ppaction://hlinksldjump"/>
              </a:rPr>
              <a:t>Игра № 4 «Найди ошибки»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>
          <a:xfrm>
            <a:off x="0" y="6500810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33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71800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6" name="WordArt 10"/>
          <p:cNvSpPr>
            <a:spLocks noChangeArrowheads="1" noChangeShapeType="1" noTextEdit="1"/>
          </p:cNvSpPr>
          <p:nvPr/>
        </p:nvSpPr>
        <p:spPr bwMode="auto">
          <a:xfrm>
            <a:off x="1187450" y="3284538"/>
            <a:ext cx="792163" cy="1147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</a:t>
            </a:r>
          </a:p>
        </p:txBody>
      </p:sp>
      <p:sp>
        <p:nvSpPr>
          <p:cNvPr id="3077" name="WordArt 11"/>
          <p:cNvSpPr>
            <a:spLocks noChangeArrowheads="1" noChangeShapeType="1" noTextEdit="1"/>
          </p:cNvSpPr>
          <p:nvPr/>
        </p:nvSpPr>
        <p:spPr bwMode="auto">
          <a:xfrm>
            <a:off x="2627313" y="4652963"/>
            <a:ext cx="5762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</a:t>
            </a:r>
          </a:p>
        </p:txBody>
      </p:sp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284663" y="3500438"/>
            <a:ext cx="7191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</p:txBody>
      </p:sp>
      <p:sp>
        <p:nvSpPr>
          <p:cNvPr id="3079" name="WordArt 13"/>
          <p:cNvSpPr>
            <a:spLocks noChangeArrowheads="1" noChangeShapeType="1" noTextEdit="1"/>
          </p:cNvSpPr>
          <p:nvPr/>
        </p:nvSpPr>
        <p:spPr bwMode="auto">
          <a:xfrm>
            <a:off x="6156325" y="4724400"/>
            <a:ext cx="5762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</a:t>
            </a:r>
          </a:p>
        </p:txBody>
      </p:sp>
      <p:sp>
        <p:nvSpPr>
          <p:cNvPr id="3080" name="WordArt 14"/>
          <p:cNvSpPr>
            <a:spLocks noChangeArrowheads="1" noChangeShapeType="1" noTextEdit="1"/>
          </p:cNvSpPr>
          <p:nvPr/>
        </p:nvSpPr>
        <p:spPr bwMode="auto">
          <a:xfrm>
            <a:off x="7812088" y="3573463"/>
            <a:ext cx="5762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я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27088" y="3141663"/>
            <a:ext cx="1511300" cy="1512887"/>
            <a:chOff x="4649" y="1117"/>
            <a:chExt cx="952" cy="953"/>
          </a:xfrm>
        </p:grpSpPr>
        <p:sp>
          <p:nvSpPr>
            <p:cNvPr id="3096" name="AutoShape 9"/>
            <p:cNvSpPr>
              <a:spLocks noChangeArrowheads="1"/>
            </p:cNvSpPr>
            <p:nvPr/>
          </p:nvSpPr>
          <p:spPr bwMode="auto">
            <a:xfrm>
              <a:off x="4649" y="1117"/>
              <a:ext cx="952" cy="953"/>
            </a:xfrm>
            <a:prstGeom prst="star16">
              <a:avLst>
                <a:gd name="adj" fmla="val 37500"/>
              </a:avLst>
            </a:prstGeom>
            <a:solidFill>
              <a:srgbClr val="EFEF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800" b="1"/>
            </a:p>
          </p:txBody>
        </p:sp>
        <p:sp>
          <p:nvSpPr>
            <p:cNvPr id="3097" name="Text Box 22"/>
            <p:cNvSpPr txBox="1">
              <a:spLocks noChangeArrowheads="1"/>
            </p:cNvSpPr>
            <p:nvPr/>
          </p:nvSpPr>
          <p:spPr bwMode="auto">
            <a:xfrm>
              <a:off x="4967" y="1344"/>
              <a:ext cx="54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/>
                <a:t>20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851275" y="3213100"/>
            <a:ext cx="1511300" cy="1512888"/>
            <a:chOff x="385" y="527"/>
            <a:chExt cx="952" cy="953"/>
          </a:xfrm>
        </p:grpSpPr>
        <p:sp>
          <p:nvSpPr>
            <p:cNvPr id="3094" name="AutoShape 4"/>
            <p:cNvSpPr>
              <a:spLocks noChangeArrowheads="1"/>
            </p:cNvSpPr>
            <p:nvPr/>
          </p:nvSpPr>
          <p:spPr bwMode="auto">
            <a:xfrm>
              <a:off x="385" y="527"/>
              <a:ext cx="952" cy="953"/>
            </a:xfrm>
            <a:prstGeom prst="star16">
              <a:avLst>
                <a:gd name="adj" fmla="val 37500"/>
              </a:avLst>
            </a:prstGeom>
            <a:solidFill>
              <a:srgbClr val="EFEF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3095" name="Text Box 24"/>
            <p:cNvSpPr txBox="1">
              <a:spLocks noChangeArrowheads="1"/>
            </p:cNvSpPr>
            <p:nvPr/>
          </p:nvSpPr>
          <p:spPr bwMode="auto">
            <a:xfrm>
              <a:off x="569" y="753"/>
              <a:ext cx="54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/>
                <a:t>19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724525" y="4365625"/>
            <a:ext cx="1511300" cy="1512888"/>
            <a:chOff x="1111" y="663"/>
            <a:chExt cx="952" cy="953"/>
          </a:xfrm>
        </p:grpSpPr>
        <p:sp>
          <p:nvSpPr>
            <p:cNvPr id="3092" name="AutoShape 8"/>
            <p:cNvSpPr>
              <a:spLocks noChangeArrowheads="1"/>
            </p:cNvSpPr>
            <p:nvPr/>
          </p:nvSpPr>
          <p:spPr bwMode="auto">
            <a:xfrm>
              <a:off x="1111" y="663"/>
              <a:ext cx="952" cy="953"/>
            </a:xfrm>
            <a:prstGeom prst="star16">
              <a:avLst>
                <a:gd name="adj" fmla="val 37500"/>
              </a:avLst>
            </a:prstGeom>
            <a:solidFill>
              <a:srgbClr val="EFEF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800" b="1"/>
            </a:p>
          </p:txBody>
        </p:sp>
        <p:sp>
          <p:nvSpPr>
            <p:cNvPr id="3093" name="Text Box 27"/>
            <p:cNvSpPr txBox="1">
              <a:spLocks noChangeArrowheads="1"/>
            </p:cNvSpPr>
            <p:nvPr/>
          </p:nvSpPr>
          <p:spPr bwMode="auto">
            <a:xfrm>
              <a:off x="1285" y="883"/>
              <a:ext cx="54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/>
                <a:t>18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195513" y="4365625"/>
            <a:ext cx="1511300" cy="1512888"/>
            <a:chOff x="2200" y="572"/>
            <a:chExt cx="952" cy="953"/>
          </a:xfrm>
        </p:grpSpPr>
        <p:sp>
          <p:nvSpPr>
            <p:cNvPr id="3090" name="AutoShape 7"/>
            <p:cNvSpPr>
              <a:spLocks noChangeArrowheads="1"/>
            </p:cNvSpPr>
            <p:nvPr/>
          </p:nvSpPr>
          <p:spPr bwMode="auto">
            <a:xfrm>
              <a:off x="2200" y="572"/>
              <a:ext cx="952" cy="953"/>
            </a:xfrm>
            <a:prstGeom prst="star16">
              <a:avLst>
                <a:gd name="adj" fmla="val 37500"/>
              </a:avLst>
            </a:prstGeom>
            <a:solidFill>
              <a:srgbClr val="EFEF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800" b="1"/>
            </a:p>
          </p:txBody>
        </p:sp>
        <p:sp>
          <p:nvSpPr>
            <p:cNvPr id="3091" name="Text Box 29"/>
            <p:cNvSpPr txBox="1">
              <a:spLocks noChangeArrowheads="1"/>
            </p:cNvSpPr>
            <p:nvPr/>
          </p:nvSpPr>
          <p:spPr bwMode="auto">
            <a:xfrm>
              <a:off x="2437" y="792"/>
              <a:ext cx="54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/>
                <a:t>16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380288" y="3357563"/>
            <a:ext cx="1511300" cy="1512887"/>
            <a:chOff x="3696" y="1480"/>
            <a:chExt cx="952" cy="953"/>
          </a:xfrm>
        </p:grpSpPr>
        <p:sp>
          <p:nvSpPr>
            <p:cNvPr id="3088" name="AutoShape 6"/>
            <p:cNvSpPr>
              <a:spLocks noChangeArrowheads="1"/>
            </p:cNvSpPr>
            <p:nvPr/>
          </p:nvSpPr>
          <p:spPr bwMode="auto">
            <a:xfrm>
              <a:off x="3696" y="1480"/>
              <a:ext cx="952" cy="953"/>
            </a:xfrm>
            <a:prstGeom prst="star16">
              <a:avLst>
                <a:gd name="adj" fmla="val 37500"/>
              </a:avLst>
            </a:prstGeom>
            <a:solidFill>
              <a:srgbClr val="EFEF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800" b="1"/>
            </a:p>
          </p:txBody>
        </p:sp>
        <p:sp>
          <p:nvSpPr>
            <p:cNvPr id="3089" name="Text Box 31"/>
            <p:cNvSpPr txBox="1">
              <a:spLocks noChangeArrowheads="1"/>
            </p:cNvSpPr>
            <p:nvPr/>
          </p:nvSpPr>
          <p:spPr bwMode="auto">
            <a:xfrm>
              <a:off x="3907" y="1705"/>
              <a:ext cx="54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/>
                <a:t>17</a:t>
              </a:r>
            </a:p>
          </p:txBody>
        </p:sp>
      </p:grpSp>
      <p:sp>
        <p:nvSpPr>
          <p:cNvPr id="3086" name="Rectangle 36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257175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EFEF2D"/>
                </a:solidFill>
                <a:latin typeface="Comic Sans MS" pitchFamily="66" charset="0"/>
              </a:rPr>
              <a:t>Игра № 1 «Любимая планета Звездочета»</a:t>
            </a:r>
            <a:br>
              <a:rPr lang="ru-RU" sz="3200" b="1" dirty="0" smtClean="0">
                <a:solidFill>
                  <a:srgbClr val="EFEF2D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Расположи числа в порядке убывания и ты узнаешь, какую планету любит Звездочет</a:t>
            </a:r>
          </a:p>
        </p:txBody>
      </p:sp>
      <p:pic>
        <p:nvPicPr>
          <p:cNvPr id="28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9144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8925 L -0.05903 -0.246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08924 L -0.20069 -0.246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7863 L -0.22448 -0.435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5 -0.04717 L -0.2007 -0.277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03677 L 0.55539 -0.424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8786874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Содержание: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II раздел: «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Внетабличные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случаи сложения и вычитания в пределах чисел второго десятка»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itchFamily="66" charset="0"/>
                <a:hlinkClick r:id="rId2" action="ppaction://hlinksldjump"/>
              </a:rPr>
              <a:t>1. Дидактические игры по теме: «Решение примеров вида 12±1»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itchFamily="66" charset="0"/>
                <a:hlinkClick r:id="rId3" action="ppaction://hlinksldjump"/>
              </a:rPr>
              <a:t>2. Дидактические игры по теме: «Решение примеров вида 10+5, 15-5, 15-10»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itchFamily="66" charset="0"/>
                <a:hlinkClick r:id="rId4" action="ppaction://hlinksldjump"/>
              </a:rPr>
              <a:t>3. Дидактические игры по теме: «Решение примеров вида 15±4»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itchFamily="66" charset="0"/>
                <a:hlinkClick r:id="rId5" action="ppaction://hlinksldjump"/>
              </a:rPr>
              <a:t>4. Дидактические игры по теме: «Решение примеров вида 20-5»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itchFamily="66" charset="0"/>
                <a:hlinkClick r:id="rId6" action="ppaction://hlinksldjump"/>
              </a:rPr>
              <a:t>5. Дидактические игры по теме: «Решение примеров вида 20-15»</a:t>
            </a:r>
            <a:endParaRPr lang="en-US" sz="1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ru-RU" sz="1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000" dirty="0" smtClean="0">
              <a:latin typeface="Comic Sans MS" pitchFamily="66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857752" y="6572272"/>
            <a:ext cx="571504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643306" y="6572272"/>
            <a:ext cx="571504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4 из 3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62"/>
          <p:cNvSpPr>
            <a:spLocks noChangeArrowheads="1"/>
          </p:cNvSpPr>
          <p:nvPr/>
        </p:nvSpPr>
        <p:spPr bwMode="auto">
          <a:xfrm>
            <a:off x="5643563" y="1714500"/>
            <a:ext cx="1225550" cy="1296988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7</a:t>
            </a:r>
            <a:endParaRPr lang="ru-RU" sz="4800" b="1" dirty="0"/>
          </a:p>
        </p:txBody>
      </p:sp>
      <p:sp>
        <p:nvSpPr>
          <p:cNvPr id="4100" name="AutoShape 63"/>
          <p:cNvSpPr>
            <a:spLocks noChangeArrowheads="1"/>
          </p:cNvSpPr>
          <p:nvPr/>
        </p:nvSpPr>
        <p:spPr bwMode="auto">
          <a:xfrm>
            <a:off x="6786563" y="2500313"/>
            <a:ext cx="1225550" cy="1296987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8</a:t>
            </a:r>
            <a:endParaRPr lang="ru-RU" sz="4800" b="1" dirty="0"/>
          </a:p>
        </p:txBody>
      </p:sp>
      <p:sp>
        <p:nvSpPr>
          <p:cNvPr id="4101" name="AutoShape 64"/>
          <p:cNvSpPr>
            <a:spLocks noChangeArrowheads="1"/>
          </p:cNvSpPr>
          <p:nvPr/>
        </p:nvSpPr>
        <p:spPr bwMode="auto">
          <a:xfrm>
            <a:off x="7918450" y="1643063"/>
            <a:ext cx="1225550" cy="1296987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9</a:t>
            </a:r>
            <a:endParaRPr lang="ru-RU" sz="4800" b="1" dirty="0"/>
          </a:p>
        </p:txBody>
      </p:sp>
      <p:sp>
        <p:nvSpPr>
          <p:cNvPr id="4102" name="AutoShape 65"/>
          <p:cNvSpPr>
            <a:spLocks noChangeArrowheads="1"/>
          </p:cNvSpPr>
          <p:nvPr/>
        </p:nvSpPr>
        <p:spPr bwMode="auto">
          <a:xfrm>
            <a:off x="285750" y="1785938"/>
            <a:ext cx="1225550" cy="1296987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3</a:t>
            </a:r>
            <a:endParaRPr lang="ru-RU" sz="4800" b="1" dirty="0"/>
          </a:p>
        </p:txBody>
      </p:sp>
      <p:sp>
        <p:nvSpPr>
          <p:cNvPr id="4103" name="AutoShape 66"/>
          <p:cNvSpPr>
            <a:spLocks noChangeArrowheads="1"/>
          </p:cNvSpPr>
          <p:nvPr/>
        </p:nvSpPr>
        <p:spPr bwMode="auto">
          <a:xfrm>
            <a:off x="1571625" y="2571750"/>
            <a:ext cx="1225550" cy="1296988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4</a:t>
            </a:r>
            <a:endParaRPr lang="ru-RU" sz="4800" b="1" dirty="0"/>
          </a:p>
        </p:txBody>
      </p:sp>
      <p:sp>
        <p:nvSpPr>
          <p:cNvPr id="4104" name="AutoShape 67"/>
          <p:cNvSpPr>
            <a:spLocks noChangeArrowheads="1"/>
          </p:cNvSpPr>
          <p:nvPr/>
        </p:nvSpPr>
        <p:spPr bwMode="auto">
          <a:xfrm>
            <a:off x="4429125" y="2500313"/>
            <a:ext cx="1225550" cy="1296987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6</a:t>
            </a:r>
            <a:endParaRPr lang="ru-RU" sz="4800" b="1" dirty="0"/>
          </a:p>
        </p:txBody>
      </p:sp>
      <p:sp>
        <p:nvSpPr>
          <p:cNvPr id="29764" name="AutoShape 68"/>
          <p:cNvSpPr>
            <a:spLocks noChangeArrowheads="1"/>
          </p:cNvSpPr>
          <p:nvPr/>
        </p:nvSpPr>
        <p:spPr bwMode="auto">
          <a:xfrm>
            <a:off x="2928938" y="1928813"/>
            <a:ext cx="1225550" cy="1296987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/>
              <a:t>5</a:t>
            </a:r>
            <a:endParaRPr lang="ru-RU" sz="4800" b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5750" y="4429125"/>
            <a:ext cx="1366838" cy="1296988"/>
            <a:chOff x="295" y="754"/>
            <a:chExt cx="861" cy="998"/>
          </a:xfrm>
        </p:grpSpPr>
        <p:sp>
          <p:nvSpPr>
            <p:cNvPr id="4140" name="AutoShape 4"/>
            <p:cNvSpPr>
              <a:spLocks noChangeArrowheads="1"/>
            </p:cNvSpPr>
            <p:nvPr/>
          </p:nvSpPr>
          <p:spPr bwMode="auto">
            <a:xfrm>
              <a:off x="385" y="754"/>
              <a:ext cx="654" cy="298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1" name="Rectangle 5"/>
            <p:cNvSpPr>
              <a:spLocks noChangeArrowheads="1"/>
            </p:cNvSpPr>
            <p:nvPr/>
          </p:nvSpPr>
          <p:spPr bwMode="auto">
            <a:xfrm>
              <a:off x="502" y="1052"/>
              <a:ext cx="447" cy="700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1400" b="1"/>
                <a:t>20 - 15</a:t>
              </a:r>
            </a:p>
          </p:txBody>
        </p:sp>
        <p:sp>
          <p:nvSpPr>
            <p:cNvPr id="4142" name="AutoShape 6"/>
            <p:cNvSpPr>
              <a:spLocks noChangeArrowheads="1"/>
            </p:cNvSpPr>
            <p:nvPr/>
          </p:nvSpPr>
          <p:spPr bwMode="auto">
            <a:xfrm>
              <a:off x="949" y="1507"/>
              <a:ext cx="207" cy="244"/>
            </a:xfrm>
            <a:prstGeom prst="rtTriangl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3" name="AutoShape 10"/>
            <p:cNvSpPr>
              <a:spLocks noChangeArrowheads="1"/>
            </p:cNvSpPr>
            <p:nvPr/>
          </p:nvSpPr>
          <p:spPr bwMode="auto">
            <a:xfrm rot="-5400000">
              <a:off x="276" y="1526"/>
              <a:ext cx="245" cy="207"/>
            </a:xfrm>
            <a:prstGeom prst="rtTriangl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2714625" y="4572000"/>
            <a:ext cx="1366838" cy="1368425"/>
            <a:chOff x="1746" y="1933"/>
            <a:chExt cx="861" cy="1134"/>
          </a:xfrm>
        </p:grpSpPr>
        <p:sp>
          <p:nvSpPr>
            <p:cNvPr id="4134" name="Rectangle 3"/>
            <p:cNvSpPr>
              <a:spLocks noChangeArrowheads="1"/>
            </p:cNvSpPr>
            <p:nvPr/>
          </p:nvSpPr>
          <p:spPr bwMode="auto">
            <a:xfrm>
              <a:off x="1872" y="204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746" y="1933"/>
              <a:ext cx="861" cy="1134"/>
              <a:chOff x="295" y="754"/>
              <a:chExt cx="861" cy="998"/>
            </a:xfrm>
          </p:grpSpPr>
          <p:sp>
            <p:nvSpPr>
              <p:cNvPr id="4136" name="AutoShape 14"/>
              <p:cNvSpPr>
                <a:spLocks noChangeArrowheads="1"/>
              </p:cNvSpPr>
              <p:nvPr/>
            </p:nvSpPr>
            <p:spPr bwMode="auto">
              <a:xfrm>
                <a:off x="385" y="754"/>
                <a:ext cx="654" cy="29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7" name="Rectangle 15"/>
              <p:cNvSpPr>
                <a:spLocks noChangeArrowheads="1"/>
              </p:cNvSpPr>
              <p:nvPr/>
            </p:nvSpPr>
            <p:spPr bwMode="auto">
              <a:xfrm>
                <a:off x="502" y="1052"/>
                <a:ext cx="447" cy="7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r>
                  <a:rPr lang="ru-RU" sz="1400" b="1"/>
                  <a:t>20 - 17</a:t>
                </a:r>
              </a:p>
            </p:txBody>
          </p:sp>
          <p:sp>
            <p:nvSpPr>
              <p:cNvPr id="4138" name="AutoShape 16"/>
              <p:cNvSpPr>
                <a:spLocks noChangeArrowheads="1"/>
              </p:cNvSpPr>
              <p:nvPr/>
            </p:nvSpPr>
            <p:spPr bwMode="auto">
              <a:xfrm>
                <a:off x="949" y="1507"/>
                <a:ext cx="207" cy="244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9" name="AutoShape 19"/>
              <p:cNvSpPr>
                <a:spLocks noChangeArrowheads="1"/>
              </p:cNvSpPr>
              <p:nvPr/>
            </p:nvSpPr>
            <p:spPr bwMode="auto">
              <a:xfrm rot="-5400000">
                <a:off x="276" y="1526"/>
                <a:ext cx="245" cy="207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500188" y="5857875"/>
            <a:ext cx="1366837" cy="1157288"/>
            <a:chOff x="295" y="754"/>
            <a:chExt cx="861" cy="998"/>
          </a:xfrm>
        </p:grpSpPr>
        <p:sp>
          <p:nvSpPr>
            <p:cNvPr id="4130" name="AutoShape 49"/>
            <p:cNvSpPr>
              <a:spLocks noChangeArrowheads="1"/>
            </p:cNvSpPr>
            <p:nvPr/>
          </p:nvSpPr>
          <p:spPr bwMode="auto">
            <a:xfrm>
              <a:off x="385" y="754"/>
              <a:ext cx="654" cy="29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1" name="Rectangle 50"/>
            <p:cNvSpPr>
              <a:spLocks noChangeArrowheads="1"/>
            </p:cNvSpPr>
            <p:nvPr/>
          </p:nvSpPr>
          <p:spPr bwMode="auto">
            <a:xfrm>
              <a:off x="502" y="1052"/>
              <a:ext cx="447" cy="7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1400" b="1"/>
                <a:t>20 - 14</a:t>
              </a:r>
            </a:p>
          </p:txBody>
        </p:sp>
        <p:sp>
          <p:nvSpPr>
            <p:cNvPr id="4132" name="AutoShape 51"/>
            <p:cNvSpPr>
              <a:spLocks noChangeArrowheads="1"/>
            </p:cNvSpPr>
            <p:nvPr/>
          </p:nvSpPr>
          <p:spPr bwMode="auto">
            <a:xfrm>
              <a:off x="949" y="1507"/>
              <a:ext cx="207" cy="244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3" name="AutoShape 54"/>
            <p:cNvSpPr>
              <a:spLocks noChangeArrowheads="1"/>
            </p:cNvSpPr>
            <p:nvPr/>
          </p:nvSpPr>
          <p:spPr bwMode="auto">
            <a:xfrm rot="-5400000">
              <a:off x="276" y="1526"/>
              <a:ext cx="245" cy="207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929063" y="5857875"/>
            <a:ext cx="1366837" cy="1168400"/>
            <a:chOff x="295" y="754"/>
            <a:chExt cx="861" cy="998"/>
          </a:xfrm>
        </p:grpSpPr>
        <p:sp>
          <p:nvSpPr>
            <p:cNvPr id="4126" name="AutoShape 21"/>
            <p:cNvSpPr>
              <a:spLocks noChangeArrowheads="1"/>
            </p:cNvSpPr>
            <p:nvPr/>
          </p:nvSpPr>
          <p:spPr bwMode="auto">
            <a:xfrm>
              <a:off x="385" y="754"/>
              <a:ext cx="654" cy="29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7" name="Rectangle 22"/>
            <p:cNvSpPr>
              <a:spLocks noChangeArrowheads="1"/>
            </p:cNvSpPr>
            <p:nvPr/>
          </p:nvSpPr>
          <p:spPr bwMode="auto">
            <a:xfrm>
              <a:off x="502" y="1052"/>
              <a:ext cx="447" cy="7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1400" b="1"/>
                <a:t>20 - 16</a:t>
              </a:r>
            </a:p>
          </p:txBody>
        </p:sp>
        <p:sp>
          <p:nvSpPr>
            <p:cNvPr id="4128" name="AutoShape 23"/>
            <p:cNvSpPr>
              <a:spLocks noChangeArrowheads="1"/>
            </p:cNvSpPr>
            <p:nvPr/>
          </p:nvSpPr>
          <p:spPr bwMode="auto">
            <a:xfrm>
              <a:off x="949" y="1507"/>
              <a:ext cx="207" cy="244"/>
            </a:xfrm>
            <a:prstGeom prst="rtTriangl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 rot="-5400000">
              <a:off x="276" y="1526"/>
              <a:ext cx="245" cy="207"/>
            </a:xfrm>
            <a:prstGeom prst="rtTriangl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429388" y="5715016"/>
            <a:ext cx="1366838" cy="1311275"/>
            <a:chOff x="295" y="754"/>
            <a:chExt cx="861" cy="998"/>
          </a:xfrm>
        </p:grpSpPr>
        <p:sp>
          <p:nvSpPr>
            <p:cNvPr id="4122" name="AutoShape 35"/>
            <p:cNvSpPr>
              <a:spLocks noChangeArrowheads="1"/>
            </p:cNvSpPr>
            <p:nvPr/>
          </p:nvSpPr>
          <p:spPr bwMode="auto">
            <a:xfrm>
              <a:off x="385" y="754"/>
              <a:ext cx="654" cy="298"/>
            </a:xfrm>
            <a:prstGeom prst="triangle">
              <a:avLst>
                <a:gd name="adj" fmla="val 50000"/>
              </a:avLst>
            </a:prstGeom>
            <a:solidFill>
              <a:srgbClr val="F4AAD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3" name="Rectangle 36"/>
            <p:cNvSpPr>
              <a:spLocks noChangeArrowheads="1"/>
            </p:cNvSpPr>
            <p:nvPr/>
          </p:nvSpPr>
          <p:spPr bwMode="auto">
            <a:xfrm>
              <a:off x="502" y="1052"/>
              <a:ext cx="447" cy="700"/>
            </a:xfrm>
            <a:prstGeom prst="rect">
              <a:avLst/>
            </a:prstGeom>
            <a:solidFill>
              <a:srgbClr val="F4AAD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1400" b="1"/>
                <a:t>20 - 12</a:t>
              </a:r>
            </a:p>
          </p:txBody>
        </p:sp>
        <p:sp>
          <p:nvSpPr>
            <p:cNvPr id="4124" name="AutoShape 37"/>
            <p:cNvSpPr>
              <a:spLocks noChangeArrowheads="1"/>
            </p:cNvSpPr>
            <p:nvPr/>
          </p:nvSpPr>
          <p:spPr bwMode="auto">
            <a:xfrm>
              <a:off x="949" y="1507"/>
              <a:ext cx="207" cy="244"/>
            </a:xfrm>
            <a:prstGeom prst="rtTriangle">
              <a:avLst/>
            </a:prstGeom>
            <a:solidFill>
              <a:srgbClr val="F4AAD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5" name="AutoShape 40"/>
            <p:cNvSpPr>
              <a:spLocks noChangeArrowheads="1"/>
            </p:cNvSpPr>
            <p:nvPr/>
          </p:nvSpPr>
          <p:spPr bwMode="auto">
            <a:xfrm rot="-5400000">
              <a:off x="276" y="1526"/>
              <a:ext cx="245" cy="207"/>
            </a:xfrm>
            <a:prstGeom prst="rtTriangle">
              <a:avLst/>
            </a:prstGeom>
            <a:solidFill>
              <a:srgbClr val="F4AAD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214938" y="4572000"/>
            <a:ext cx="1366837" cy="1368425"/>
            <a:chOff x="295" y="754"/>
            <a:chExt cx="861" cy="998"/>
          </a:xfrm>
        </p:grpSpPr>
        <p:sp>
          <p:nvSpPr>
            <p:cNvPr id="4118" name="AutoShape 28"/>
            <p:cNvSpPr>
              <a:spLocks noChangeArrowheads="1"/>
            </p:cNvSpPr>
            <p:nvPr/>
          </p:nvSpPr>
          <p:spPr bwMode="auto">
            <a:xfrm>
              <a:off x="385" y="754"/>
              <a:ext cx="654" cy="298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9" name="Rectangle 29"/>
            <p:cNvSpPr>
              <a:spLocks noChangeArrowheads="1"/>
            </p:cNvSpPr>
            <p:nvPr/>
          </p:nvSpPr>
          <p:spPr bwMode="auto">
            <a:xfrm>
              <a:off x="502" y="1052"/>
              <a:ext cx="447" cy="7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1400" b="1"/>
                <a:t>20 - 13</a:t>
              </a:r>
            </a:p>
          </p:txBody>
        </p:sp>
        <p:sp>
          <p:nvSpPr>
            <p:cNvPr id="4120" name="AutoShape 30"/>
            <p:cNvSpPr>
              <a:spLocks noChangeArrowheads="1"/>
            </p:cNvSpPr>
            <p:nvPr/>
          </p:nvSpPr>
          <p:spPr bwMode="auto">
            <a:xfrm>
              <a:off x="949" y="1507"/>
              <a:ext cx="207" cy="244"/>
            </a:xfrm>
            <a:prstGeom prst="rtTriangl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1" name="AutoShape 33"/>
            <p:cNvSpPr>
              <a:spLocks noChangeArrowheads="1"/>
            </p:cNvSpPr>
            <p:nvPr/>
          </p:nvSpPr>
          <p:spPr bwMode="auto">
            <a:xfrm rot="-5400000">
              <a:off x="276" y="1526"/>
              <a:ext cx="245" cy="207"/>
            </a:xfrm>
            <a:prstGeom prst="rtTriangl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7777163" y="4572000"/>
            <a:ext cx="1366837" cy="1296988"/>
            <a:chOff x="295" y="754"/>
            <a:chExt cx="861" cy="998"/>
          </a:xfrm>
        </p:grpSpPr>
        <p:sp>
          <p:nvSpPr>
            <p:cNvPr id="4114" name="AutoShape 42"/>
            <p:cNvSpPr>
              <a:spLocks noChangeArrowheads="1"/>
            </p:cNvSpPr>
            <p:nvPr/>
          </p:nvSpPr>
          <p:spPr bwMode="auto">
            <a:xfrm>
              <a:off x="385" y="754"/>
              <a:ext cx="654" cy="298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5" name="Rectangle 43"/>
            <p:cNvSpPr>
              <a:spLocks noChangeArrowheads="1"/>
            </p:cNvSpPr>
            <p:nvPr/>
          </p:nvSpPr>
          <p:spPr bwMode="auto">
            <a:xfrm>
              <a:off x="502" y="1052"/>
              <a:ext cx="447" cy="700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1400" b="1"/>
                <a:t>20 - 11</a:t>
              </a:r>
            </a:p>
          </p:txBody>
        </p:sp>
        <p:sp>
          <p:nvSpPr>
            <p:cNvPr id="4116" name="AutoShape 44"/>
            <p:cNvSpPr>
              <a:spLocks noChangeArrowheads="1"/>
            </p:cNvSpPr>
            <p:nvPr/>
          </p:nvSpPr>
          <p:spPr bwMode="auto">
            <a:xfrm>
              <a:off x="949" y="1507"/>
              <a:ext cx="207" cy="244"/>
            </a:xfrm>
            <a:prstGeom prst="rtTriangl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AutoShape 47"/>
            <p:cNvSpPr>
              <a:spLocks noChangeArrowheads="1"/>
            </p:cNvSpPr>
            <p:nvPr/>
          </p:nvSpPr>
          <p:spPr bwMode="auto">
            <a:xfrm rot="-5400000">
              <a:off x="276" y="1526"/>
              <a:ext cx="245" cy="207"/>
            </a:xfrm>
            <a:prstGeom prst="rtTriangl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9" name="Rectangle 36"/>
          <p:cNvSpPr txBox="1">
            <a:spLocks noChangeArrowheads="1"/>
          </p:cNvSpPr>
          <p:nvPr/>
        </p:nvSpPr>
        <p:spPr>
          <a:xfrm>
            <a:off x="500063" y="214313"/>
            <a:ext cx="8229600" cy="22145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kern="0" dirty="0">
                <a:solidFill>
                  <a:srgbClr val="EFEF2D"/>
                </a:solidFill>
                <a:latin typeface="Comic Sans MS" pitchFamily="66" charset="0"/>
                <a:ea typeface="+mj-ea"/>
                <a:cs typeface="+mj-cs"/>
              </a:rPr>
              <a:t>Игра № 2 «К какой звезде летят ракеты»</a:t>
            </a:r>
            <a:br>
              <a:rPr lang="ru-RU" sz="3200" b="1" kern="0" dirty="0">
                <a:solidFill>
                  <a:srgbClr val="EFEF2D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Реши примеры. Соотнеси ответ с числом на звезде. </a:t>
            </a:r>
          </a:p>
        </p:txBody>
      </p:sp>
      <p:sp>
        <p:nvSpPr>
          <p:cNvPr id="50" name="Управляющая кнопка: назад 49">
            <a:hlinkClick r:id="" action="ppaction://hlinkshowjump?jump=previousslide" highlightClick="1"/>
          </p:cNvPr>
          <p:cNvSpPr/>
          <p:nvPr/>
        </p:nvSpPr>
        <p:spPr>
          <a:xfrm flipV="1">
            <a:off x="0" y="6679399"/>
            <a:ext cx="714348" cy="3572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далее 50">
            <a:hlinkClick r:id="" action="ppaction://hlinkshowjump?jump=nextslide" highlightClick="1"/>
          </p:cNvPr>
          <p:cNvSpPr/>
          <p:nvPr/>
        </p:nvSpPr>
        <p:spPr>
          <a:xfrm>
            <a:off x="8501090" y="6643710"/>
            <a:ext cx="64291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12488 C 0.06997 -0.12211 0.12604 -0.1191 0.16702 -0.12349 C 0.20799 -0.12789 0.24063 -0.13321 0.26007 -0.15078 C 0.27952 -0.16836 0.28038 -0.21646 0.28386 -0.22965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-0.13992 C -0.03872 -0.13807 -0.12275 -0.13599 -0.17691 -0.16097 C -0.23108 -0.18571 -0.26215 -0.26943 -0.27952 -0.28886 C -0.2967 -0.30805 -0.28889 -0.29256 -0.2809 -0.27683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0.12836 C -0.07257 -0.13483 -0.0757 -0.14131 -0.05469 -0.15333 C -0.03369 -0.16559 0.04097 -0.179 0.05816 -0.20144 C 0.07552 -0.22387 0.04947 -0.27313 0.04756 -0.2872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2 -0.13321 C -0.07222 -0.13899 -0.06215 -0.14431 -0.04636 -0.15356 C -0.03056 -0.16281 0.00069 -0.16767 0.01215 -0.18918 C 0.02361 -0.21045 0.02014 -0.26642 0.02187 -0.28191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-0.11587 C 0.01284 -0.16004 0.03975 -0.20421 0.07673 -0.22433 C 0.11371 -0.24445 0.17343 -0.21069 0.20746 -0.23659 C 0.24149 -0.26249 0.26892 -0.35615 0.28125 -0.38021 " pathEditMode="relative" ptsTypes="aa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9829 C 0.01649 -0.11841 0.0375 -0.13853 -0.00156 -0.16813 C -0.04045 -0.19796 -0.19618 -0.24722 -0.23819 -0.27659 C -0.28003 -0.30596 -0.25052 -0.33348 -0.25312 -0.34459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4 -0.05712 C 0.02656 -0.17137 0.02795 -0.28538 0.03455 -0.3277 C 0.04114 -0.37003 0.05312 -0.34065 0.06528 -0.31128 " pathEditMode="relative" rAng="0" ptsTypes="aaA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297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6" descr="Картинка 4 из 39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092950" cy="93503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EFEF2D"/>
                </a:solidFill>
                <a:latin typeface="Comic Sans MS" pitchFamily="66" charset="0"/>
              </a:rPr>
              <a:t>Игра № 3 «Звездный путь»</a:t>
            </a:r>
          </a:p>
        </p:txBody>
      </p:sp>
      <p:pic>
        <p:nvPicPr>
          <p:cNvPr id="5124" name="Picture 6" descr="Картинка 63 из 534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2275" y="260350"/>
            <a:ext cx="23717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580063" y="1412875"/>
            <a:ext cx="914400" cy="1057275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13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4284663" y="2924175"/>
            <a:ext cx="914400" cy="1057275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18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2700338" y="1412875"/>
            <a:ext cx="914400" cy="1057275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14</a:t>
            </a:r>
          </a:p>
        </p:txBody>
      </p:sp>
      <p:sp>
        <p:nvSpPr>
          <p:cNvPr id="5128" name="AutoShape 14"/>
          <p:cNvSpPr>
            <a:spLocks noChangeArrowheads="1"/>
          </p:cNvSpPr>
          <p:nvPr/>
        </p:nvSpPr>
        <p:spPr bwMode="auto">
          <a:xfrm>
            <a:off x="323850" y="1341438"/>
            <a:ext cx="914400" cy="1057275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15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331913" y="2924175"/>
            <a:ext cx="914400" cy="1057275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17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6732588" y="4149725"/>
            <a:ext cx="914400" cy="1057275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16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4716463" y="5300663"/>
            <a:ext cx="914400" cy="1057275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14</a:t>
            </a: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2771775" y="4437063"/>
            <a:ext cx="914400" cy="1057275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19</a:t>
            </a: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827088" y="5157788"/>
            <a:ext cx="914400" cy="1057275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13</a:t>
            </a:r>
          </a:p>
        </p:txBody>
      </p:sp>
      <p:sp>
        <p:nvSpPr>
          <p:cNvPr id="5134" name="Line 20"/>
          <p:cNvSpPr>
            <a:spLocks noChangeShapeType="1"/>
          </p:cNvSpPr>
          <p:nvPr/>
        </p:nvSpPr>
        <p:spPr bwMode="auto">
          <a:xfrm>
            <a:off x="755650" y="2276475"/>
            <a:ext cx="719138" cy="865188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21"/>
          <p:cNvSpPr>
            <a:spLocks noChangeShapeType="1"/>
          </p:cNvSpPr>
          <p:nvPr/>
        </p:nvSpPr>
        <p:spPr bwMode="auto">
          <a:xfrm flipV="1">
            <a:off x="2195513" y="2349500"/>
            <a:ext cx="1008062" cy="935038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22"/>
          <p:cNvSpPr>
            <a:spLocks noChangeShapeType="1"/>
          </p:cNvSpPr>
          <p:nvPr/>
        </p:nvSpPr>
        <p:spPr bwMode="auto">
          <a:xfrm>
            <a:off x="3635375" y="2205038"/>
            <a:ext cx="719138" cy="865187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23"/>
          <p:cNvSpPr>
            <a:spLocks noChangeShapeType="1"/>
          </p:cNvSpPr>
          <p:nvPr/>
        </p:nvSpPr>
        <p:spPr bwMode="auto">
          <a:xfrm flipV="1">
            <a:off x="4643438" y="2133600"/>
            <a:ext cx="1008062" cy="935038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25"/>
          <p:cNvSpPr>
            <a:spLocks noChangeShapeType="1"/>
          </p:cNvSpPr>
          <p:nvPr/>
        </p:nvSpPr>
        <p:spPr bwMode="auto">
          <a:xfrm>
            <a:off x="6227763" y="2276475"/>
            <a:ext cx="865187" cy="2016125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26"/>
          <p:cNvSpPr>
            <a:spLocks noChangeShapeType="1"/>
          </p:cNvSpPr>
          <p:nvPr/>
        </p:nvSpPr>
        <p:spPr bwMode="auto">
          <a:xfrm flipH="1">
            <a:off x="5651500" y="5013325"/>
            <a:ext cx="1225550" cy="6477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27"/>
          <p:cNvSpPr>
            <a:spLocks noChangeShapeType="1"/>
          </p:cNvSpPr>
          <p:nvPr/>
        </p:nvSpPr>
        <p:spPr bwMode="auto">
          <a:xfrm flipH="1" flipV="1">
            <a:off x="3563938" y="5229225"/>
            <a:ext cx="1295400" cy="936625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28"/>
          <p:cNvSpPr>
            <a:spLocks noChangeShapeType="1"/>
          </p:cNvSpPr>
          <p:nvPr/>
        </p:nvSpPr>
        <p:spPr bwMode="auto">
          <a:xfrm flipH="1">
            <a:off x="1763713" y="5229225"/>
            <a:ext cx="1079500" cy="57626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2" name="Text Box 30"/>
          <p:cNvSpPr txBox="1">
            <a:spLocks noChangeArrowheads="1"/>
          </p:cNvSpPr>
          <p:nvPr/>
        </p:nvSpPr>
        <p:spPr bwMode="auto">
          <a:xfrm>
            <a:off x="250825" y="2636838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9933"/>
                </a:solidFill>
              </a:rPr>
              <a:t>+ 2</a:t>
            </a:r>
          </a:p>
        </p:txBody>
      </p:sp>
      <p:sp>
        <p:nvSpPr>
          <p:cNvPr id="5143" name="Text Box 32"/>
          <p:cNvSpPr txBox="1">
            <a:spLocks noChangeArrowheads="1"/>
          </p:cNvSpPr>
          <p:nvPr/>
        </p:nvSpPr>
        <p:spPr bwMode="auto">
          <a:xfrm>
            <a:off x="2627313" y="2708275"/>
            <a:ext cx="71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9933"/>
                </a:solidFill>
              </a:rPr>
              <a:t>- 3</a:t>
            </a:r>
          </a:p>
        </p:txBody>
      </p:sp>
      <p:sp>
        <p:nvSpPr>
          <p:cNvPr id="5144" name="Text Box 34"/>
          <p:cNvSpPr txBox="1">
            <a:spLocks noChangeArrowheads="1"/>
          </p:cNvSpPr>
          <p:nvPr/>
        </p:nvSpPr>
        <p:spPr bwMode="auto">
          <a:xfrm>
            <a:off x="3903663" y="1785938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9933"/>
                </a:solidFill>
              </a:rPr>
              <a:t>+ 4</a:t>
            </a:r>
          </a:p>
        </p:txBody>
      </p:sp>
      <p:sp>
        <p:nvSpPr>
          <p:cNvPr id="5145" name="Text Box 36"/>
          <p:cNvSpPr txBox="1">
            <a:spLocks noChangeArrowheads="1"/>
          </p:cNvSpPr>
          <p:nvPr/>
        </p:nvSpPr>
        <p:spPr bwMode="auto">
          <a:xfrm>
            <a:off x="5056188" y="2433638"/>
            <a:ext cx="71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9933"/>
                </a:solidFill>
              </a:rPr>
              <a:t>- 5</a:t>
            </a:r>
          </a:p>
        </p:txBody>
      </p:sp>
      <p:sp>
        <p:nvSpPr>
          <p:cNvPr id="5146" name="Text Box 38"/>
          <p:cNvSpPr txBox="1">
            <a:spLocks noChangeArrowheads="1"/>
          </p:cNvSpPr>
          <p:nvPr/>
        </p:nvSpPr>
        <p:spPr bwMode="auto">
          <a:xfrm>
            <a:off x="7072313" y="3370263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9933"/>
                </a:solidFill>
              </a:rPr>
              <a:t>+ 3</a:t>
            </a:r>
          </a:p>
        </p:txBody>
      </p:sp>
      <p:sp>
        <p:nvSpPr>
          <p:cNvPr id="5147" name="Text Box 40"/>
          <p:cNvSpPr txBox="1">
            <a:spLocks noChangeArrowheads="1"/>
          </p:cNvSpPr>
          <p:nvPr/>
        </p:nvSpPr>
        <p:spPr bwMode="auto">
          <a:xfrm>
            <a:off x="6135688" y="5170488"/>
            <a:ext cx="71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9933"/>
                </a:solidFill>
              </a:rPr>
              <a:t>- 2</a:t>
            </a:r>
          </a:p>
        </p:txBody>
      </p:sp>
      <p:sp>
        <p:nvSpPr>
          <p:cNvPr id="5148" name="Text Box 42"/>
          <p:cNvSpPr txBox="1">
            <a:spLocks noChangeArrowheads="1"/>
          </p:cNvSpPr>
          <p:nvPr/>
        </p:nvSpPr>
        <p:spPr bwMode="auto">
          <a:xfrm>
            <a:off x="3563938" y="5876925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9933"/>
                </a:solidFill>
              </a:rPr>
              <a:t>+ 5</a:t>
            </a:r>
          </a:p>
        </p:txBody>
      </p:sp>
      <p:sp>
        <p:nvSpPr>
          <p:cNvPr id="5149" name="Text Box 44"/>
          <p:cNvSpPr txBox="1">
            <a:spLocks noChangeArrowheads="1"/>
          </p:cNvSpPr>
          <p:nvPr/>
        </p:nvSpPr>
        <p:spPr bwMode="auto">
          <a:xfrm>
            <a:off x="2032000" y="5386388"/>
            <a:ext cx="71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9933"/>
                </a:solidFill>
              </a:rPr>
              <a:t>- 6</a:t>
            </a:r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 flipV="1">
            <a:off x="0" y="6679399"/>
            <a:ext cx="714348" cy="3572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501090" y="6643710"/>
            <a:ext cx="64291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Картинка 4 из 3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643063" y="285750"/>
            <a:ext cx="5959475" cy="10937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EFEF2D"/>
                </a:solidFill>
                <a:latin typeface="Comic Sans MS" pitchFamily="66" charset="0"/>
              </a:rPr>
              <a:t>Игра № 4 «Найди ошибки»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095375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166813" y="1471613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400" b="1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57158" y="1285860"/>
            <a:ext cx="40830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9933"/>
                </a:solidFill>
              </a:rPr>
              <a:t>19 – 2 = 17        </a:t>
            </a:r>
            <a:endParaRPr lang="ru-RU" sz="5400" b="1" dirty="0" smtClean="0">
              <a:solidFill>
                <a:srgbClr val="FF9933"/>
              </a:solidFill>
            </a:endParaRPr>
          </a:p>
          <a:p>
            <a:r>
              <a:rPr lang="ru-RU" sz="5400" b="1" dirty="0" smtClean="0">
                <a:solidFill>
                  <a:srgbClr val="FF9933"/>
                </a:solidFill>
              </a:rPr>
              <a:t>20 </a:t>
            </a:r>
            <a:r>
              <a:rPr lang="ru-RU" sz="5400" b="1" dirty="0">
                <a:solidFill>
                  <a:srgbClr val="FF9933"/>
                </a:solidFill>
              </a:rPr>
              <a:t>- 13 = 9</a:t>
            </a:r>
          </a:p>
          <a:p>
            <a:r>
              <a:rPr lang="ru-RU" sz="5400" b="1" dirty="0">
                <a:solidFill>
                  <a:srgbClr val="FF9933"/>
                </a:solidFill>
              </a:rPr>
              <a:t>13 + 2 = 17       </a:t>
            </a:r>
            <a:endParaRPr lang="ru-RU" sz="5400" b="1" dirty="0" smtClean="0">
              <a:solidFill>
                <a:srgbClr val="FF9933"/>
              </a:solidFill>
            </a:endParaRPr>
          </a:p>
          <a:p>
            <a:r>
              <a:rPr lang="ru-RU" sz="5400" b="1" dirty="0" smtClean="0">
                <a:solidFill>
                  <a:srgbClr val="FF9933"/>
                </a:solidFill>
              </a:rPr>
              <a:t>11 </a:t>
            </a:r>
            <a:r>
              <a:rPr lang="ru-RU" sz="5400" b="1" dirty="0">
                <a:solidFill>
                  <a:srgbClr val="FF9933"/>
                </a:solidFill>
              </a:rPr>
              <a:t>+ 5 = 16</a:t>
            </a:r>
          </a:p>
          <a:p>
            <a:r>
              <a:rPr lang="ru-RU" sz="5400" b="1" dirty="0">
                <a:solidFill>
                  <a:srgbClr val="FF9933"/>
                </a:solidFill>
              </a:rPr>
              <a:t>20 – 3 = </a:t>
            </a:r>
            <a:r>
              <a:rPr lang="ru-RU" sz="5400" b="1" dirty="0" smtClean="0">
                <a:solidFill>
                  <a:srgbClr val="FF9933"/>
                </a:solidFill>
              </a:rPr>
              <a:t>17</a:t>
            </a:r>
          </a:p>
          <a:p>
            <a:r>
              <a:rPr lang="ru-RU" sz="5400" b="1" dirty="0" smtClean="0">
                <a:solidFill>
                  <a:srgbClr val="FF9933"/>
                </a:solidFill>
              </a:rPr>
              <a:t>20 </a:t>
            </a:r>
            <a:r>
              <a:rPr lang="ru-RU" sz="5400" b="1" dirty="0">
                <a:solidFill>
                  <a:srgbClr val="FF9933"/>
                </a:solidFill>
              </a:rPr>
              <a:t>– 8 = </a:t>
            </a:r>
            <a:r>
              <a:rPr lang="ru-RU" sz="5400" b="1" dirty="0" smtClean="0">
                <a:solidFill>
                  <a:srgbClr val="FF9933"/>
                </a:solidFill>
              </a:rPr>
              <a:t>13</a:t>
            </a:r>
            <a:r>
              <a:rPr lang="ru-RU" sz="4400" b="1" dirty="0" smtClean="0"/>
              <a:t>    </a:t>
            </a:r>
            <a:endParaRPr lang="ru-RU" sz="4400" b="1" dirty="0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3143240" y="5357826"/>
            <a:ext cx="1008062" cy="1081088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dirty="0"/>
              <a:t>12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3143240" y="2000240"/>
            <a:ext cx="1008062" cy="1081087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dirty="0"/>
              <a:t>7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3071802" y="2857496"/>
            <a:ext cx="1079500" cy="1152525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dirty="0"/>
              <a:t>15</a:t>
            </a:r>
          </a:p>
        </p:txBody>
      </p:sp>
      <p:sp>
        <p:nvSpPr>
          <p:cNvPr id="11" name="Овал 10"/>
          <p:cNvSpPr/>
          <p:nvPr/>
        </p:nvSpPr>
        <p:spPr>
          <a:xfrm>
            <a:off x="5286380" y="2143116"/>
            <a:ext cx="157163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ВЕРНО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215206" y="2143116"/>
            <a:ext cx="157163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НЕВЕРНО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3786182" y="6643686"/>
            <a:ext cx="642942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857752" y="6643710"/>
            <a:ext cx="71438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autoRev="1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autoRev="1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7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autoRev="1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autoRev="1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autoRev="1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7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autoRev="1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autoRev="1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7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autoRev="1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autoRev="1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3" dur="500" autoRev="1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autoRev="1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  <p:bldP spid="23564" grpId="0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289"/>
            <a:ext cx="8715405" cy="635796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642918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Используемые интернет-ресурсы: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 smtClean="0">
                <a:hlinkClick r:id="rId2"/>
              </a:rPr>
              <a:t>http://kilat.ru/animacija-multjashki.htm</a:t>
            </a:r>
            <a:endParaRPr lang="ru-RU" sz="2400" b="1" dirty="0" smtClean="0"/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 smtClean="0">
                <a:hlinkClick r:id="rId3"/>
              </a:rPr>
              <a:t>http://talklove.ru/muliki6.htm</a:t>
            </a:r>
            <a:endParaRPr lang="ru-RU" sz="2400" b="1" dirty="0" smtClean="0"/>
          </a:p>
          <a:p>
            <a:pPr algn="just">
              <a:defRPr/>
            </a:pPr>
            <a:endParaRPr lang="ru-RU" sz="2400" b="1" dirty="0" smtClean="0"/>
          </a:p>
          <a:p>
            <a:pPr algn="ctr">
              <a:lnSpc>
                <a:spcPct val="150000"/>
              </a:lnSpc>
            </a:pPr>
            <a:endParaRPr lang="ru-RU" sz="2400" dirty="0"/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4357686" y="6572272"/>
            <a:ext cx="57147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3" y="214289"/>
            <a:ext cx="8715405" cy="635796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285992"/>
            <a:ext cx="69294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Содержание: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  <a:hlinkClick r:id="rId3" action="ppaction://hlinksldjump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  <a:hlinkClick r:id="rId4" action="ppaction://hlinksldjump"/>
              </a:rPr>
              <a:t>Игра №1 «Путь через лаву вулкана»</a:t>
            </a:r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  <a:hlinkClick r:id="rId5" action="ppaction://hlinksldjump"/>
              </a:rPr>
              <a:t>Игра №2 «Путь через болото»</a:t>
            </a:r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57166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ru-RU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1. Дидактические игры по теме: «Решение примеров вида 12±1»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  <p:pic>
        <p:nvPicPr>
          <p:cNvPr id="9" name="Рисунок 8" descr="1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4429132"/>
            <a:ext cx="1524004" cy="171450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857752" y="6572272"/>
            <a:ext cx="571504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643306" y="6572272"/>
            <a:ext cx="571504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357166"/>
            <a:ext cx="7072362" cy="15696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Игра №1 «Путь через лаву вулкана»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Используя  прямой числовой  ряд  от  10  до  20,  помоги Аладдину  добраться  до  камня,  на  котором написано  число  20 </a:t>
            </a:r>
            <a:endParaRPr lang="ru-RU" sz="2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4" name="Рисунок 33" descr="лава 1.gif"/>
          <p:cNvPicPr>
            <a:picLocks noChangeAspect="1"/>
          </p:cNvPicPr>
          <p:nvPr/>
        </p:nvPicPr>
        <p:blipFill>
          <a:blip r:embed="rId5" cstate="print"/>
          <a:srcRect r="2783"/>
          <a:stretch>
            <a:fillRect/>
          </a:stretch>
        </p:blipFill>
        <p:spPr>
          <a:xfrm>
            <a:off x="5985518" y="3714752"/>
            <a:ext cx="3158482" cy="3143248"/>
          </a:xfrm>
          <a:prstGeom prst="rect">
            <a:avLst/>
          </a:prstGeom>
        </p:spPr>
      </p:pic>
      <p:pic>
        <p:nvPicPr>
          <p:cNvPr id="35" name="Рисунок 34" descr="лав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04125"/>
            <a:ext cx="9144000" cy="1453875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0" y="5286388"/>
            <a:ext cx="1571604" cy="714380"/>
          </a:xfrm>
          <a:prstGeom prst="ellipse">
            <a:avLst/>
          </a:prstGeom>
          <a:solidFill>
            <a:srgbClr val="996600">
              <a:alpha val="88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47" name="Полилиния 46"/>
          <p:cNvSpPr/>
          <p:nvPr/>
        </p:nvSpPr>
        <p:spPr>
          <a:xfrm>
            <a:off x="6920509" y="5857891"/>
            <a:ext cx="517377" cy="357959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8" name="Полилиния 47"/>
          <p:cNvSpPr/>
          <p:nvPr/>
        </p:nvSpPr>
        <p:spPr>
          <a:xfrm>
            <a:off x="6215074" y="5715016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9" name="Полилиния 48"/>
          <p:cNvSpPr/>
          <p:nvPr/>
        </p:nvSpPr>
        <p:spPr>
          <a:xfrm>
            <a:off x="6429388" y="6215082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33" name="Рисунок 32" descr="аладдин в прыжке изм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6786578" y="3500438"/>
            <a:ext cx="1444196" cy="1928826"/>
          </a:xfrm>
          <a:prstGeom prst="rect">
            <a:avLst/>
          </a:prstGeom>
        </p:spPr>
      </p:pic>
      <p:sp>
        <p:nvSpPr>
          <p:cNvPr id="50" name="Полилиния 49"/>
          <p:cNvSpPr/>
          <p:nvPr/>
        </p:nvSpPr>
        <p:spPr>
          <a:xfrm>
            <a:off x="5500694" y="5643578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52" name="Полилиния 51"/>
          <p:cNvSpPr/>
          <p:nvPr/>
        </p:nvSpPr>
        <p:spPr>
          <a:xfrm>
            <a:off x="4071934" y="6357958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3" name="Полилиния 52"/>
          <p:cNvSpPr/>
          <p:nvPr/>
        </p:nvSpPr>
        <p:spPr>
          <a:xfrm>
            <a:off x="4357686" y="5715016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5072066" y="6286520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55" name="Полилиния 54"/>
          <p:cNvSpPr/>
          <p:nvPr/>
        </p:nvSpPr>
        <p:spPr>
          <a:xfrm>
            <a:off x="3000364" y="6215082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56" name="Полилиния 55"/>
          <p:cNvSpPr/>
          <p:nvPr/>
        </p:nvSpPr>
        <p:spPr>
          <a:xfrm>
            <a:off x="3428992" y="5786454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57" name="Полилиния 56"/>
          <p:cNvSpPr/>
          <p:nvPr/>
        </p:nvSpPr>
        <p:spPr>
          <a:xfrm>
            <a:off x="2571736" y="5715016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58" name="Полилиния 57"/>
          <p:cNvSpPr/>
          <p:nvPr/>
        </p:nvSpPr>
        <p:spPr>
          <a:xfrm>
            <a:off x="2214546" y="6506230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9" name="Полилиния 58"/>
          <p:cNvSpPr/>
          <p:nvPr/>
        </p:nvSpPr>
        <p:spPr>
          <a:xfrm>
            <a:off x="5643570" y="6506230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0" name="Полилиния 59"/>
          <p:cNvSpPr/>
          <p:nvPr/>
        </p:nvSpPr>
        <p:spPr>
          <a:xfrm>
            <a:off x="2000232" y="6072206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1" name="Полилиния 60"/>
          <p:cNvSpPr/>
          <p:nvPr/>
        </p:nvSpPr>
        <p:spPr>
          <a:xfrm>
            <a:off x="1285852" y="6215082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rgbClr val="99660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42844" y="4214818"/>
            <a:ext cx="16401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Молодец!</a:t>
            </a:r>
            <a:endParaRPr lang="ru-RU" sz="2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1131194" y="5853448"/>
            <a:ext cx="5939307" cy="504423"/>
          </a:xfrm>
          <a:custGeom>
            <a:avLst/>
            <a:gdLst>
              <a:gd name="connsiteX0" fmla="*/ 5939307 w 5939307"/>
              <a:gd name="connsiteY0" fmla="*/ 32197 h 504423"/>
              <a:gd name="connsiteX1" fmla="*/ 5256727 w 5939307"/>
              <a:gd name="connsiteY1" fmla="*/ 109470 h 504423"/>
              <a:gd name="connsiteX2" fmla="*/ 4458237 w 5939307"/>
              <a:gd name="connsiteY2" fmla="*/ 495837 h 504423"/>
              <a:gd name="connsiteX3" fmla="*/ 4548389 w 5939307"/>
              <a:gd name="connsiteY3" fmla="*/ 57955 h 504423"/>
              <a:gd name="connsiteX4" fmla="*/ 3479443 w 5939307"/>
              <a:gd name="connsiteY4" fmla="*/ 148107 h 504423"/>
              <a:gd name="connsiteX5" fmla="*/ 2642316 w 5939307"/>
              <a:gd name="connsiteY5" fmla="*/ 238259 h 504423"/>
              <a:gd name="connsiteX6" fmla="*/ 2127161 w 5939307"/>
              <a:gd name="connsiteY6" fmla="*/ 405684 h 504423"/>
              <a:gd name="connsiteX7" fmla="*/ 1624885 w 5939307"/>
              <a:gd name="connsiteY7" fmla="*/ 122349 h 504423"/>
              <a:gd name="connsiteX8" fmla="*/ 1135488 w 5939307"/>
              <a:gd name="connsiteY8" fmla="*/ 238259 h 504423"/>
              <a:gd name="connsiteX9" fmla="*/ 375634 w 5939307"/>
              <a:gd name="connsiteY9" fmla="*/ 392806 h 504423"/>
              <a:gd name="connsiteX10" fmla="*/ 53662 w 5939307"/>
              <a:gd name="connsiteY10" fmla="*/ 70834 h 504423"/>
              <a:gd name="connsiteX11" fmla="*/ 53662 w 5939307"/>
              <a:gd name="connsiteY11" fmla="*/ 57955 h 5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39307" h="504423">
                <a:moveTo>
                  <a:pt x="5939307" y="32197"/>
                </a:moveTo>
                <a:cubicBezTo>
                  <a:pt x="5721439" y="32197"/>
                  <a:pt x="5503572" y="32197"/>
                  <a:pt x="5256727" y="109470"/>
                </a:cubicBezTo>
                <a:cubicBezTo>
                  <a:pt x="5009882" y="186743"/>
                  <a:pt x="4576293" y="504423"/>
                  <a:pt x="4458237" y="495837"/>
                </a:cubicBezTo>
                <a:cubicBezTo>
                  <a:pt x="4340181" y="487251"/>
                  <a:pt x="4711521" y="115910"/>
                  <a:pt x="4548389" y="57955"/>
                </a:cubicBezTo>
                <a:cubicBezTo>
                  <a:pt x="4385257" y="0"/>
                  <a:pt x="3797122" y="118056"/>
                  <a:pt x="3479443" y="148107"/>
                </a:cubicBezTo>
                <a:cubicBezTo>
                  <a:pt x="3161764" y="178158"/>
                  <a:pt x="2867696" y="195330"/>
                  <a:pt x="2642316" y="238259"/>
                </a:cubicBezTo>
                <a:cubicBezTo>
                  <a:pt x="2416936" y="281188"/>
                  <a:pt x="2296733" y="425002"/>
                  <a:pt x="2127161" y="405684"/>
                </a:cubicBezTo>
                <a:cubicBezTo>
                  <a:pt x="1957589" y="386366"/>
                  <a:pt x="1790164" y="150253"/>
                  <a:pt x="1624885" y="122349"/>
                </a:cubicBezTo>
                <a:cubicBezTo>
                  <a:pt x="1459606" y="94445"/>
                  <a:pt x="1343697" y="193183"/>
                  <a:pt x="1135488" y="238259"/>
                </a:cubicBezTo>
                <a:cubicBezTo>
                  <a:pt x="927280" y="283335"/>
                  <a:pt x="555938" y="420710"/>
                  <a:pt x="375634" y="392806"/>
                </a:cubicBezTo>
                <a:cubicBezTo>
                  <a:pt x="195330" y="364902"/>
                  <a:pt x="107324" y="126642"/>
                  <a:pt x="53662" y="70834"/>
                </a:cubicBezTo>
                <a:cubicBezTo>
                  <a:pt x="0" y="15026"/>
                  <a:pt x="53662" y="57955"/>
                  <a:pt x="53662" y="5795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0" y="6500834"/>
            <a:ext cx="71434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92593E-6 L -0.70087 0.09444 " pathEditMode="relative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 animBg="1"/>
      <p:bldP spid="47" grpId="0" animBg="1"/>
      <p:bldP spid="48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задание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072362" cy="12003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Используя  обратный числовой  ряд  от  10  до  20,  помоги Аладдину  выбраться из болота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358082" y="5857892"/>
            <a:ext cx="642910" cy="3571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492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47" name="Полилиния 46"/>
          <p:cNvSpPr/>
          <p:nvPr/>
        </p:nvSpPr>
        <p:spPr>
          <a:xfrm>
            <a:off x="0" y="5857892"/>
            <a:ext cx="1143008" cy="642942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8" name="Полилиния 47"/>
          <p:cNvSpPr/>
          <p:nvPr/>
        </p:nvSpPr>
        <p:spPr>
          <a:xfrm>
            <a:off x="1643042" y="6506230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9" name="Полилиния 48"/>
          <p:cNvSpPr/>
          <p:nvPr/>
        </p:nvSpPr>
        <p:spPr>
          <a:xfrm>
            <a:off x="5929322" y="5857892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0" name="Полилиния 49"/>
          <p:cNvSpPr/>
          <p:nvPr/>
        </p:nvSpPr>
        <p:spPr>
          <a:xfrm>
            <a:off x="2428860" y="6506230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52" name="Полилиния 51"/>
          <p:cNvSpPr/>
          <p:nvPr/>
        </p:nvSpPr>
        <p:spPr>
          <a:xfrm>
            <a:off x="4929190" y="6357958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3" name="Полилиния 52"/>
          <p:cNvSpPr/>
          <p:nvPr/>
        </p:nvSpPr>
        <p:spPr>
          <a:xfrm>
            <a:off x="3071802" y="5929330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928794" y="5857892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55" name="Полилиния 54"/>
          <p:cNvSpPr/>
          <p:nvPr/>
        </p:nvSpPr>
        <p:spPr>
          <a:xfrm>
            <a:off x="4857752" y="5857892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56" name="Полилиния 55"/>
          <p:cNvSpPr/>
          <p:nvPr/>
        </p:nvSpPr>
        <p:spPr>
          <a:xfrm>
            <a:off x="4214810" y="6506230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57" name="Полилиния 56"/>
          <p:cNvSpPr/>
          <p:nvPr/>
        </p:nvSpPr>
        <p:spPr>
          <a:xfrm>
            <a:off x="5643570" y="6506230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58" name="Полилиния 57"/>
          <p:cNvSpPr/>
          <p:nvPr/>
        </p:nvSpPr>
        <p:spPr>
          <a:xfrm>
            <a:off x="3286116" y="6357958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9" name="Полилиния 58"/>
          <p:cNvSpPr/>
          <p:nvPr/>
        </p:nvSpPr>
        <p:spPr>
          <a:xfrm>
            <a:off x="4000496" y="5857892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0" name="Полилиния 59"/>
          <p:cNvSpPr/>
          <p:nvPr/>
        </p:nvSpPr>
        <p:spPr>
          <a:xfrm>
            <a:off x="6500826" y="6215082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1" name="Полилиния 60"/>
          <p:cNvSpPr/>
          <p:nvPr/>
        </p:nvSpPr>
        <p:spPr>
          <a:xfrm>
            <a:off x="7286644" y="6506230"/>
            <a:ext cx="508432" cy="351770"/>
          </a:xfrm>
          <a:custGeom>
            <a:avLst/>
            <a:gdLst>
              <a:gd name="connsiteX0" fmla="*/ 16942 w 508432"/>
              <a:gd name="connsiteY0" fmla="*/ 168890 h 351770"/>
              <a:gd name="connsiteX1" fmla="*/ 16942 w 508432"/>
              <a:gd name="connsiteY1" fmla="*/ 168890 h 351770"/>
              <a:gd name="connsiteX2" fmla="*/ 39802 w 508432"/>
              <a:gd name="connsiteY2" fmla="*/ 271760 h 351770"/>
              <a:gd name="connsiteX3" fmla="*/ 154102 w 508432"/>
              <a:gd name="connsiteY3" fmla="*/ 328910 h 351770"/>
              <a:gd name="connsiteX4" fmla="*/ 199822 w 508432"/>
              <a:gd name="connsiteY4" fmla="*/ 351770 h 351770"/>
              <a:gd name="connsiteX5" fmla="*/ 279832 w 508432"/>
              <a:gd name="connsiteY5" fmla="*/ 340340 h 351770"/>
              <a:gd name="connsiteX6" fmla="*/ 359842 w 508432"/>
              <a:gd name="connsiteY6" fmla="*/ 294620 h 351770"/>
              <a:gd name="connsiteX7" fmla="*/ 428422 w 508432"/>
              <a:gd name="connsiteY7" fmla="*/ 260330 h 351770"/>
              <a:gd name="connsiteX8" fmla="*/ 474142 w 508432"/>
              <a:gd name="connsiteY8" fmla="*/ 191750 h 351770"/>
              <a:gd name="connsiteX9" fmla="*/ 508432 w 508432"/>
              <a:gd name="connsiteY9" fmla="*/ 123170 h 351770"/>
              <a:gd name="connsiteX10" fmla="*/ 416992 w 508432"/>
              <a:gd name="connsiteY10" fmla="*/ 20300 h 351770"/>
              <a:gd name="connsiteX11" fmla="*/ 302692 w 508432"/>
              <a:gd name="connsiteY11" fmla="*/ 31730 h 351770"/>
              <a:gd name="connsiteX12" fmla="*/ 39802 w 508432"/>
              <a:gd name="connsiteY12" fmla="*/ 43160 h 351770"/>
              <a:gd name="connsiteX13" fmla="*/ 16942 w 508432"/>
              <a:gd name="connsiteY13" fmla="*/ 168890 h 3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32" h="351770">
                <a:moveTo>
                  <a:pt x="16942" y="168890"/>
                </a:moveTo>
                <a:lnTo>
                  <a:pt x="16942" y="168890"/>
                </a:lnTo>
                <a:cubicBezTo>
                  <a:pt x="24562" y="203180"/>
                  <a:pt x="21392" y="241844"/>
                  <a:pt x="39802" y="271760"/>
                </a:cubicBezTo>
                <a:cubicBezTo>
                  <a:pt x="71512" y="323288"/>
                  <a:pt x="110283" y="312478"/>
                  <a:pt x="154102" y="328910"/>
                </a:cubicBezTo>
                <a:cubicBezTo>
                  <a:pt x="170056" y="334893"/>
                  <a:pt x="184582" y="344150"/>
                  <a:pt x="199822" y="351770"/>
                </a:cubicBezTo>
                <a:cubicBezTo>
                  <a:pt x="226492" y="347960"/>
                  <a:pt x="253841" y="347429"/>
                  <a:pt x="279832" y="340340"/>
                </a:cubicBezTo>
                <a:cubicBezTo>
                  <a:pt x="323917" y="328317"/>
                  <a:pt x="322599" y="313242"/>
                  <a:pt x="359842" y="294620"/>
                </a:cubicBezTo>
                <a:cubicBezTo>
                  <a:pt x="454486" y="247298"/>
                  <a:pt x="330152" y="325844"/>
                  <a:pt x="428422" y="260330"/>
                </a:cubicBezTo>
                <a:cubicBezTo>
                  <a:pt x="443662" y="237470"/>
                  <a:pt x="465454" y="217814"/>
                  <a:pt x="474142" y="191750"/>
                </a:cubicBezTo>
                <a:cubicBezTo>
                  <a:pt x="489916" y="144428"/>
                  <a:pt x="478889" y="167485"/>
                  <a:pt x="508432" y="123170"/>
                </a:cubicBezTo>
                <a:cubicBezTo>
                  <a:pt x="430138" y="44876"/>
                  <a:pt x="457785" y="81489"/>
                  <a:pt x="416992" y="20300"/>
                </a:cubicBezTo>
                <a:cubicBezTo>
                  <a:pt x="378892" y="24110"/>
                  <a:pt x="340912" y="29414"/>
                  <a:pt x="302692" y="31730"/>
                </a:cubicBezTo>
                <a:cubicBezTo>
                  <a:pt x="215140" y="37036"/>
                  <a:pt x="116161" y="0"/>
                  <a:pt x="39802" y="43160"/>
                </a:cubicBezTo>
                <a:cubicBezTo>
                  <a:pt x="0" y="65657"/>
                  <a:pt x="20752" y="147935"/>
                  <a:pt x="16942" y="1688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2910" y="4214818"/>
            <a:ext cx="16401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Молодец!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001486" y="6115594"/>
            <a:ext cx="6770914" cy="492035"/>
          </a:xfrm>
          <a:custGeom>
            <a:avLst/>
            <a:gdLst>
              <a:gd name="connsiteX0" fmla="*/ 6770914 w 6770914"/>
              <a:gd name="connsiteY0" fmla="*/ 154577 h 492035"/>
              <a:gd name="connsiteX1" fmla="*/ 6574971 w 6770914"/>
              <a:gd name="connsiteY1" fmla="*/ 415835 h 492035"/>
              <a:gd name="connsiteX2" fmla="*/ 5778137 w 6770914"/>
              <a:gd name="connsiteY2" fmla="*/ 428897 h 492035"/>
              <a:gd name="connsiteX3" fmla="*/ 4798423 w 6770914"/>
              <a:gd name="connsiteY3" fmla="*/ 415835 h 492035"/>
              <a:gd name="connsiteX4" fmla="*/ 4132217 w 6770914"/>
              <a:gd name="connsiteY4" fmla="*/ 63137 h 492035"/>
              <a:gd name="connsiteX5" fmla="*/ 3479074 w 6770914"/>
              <a:gd name="connsiteY5" fmla="*/ 455023 h 492035"/>
              <a:gd name="connsiteX6" fmla="*/ 2460171 w 6770914"/>
              <a:gd name="connsiteY6" fmla="*/ 141515 h 492035"/>
              <a:gd name="connsiteX7" fmla="*/ 1676400 w 6770914"/>
              <a:gd name="connsiteY7" fmla="*/ 481149 h 492035"/>
              <a:gd name="connsiteX8" fmla="*/ 1140823 w 6770914"/>
              <a:gd name="connsiteY8" fmla="*/ 76200 h 492035"/>
              <a:gd name="connsiteX9" fmla="*/ 814251 w 6770914"/>
              <a:gd name="connsiteY9" fmla="*/ 481149 h 492035"/>
              <a:gd name="connsiteX10" fmla="*/ 121920 w 6770914"/>
              <a:gd name="connsiteY10" fmla="*/ 76200 h 492035"/>
              <a:gd name="connsiteX11" fmla="*/ 82731 w 6770914"/>
              <a:gd name="connsiteY11" fmla="*/ 23949 h 49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70914" h="492035">
                <a:moveTo>
                  <a:pt x="6770914" y="154577"/>
                </a:moveTo>
                <a:cubicBezTo>
                  <a:pt x="6755674" y="262346"/>
                  <a:pt x="6740434" y="370115"/>
                  <a:pt x="6574971" y="415835"/>
                </a:cubicBezTo>
                <a:cubicBezTo>
                  <a:pt x="6409508" y="461555"/>
                  <a:pt x="6074228" y="428897"/>
                  <a:pt x="5778137" y="428897"/>
                </a:cubicBezTo>
                <a:cubicBezTo>
                  <a:pt x="5482046" y="428897"/>
                  <a:pt x="5072743" y="476795"/>
                  <a:pt x="4798423" y="415835"/>
                </a:cubicBezTo>
                <a:cubicBezTo>
                  <a:pt x="4524103" y="354875"/>
                  <a:pt x="4352108" y="56606"/>
                  <a:pt x="4132217" y="63137"/>
                </a:cubicBezTo>
                <a:cubicBezTo>
                  <a:pt x="3912326" y="69668"/>
                  <a:pt x="3757748" y="441960"/>
                  <a:pt x="3479074" y="455023"/>
                </a:cubicBezTo>
                <a:cubicBezTo>
                  <a:pt x="3200400" y="468086"/>
                  <a:pt x="2760617" y="137161"/>
                  <a:pt x="2460171" y="141515"/>
                </a:cubicBezTo>
                <a:cubicBezTo>
                  <a:pt x="2159725" y="145869"/>
                  <a:pt x="1896291" y="492035"/>
                  <a:pt x="1676400" y="481149"/>
                </a:cubicBezTo>
                <a:cubicBezTo>
                  <a:pt x="1456509" y="470263"/>
                  <a:pt x="1284514" y="76200"/>
                  <a:pt x="1140823" y="76200"/>
                </a:cubicBezTo>
                <a:cubicBezTo>
                  <a:pt x="997132" y="76200"/>
                  <a:pt x="984068" y="481149"/>
                  <a:pt x="814251" y="481149"/>
                </a:cubicBezTo>
                <a:cubicBezTo>
                  <a:pt x="644434" y="481149"/>
                  <a:pt x="243840" y="152400"/>
                  <a:pt x="121920" y="76200"/>
                </a:cubicBezTo>
                <a:cubicBezTo>
                  <a:pt x="0" y="0"/>
                  <a:pt x="41365" y="11974"/>
                  <a:pt x="82731" y="23949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аладдин в прыжке из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699804" y="4214818"/>
            <a:ext cx="1444196" cy="1928826"/>
          </a:xfrm>
          <a:prstGeom prst="rect">
            <a:avLst/>
          </a:prstGeom>
        </p:spPr>
      </p:pic>
      <p:sp>
        <p:nvSpPr>
          <p:cNvPr id="25" name="Управляющая кнопка: домой 24">
            <a:hlinkClick r:id="rId6" action="ppaction://hlinksldjump" highlightClick="1"/>
          </p:cNvPr>
          <p:cNvSpPr/>
          <p:nvPr/>
        </p:nvSpPr>
        <p:spPr>
          <a:xfrm>
            <a:off x="0" y="6500834"/>
            <a:ext cx="571472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572528" y="6500834"/>
            <a:ext cx="57147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5555 L -0.86979 0.017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 animBg="1"/>
      <p:bldP spid="47" grpId="0" animBg="1"/>
      <p:bldP spid="48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26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313" y="214289"/>
            <a:ext cx="8715405" cy="6286545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714884"/>
            <a:ext cx="1571636" cy="1643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92880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Содержание: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  <a:hlinkClick r:id="rId3" action="ppaction://hlinksldjump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  <a:hlinkClick r:id="rId4" action="ppaction://hlinksldjump"/>
              </a:rPr>
              <a:t>Игра  №1 «Помоги </a:t>
            </a:r>
            <a:r>
              <a:rPr lang="ru-RU" sz="2400" b="1" dirty="0" err="1" smtClean="0">
                <a:solidFill>
                  <a:srgbClr val="00B050"/>
                </a:solidFill>
                <a:latin typeface="Comic Sans MS" pitchFamily="66" charset="0"/>
                <a:hlinkClick r:id="rId4" action="ppaction://hlinksldjump"/>
              </a:rPr>
              <a:t>Джинни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  <a:hlinkClick r:id="rId4" action="ppaction://hlinksldjump"/>
              </a:rPr>
              <a:t> решить примеры»</a:t>
            </a:r>
            <a:endParaRPr lang="ru-RU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  <a:hlinkClick r:id="rId5" action="ppaction://hlinksldjump"/>
              </a:rPr>
              <a:t>Игра №2 «Разложи числа на разрядные слагаемые»</a:t>
            </a:r>
            <a:endParaRPr lang="ru-RU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  <a:hlinkClick r:id="rId6" action="ppaction://hlinksldjump"/>
              </a:rPr>
              <a:t>Игра №3 «Найди примеры с ответом 10»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1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5143512"/>
            <a:ext cx="1500198" cy="11429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428604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2. Дидактические игры по теме: «Решение примеров вида 10+5, 15-5, 15-10»</a:t>
            </a:r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3428992" y="6572272"/>
            <a:ext cx="64294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786314" y="6572272"/>
            <a:ext cx="642942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4313" y="214289"/>
            <a:ext cx="8715405" cy="635796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142976" y="500042"/>
            <a:ext cx="7000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Игра №1 </a:t>
            </a:r>
          </a:p>
          <a:p>
            <a:pPr marL="742950" indent="-742950" algn="ctr"/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«Помогите </a:t>
            </a:r>
            <a:r>
              <a:rPr lang="ru-RU" sz="3200" b="1" dirty="0" err="1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Джинни</a:t>
            </a: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решить примеры» </a:t>
            </a:r>
            <a:endParaRPr lang="ru-RU" sz="3200" b="1" dirty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43188" y="3357563"/>
          <a:ext cx="4929222" cy="185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073"/>
                <a:gridCol w="2396149"/>
              </a:tblGrid>
              <a:tr h="44841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+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=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4E829">
                            <a:tint val="66000"/>
                            <a:satMod val="160000"/>
                          </a:srgbClr>
                        </a:gs>
                        <a:gs pos="50000">
                          <a:srgbClr val="24E829">
                            <a:tint val="44500"/>
                            <a:satMod val="160000"/>
                          </a:srgbClr>
                        </a:gs>
                        <a:gs pos="100000">
                          <a:srgbClr val="24E82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+ 6 =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24E829">
                            <a:tint val="66000"/>
                            <a:satMod val="160000"/>
                          </a:srgbClr>
                        </a:gs>
                        <a:gs pos="50000">
                          <a:srgbClr val="24E829">
                            <a:tint val="44500"/>
                            <a:satMod val="160000"/>
                          </a:srgbClr>
                        </a:gs>
                        <a:gs pos="100000">
                          <a:srgbClr val="24E82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4841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+ 9 =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4E829">
                            <a:tint val="66000"/>
                            <a:satMod val="160000"/>
                          </a:srgbClr>
                        </a:gs>
                        <a:gs pos="50000">
                          <a:srgbClr val="24E829">
                            <a:tint val="44500"/>
                            <a:satMod val="160000"/>
                          </a:srgbClr>
                        </a:gs>
                        <a:gs pos="100000">
                          <a:srgbClr val="24E82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+ 4 =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24E829">
                            <a:tint val="66000"/>
                            <a:satMod val="160000"/>
                          </a:srgbClr>
                        </a:gs>
                        <a:gs pos="50000">
                          <a:srgbClr val="24E829">
                            <a:tint val="44500"/>
                            <a:satMod val="160000"/>
                          </a:srgbClr>
                        </a:gs>
                        <a:gs pos="100000">
                          <a:srgbClr val="24E82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1769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+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=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24E829">
                            <a:tint val="66000"/>
                            <a:satMod val="160000"/>
                          </a:srgbClr>
                        </a:gs>
                        <a:gs pos="50000">
                          <a:srgbClr val="24E829">
                            <a:tint val="44500"/>
                            <a:satMod val="160000"/>
                          </a:srgbClr>
                        </a:gs>
                        <a:gs pos="100000">
                          <a:srgbClr val="24E82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+ 5 =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24E829">
                            <a:tint val="66000"/>
                            <a:satMod val="160000"/>
                          </a:srgbClr>
                        </a:gs>
                        <a:gs pos="50000">
                          <a:srgbClr val="24E829">
                            <a:tint val="44500"/>
                            <a:satMod val="160000"/>
                          </a:srgbClr>
                        </a:gs>
                        <a:gs pos="100000">
                          <a:srgbClr val="24E82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14813" y="3429000"/>
            <a:ext cx="642937" cy="428625"/>
          </a:xfrm>
          <a:prstGeom prst="rect">
            <a:avLst/>
          </a:prstGeom>
          <a:solidFill>
            <a:srgbClr val="FFFFFF"/>
          </a:solidFill>
          <a:ln>
            <a:solidFill>
              <a:srgbClr val="24E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4813" y="3929063"/>
            <a:ext cx="642937" cy="428625"/>
          </a:xfrm>
          <a:prstGeom prst="rect">
            <a:avLst/>
          </a:prstGeom>
          <a:solidFill>
            <a:srgbClr val="FFFFFF"/>
          </a:solidFill>
          <a:ln>
            <a:solidFill>
              <a:srgbClr val="24E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4813" y="4500563"/>
            <a:ext cx="642937" cy="428625"/>
          </a:xfrm>
          <a:prstGeom prst="rect">
            <a:avLst/>
          </a:prstGeom>
          <a:solidFill>
            <a:srgbClr val="FFFFFF"/>
          </a:solidFill>
          <a:ln>
            <a:solidFill>
              <a:srgbClr val="24E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15125" y="3429000"/>
            <a:ext cx="642938" cy="428625"/>
          </a:xfrm>
          <a:prstGeom prst="rect">
            <a:avLst/>
          </a:prstGeom>
          <a:solidFill>
            <a:srgbClr val="FFFFFF"/>
          </a:solidFill>
          <a:ln>
            <a:solidFill>
              <a:srgbClr val="24E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15125" y="3929063"/>
            <a:ext cx="642938" cy="428625"/>
          </a:xfrm>
          <a:prstGeom prst="rect">
            <a:avLst/>
          </a:prstGeom>
          <a:solidFill>
            <a:srgbClr val="FFFFFF"/>
          </a:solidFill>
          <a:ln>
            <a:solidFill>
              <a:srgbClr val="24E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15125" y="4429125"/>
            <a:ext cx="642938" cy="428625"/>
          </a:xfrm>
          <a:prstGeom prst="rect">
            <a:avLst/>
          </a:prstGeom>
          <a:solidFill>
            <a:srgbClr val="FFFFFF"/>
          </a:solidFill>
          <a:ln>
            <a:solidFill>
              <a:srgbClr val="24E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15" name="Рисунок 14" descr="джин анимаш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000372"/>
            <a:ext cx="2057400" cy="2880319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4786314" y="6572272"/>
            <a:ext cx="642942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3214678" y="6572272"/>
            <a:ext cx="71438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>
            <a:off x="214313" y="214289"/>
            <a:ext cx="8715405" cy="635796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214290"/>
            <a:ext cx="8143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Игра № 2 «Помоги обезьянке Абу разложить двузначные числа на разрядные слагаемые»</a:t>
            </a:r>
            <a:endParaRPr lang="ru-RU" sz="2800" b="1" dirty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785813" y="2286000"/>
            <a:ext cx="785812" cy="1071563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1571625" y="2286000"/>
            <a:ext cx="785813" cy="1071563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2357438" y="2286000"/>
            <a:ext cx="785812" cy="1071563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3143250" y="2286000"/>
            <a:ext cx="785813" cy="1071563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3929063" y="2286000"/>
            <a:ext cx="785812" cy="1071563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4714875" y="2286000"/>
            <a:ext cx="785813" cy="1071563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5500688" y="2286000"/>
            <a:ext cx="785812" cy="1071563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6286500" y="2286000"/>
            <a:ext cx="785813" cy="1071563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7072313" y="2286000"/>
            <a:ext cx="785812" cy="1071563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7858125" y="2286000"/>
            <a:ext cx="785813" cy="1071563"/>
          </a:xfrm>
          <a:prstGeom prst="diamon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46" name="Прямоугольник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513" y="2481263"/>
            <a:ext cx="94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Прямоугольник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38" y="2481263"/>
            <a:ext cx="946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Прямоугольник 1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9488" y="2481263"/>
            <a:ext cx="94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Прямоугольник 1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5300" y="2481263"/>
            <a:ext cx="946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Прямоугольник 2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2700" y="2481263"/>
            <a:ext cx="944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Прямоугольник 2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625" y="2481263"/>
            <a:ext cx="927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Прямоугольник 2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4325" y="2481263"/>
            <a:ext cx="946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Прямоугольник 2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1725" y="2481263"/>
            <a:ext cx="944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Прямоугольник 24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67538" y="2481263"/>
            <a:ext cx="94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Прямоугольник 25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53350" y="2481263"/>
            <a:ext cx="946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низ 26"/>
          <p:cNvSpPr/>
          <p:nvPr/>
        </p:nvSpPr>
        <p:spPr>
          <a:xfrm>
            <a:off x="1071563" y="3357563"/>
            <a:ext cx="214312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857375" y="3357563"/>
            <a:ext cx="214313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643188" y="3357563"/>
            <a:ext cx="214312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429000" y="3357563"/>
            <a:ext cx="214313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214813" y="3357563"/>
            <a:ext cx="214312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000625" y="3357563"/>
            <a:ext cx="214313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5786438" y="3357563"/>
            <a:ext cx="214312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572250" y="3357563"/>
            <a:ext cx="214313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7358063" y="3357563"/>
            <a:ext cx="214312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8143875" y="3357563"/>
            <a:ext cx="214313" cy="2857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57250" y="3643313"/>
            <a:ext cx="642938" cy="357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43063" y="3643313"/>
            <a:ext cx="642937" cy="357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Стрелка вниз 38"/>
          <p:cNvSpPr/>
          <p:nvPr/>
        </p:nvSpPr>
        <p:spPr>
          <a:xfrm flipH="1" flipV="1">
            <a:off x="1071563" y="1928813"/>
            <a:ext cx="214312" cy="35718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flipH="1" flipV="1">
            <a:off x="1857375" y="1928813"/>
            <a:ext cx="214313" cy="35718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flipH="1" flipV="1">
            <a:off x="2643188" y="1928813"/>
            <a:ext cx="214312" cy="35718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flipH="1" flipV="1">
            <a:off x="3429000" y="1928813"/>
            <a:ext cx="214313" cy="35718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flipH="1" flipV="1">
            <a:off x="4214813" y="1928813"/>
            <a:ext cx="214312" cy="35718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flipH="1" flipV="1">
            <a:off x="5000625" y="1928813"/>
            <a:ext cx="214313" cy="35718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flipH="1" flipV="1">
            <a:off x="5786438" y="1928813"/>
            <a:ext cx="214312" cy="35718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flipH="1" flipV="1">
            <a:off x="6572250" y="1928813"/>
            <a:ext cx="214313" cy="35718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flipH="1" flipV="1">
            <a:off x="7358063" y="1928813"/>
            <a:ext cx="214312" cy="35718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flipH="1" flipV="1">
            <a:off x="8143875" y="1928813"/>
            <a:ext cx="214313" cy="35718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57250" y="1571625"/>
            <a:ext cx="642938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43063" y="1571625"/>
            <a:ext cx="642937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428875" y="1571625"/>
            <a:ext cx="642938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214688" y="1571625"/>
            <a:ext cx="642937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000500" y="1571625"/>
            <a:ext cx="642938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786313" y="1571625"/>
            <a:ext cx="642937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572125" y="1571625"/>
            <a:ext cx="642938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429375" y="1571625"/>
            <a:ext cx="642938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143750" y="1571625"/>
            <a:ext cx="642938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001000" y="1571625"/>
            <a:ext cx="642938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428875" y="3643313"/>
            <a:ext cx="642938" cy="357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214688" y="3643313"/>
            <a:ext cx="642937" cy="357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000500" y="3643313"/>
            <a:ext cx="642938" cy="357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786313" y="3643313"/>
            <a:ext cx="642937" cy="357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572125" y="3643313"/>
            <a:ext cx="642938" cy="357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357938" y="3643313"/>
            <a:ext cx="642937" cy="357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143750" y="3643313"/>
            <a:ext cx="642938" cy="357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929563" y="3643313"/>
            <a:ext cx="642937" cy="357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28596" y="4929192"/>
            <a:ext cx="928687" cy="78581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357283" y="4929192"/>
            <a:ext cx="928688" cy="78581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357532" y="4929210"/>
            <a:ext cx="928687" cy="78581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286219" y="4929210"/>
            <a:ext cx="928688" cy="78581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072198" y="4929192"/>
            <a:ext cx="928687" cy="78581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000885" y="4929192"/>
            <a:ext cx="928688" cy="78581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Равнобедренный треугольник 83"/>
          <p:cNvSpPr/>
          <p:nvPr/>
        </p:nvSpPr>
        <p:spPr>
          <a:xfrm>
            <a:off x="428596" y="4143380"/>
            <a:ext cx="1857375" cy="785812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87" name="Равнобедренный треугольник 86"/>
          <p:cNvSpPr/>
          <p:nvPr/>
        </p:nvSpPr>
        <p:spPr>
          <a:xfrm>
            <a:off x="3357532" y="4143398"/>
            <a:ext cx="1857375" cy="785812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8" name="Равнобедренный треугольник 87"/>
          <p:cNvSpPr/>
          <p:nvPr/>
        </p:nvSpPr>
        <p:spPr>
          <a:xfrm>
            <a:off x="6072198" y="4143380"/>
            <a:ext cx="1857375" cy="785812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pic>
        <p:nvPicPr>
          <p:cNvPr id="75" name="Рисунок 74" descr="1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2910" y="357166"/>
            <a:ext cx="1500198" cy="1142998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643042" y="5357826"/>
            <a:ext cx="642938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7286644" y="5357826"/>
            <a:ext cx="642938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4572000" y="5357826"/>
            <a:ext cx="642938" cy="3571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6" name="Управляющая кнопка: далее 85">
            <a:hlinkClick r:id="" action="ppaction://hlinkshowjump?jump=nextslide" highlightClick="1"/>
          </p:cNvPr>
          <p:cNvSpPr/>
          <p:nvPr/>
        </p:nvSpPr>
        <p:spPr>
          <a:xfrm>
            <a:off x="4786314" y="6572272"/>
            <a:ext cx="642942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домой 91">
            <a:hlinkClick r:id="rId13" action="ppaction://hlinksldjump" highlightClick="1"/>
          </p:cNvPr>
          <p:cNvSpPr/>
          <p:nvPr/>
        </p:nvSpPr>
        <p:spPr>
          <a:xfrm>
            <a:off x="3214678" y="6572272"/>
            <a:ext cx="71438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7" grpId="0" animBg="1"/>
      <p:bldP spid="88" grpId="0" animBg="1"/>
      <p:bldP spid="76" grpId="0" animBg="1"/>
      <p:bldP spid="77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4313" y="214289"/>
            <a:ext cx="8715405" cy="635796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реция картин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857232"/>
            <a:ext cx="5408876" cy="3786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1000108"/>
            <a:ext cx="128588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10 + 3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643050"/>
            <a:ext cx="128588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15 - 5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285992"/>
            <a:ext cx="128588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18 - 10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3000372"/>
            <a:ext cx="128588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10 + 8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643314"/>
            <a:ext cx="128588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17 - 7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4286256"/>
            <a:ext cx="128588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19 - 9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5000636"/>
            <a:ext cx="43717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Примеры с ответом 10</a:t>
            </a:r>
            <a:endParaRPr lang="ru-RU" sz="2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714348" y="357166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Игра №3 «Найди примеры с ответом 10» </a:t>
            </a:r>
            <a:endParaRPr lang="ru-RU" sz="2800" b="1" dirty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Управляющая кнопка: домой 15">
            <a:hlinkClick r:id="rId5" action="ppaction://hlinksldjump" highlightClick="1"/>
          </p:cNvPr>
          <p:cNvSpPr/>
          <p:nvPr/>
        </p:nvSpPr>
        <p:spPr>
          <a:xfrm>
            <a:off x="3214678" y="6572272"/>
            <a:ext cx="71438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4786314" y="6572272"/>
            <a:ext cx="642942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9237 0.560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1 -0.01504 L 0.32865 0.2685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382 L 0.55695 0.1747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971</Words>
  <Application>Microsoft Office PowerPoint</Application>
  <PresentationFormat>Экран (4:3)</PresentationFormat>
  <Paragraphs>289</Paragraphs>
  <Slides>23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№ 1 «Любимая планета Звездочета» Расположи числа в порядке убывания и ты узнаешь, какую планету любит Звездочет</vt:lpstr>
      <vt:lpstr>Презентация PowerPoint</vt:lpstr>
      <vt:lpstr>Игра № 3 «Звездный путь»</vt:lpstr>
      <vt:lpstr>Игра № 4 «Найди ошибки»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СырейщиковаАЕ</dc:creator>
  <cp:lastModifiedBy>СырейщиковаАЕ</cp:lastModifiedBy>
  <cp:revision>17</cp:revision>
  <dcterms:modified xsi:type="dcterms:W3CDTF">2014-10-02T15:39:18Z</dcterms:modified>
</cp:coreProperties>
</file>