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6" r:id="rId3"/>
    <p:sldId id="257" r:id="rId4"/>
    <p:sldId id="256" r:id="rId5"/>
    <p:sldId id="262" r:id="rId6"/>
    <p:sldId id="258" r:id="rId7"/>
    <p:sldId id="261" r:id="rId8"/>
    <p:sldId id="264" r:id="rId9"/>
    <p:sldId id="263" r:id="rId10"/>
    <p:sldId id="265" r:id="rId11"/>
    <p:sldId id="266" r:id="rId12"/>
    <p:sldId id="25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80" r:id="rId26"/>
    <p:sldId id="278" r:id="rId27"/>
    <p:sldId id="281" r:id="rId28"/>
    <p:sldId id="282" r:id="rId29"/>
    <p:sldId id="284" r:id="rId30"/>
    <p:sldId id="285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8700FE-DBC9-4F18-A20D-2F1400EF2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4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322A-DCD0-401A-8773-1764997F27B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D9AA-3CCF-45A5-A37A-028BBEC2E03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2563-752F-4E7A-AE48-F3743FFF5D5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1971D-4206-42EE-B334-C8808AA2C42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5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9A1AE9-488F-40CF-BDAC-B44FAB5BFC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0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AD917-D69D-4F92-86DD-E6B9191B260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1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28972-D988-48E9-A4A8-5CEC9E0031A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57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D02-7AF5-466C-9F2B-9CE49E8F2FB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3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02F006-D0FC-4A16-ADE5-47A13EEB5D1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0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1727F2-2C39-457C-B952-0BB8299CAB1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5313D-6E41-4FA8-879F-040C3AA6FE6D}" type="slidenum">
              <a:rPr lang="ru-RU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lyabinsk.bezformata.ru/listnews/obrazovatelnogo-tehnoparka/50788537/" TargetMode="External"/><Relationship Id="rId2" Type="http://schemas.openxmlformats.org/officeDocument/2006/relationships/hyperlink" Target="http://karabash-go.ru/inova_block_mediaset/629/2016/9/21/obrazovatelnyij-tehnopark-kak-pervyij-shag-v-professiy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cdt.edusite.ru/p31aa1.html" TargetMode="External"/><Relationship Id="rId2" Type="http://schemas.openxmlformats.org/officeDocument/2006/relationships/hyperlink" Target="http://chadm.ru/node?page=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azeta-ch.ru/" TargetMode="External"/><Relationship Id="rId4" Type="http://schemas.openxmlformats.org/officeDocument/2006/relationships/hyperlink" Target="http://ruo.ch-adm.r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utzlatoust.ru/page-72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atke.ru/v-satke-poyavitsya-texnopark" TargetMode="External"/><Relationship Id="rId2" Type="http://schemas.openxmlformats.org/officeDocument/2006/relationships/hyperlink" Target="http://robo-satka.moy.s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satrab74.ru/news/kultura/2776-v-satke-podveli-itogi-pervogo-rajonnogo-festivalya-korotkometrazhek-stop-snyato" TargetMode="External"/><Relationship Id="rId4" Type="http://schemas.openxmlformats.org/officeDocument/2006/relationships/hyperlink" Target="http://satrab74.ru/news/obrazovanie/2844-v-satke-proshjol-festival-dlya-samykh-yunykh-robototekhnik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pk74.ru/news/ustanovochnyj-seminar-regionalnaya-model-obrazovatelnogo-tehnoparka-temp-vozmozhnosti-realizacii-proekta-v-municipalnom-obrazovanii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pk74.ru/news/informaciya-po-itogam-raboty-sekcij-iii-vserossijskogo-tehnicheskogo-forum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kt.ipk74.ru/forum/group15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-387424"/>
            <a:ext cx="7629971" cy="42824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/>
              <a:t>Итоги реализации НПП </a:t>
            </a:r>
            <a:br>
              <a:rPr lang="ru-RU" altLang="ru-RU" sz="3200" dirty="0" smtClean="0"/>
            </a:br>
            <a:r>
              <a:rPr lang="ru-RU" altLang="ru-RU" sz="3200" dirty="0" smtClean="0"/>
              <a:t>«</a:t>
            </a:r>
            <a:r>
              <a:rPr lang="ru-RU" altLang="ru-RU" sz="3200" dirty="0"/>
              <a:t>Создание </a:t>
            </a:r>
            <a:r>
              <a:rPr lang="ru-RU" altLang="ru-RU" sz="3200" dirty="0" smtClean="0"/>
              <a:t>образовательного технопарка в муниципальном образовании как основополагающий ресурс реализации образовательного проекта «ТЕМП»»</a:t>
            </a:r>
            <a:endParaRPr lang="ru-RU" altLang="ru-RU" sz="32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149080"/>
            <a:ext cx="6400800" cy="504056"/>
          </a:xfrm>
        </p:spPr>
        <p:txBody>
          <a:bodyPr/>
          <a:lstStyle/>
          <a:p>
            <a:pPr marR="0"/>
            <a:r>
              <a:rPr lang="ru-RU" altLang="ru-RU" sz="2000" dirty="0" smtClean="0"/>
              <a:t>Ресурсный центр </a:t>
            </a:r>
            <a:r>
              <a:rPr lang="ru-RU" altLang="ru-RU" sz="2000" dirty="0" smtClean="0"/>
              <a:t>ДПО </a:t>
            </a:r>
          </a:p>
          <a:p>
            <a:pPr marR="0"/>
            <a:r>
              <a:rPr lang="ru-RU" altLang="ru-RU" sz="2000" dirty="0" smtClean="0"/>
              <a:t>ГБУ ДПО ЧИППКРО</a:t>
            </a:r>
            <a:endParaRPr lang="ru-RU" altLang="ru-RU" sz="2000" dirty="0" smtClean="0"/>
          </a:p>
          <a:p>
            <a:pPr marR="0"/>
            <a:endParaRPr lang="ru-RU" altLang="ru-RU" sz="2000" dirty="0" smtClean="0"/>
          </a:p>
          <a:p>
            <a:pPr marR="0"/>
            <a:endParaRPr lang="ru-RU" altLang="ru-RU" sz="2000" dirty="0" smtClean="0"/>
          </a:p>
          <a:p>
            <a:pPr marR="0"/>
            <a:endParaRPr lang="ru-RU" altLang="ru-RU" sz="2000" dirty="0"/>
          </a:p>
          <a:p>
            <a:pPr marR="0"/>
            <a:r>
              <a:rPr lang="ru-RU" altLang="ru-RU" sz="2000" dirty="0" smtClean="0">
                <a:solidFill>
                  <a:schemeClr val="bg1"/>
                </a:solidFill>
              </a:rPr>
              <a:t>Челябинск, 2016 </a:t>
            </a:r>
            <a:r>
              <a:rPr lang="ru-RU" altLang="ru-RU" sz="2000" dirty="0" smtClean="0">
                <a:solidFill>
                  <a:schemeClr val="bg1"/>
                </a:solidFill>
              </a:rPr>
              <a:t>г.</a:t>
            </a:r>
          </a:p>
        </p:txBody>
      </p:sp>
      <p:pic>
        <p:nvPicPr>
          <p:cNvPr id="9220" name="Picture 7" descr="чиппкро  зна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5"/>
          <a:stretch>
            <a:fillRect/>
          </a:stretch>
        </p:blipFill>
        <p:spPr bwMode="auto">
          <a:xfrm>
            <a:off x="468313" y="404813"/>
            <a:ext cx="12620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39639D">
                    <a:lumMod val="50000"/>
                  </a:srgbClr>
                </a:solidFill>
              </a:rPr>
              <a:t>27  декабря 2016 г.</a:t>
            </a:r>
          </a:p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Проведение итогового семинара для муниципальных команд «Образовательный технопарк: опыт и проблемы становления»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2098591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Подведение итогов реализации НПП в 2016 году.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Определение направлений развития НПП на 2017 год.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Представление перспектив участия проектов в конкурсах на получение </a:t>
            </a:r>
            <a:r>
              <a:rPr lang="ru-RU" sz="2000" dirty="0" err="1" smtClean="0">
                <a:solidFill>
                  <a:srgbClr val="39639D">
                    <a:lumMod val="50000"/>
                  </a:srgbClr>
                </a:solidFill>
              </a:rPr>
              <a:t>грантовой</a:t>
            </a: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 поддержки в рамках ФЦПРО.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9507"/>
          <a:stretch/>
        </p:blipFill>
        <p:spPr>
          <a:xfrm>
            <a:off x="107504" y="2060848"/>
            <a:ext cx="351970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27874"/>
              </p:ext>
            </p:extLst>
          </p:nvPr>
        </p:nvGraphicFramePr>
        <p:xfrm>
          <a:off x="179512" y="737916"/>
          <a:ext cx="8568952" cy="5587365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6984776"/>
              </a:tblGrid>
              <a:tr h="1211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Образовательный технопарк «Вектор будущего»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Карабашский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городской округ</a:t>
                      </a: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8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Совещания, семинары, конференции, проведенные в муниципалитете по вопросам образовательного технопарка» </a:t>
                      </a: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Совещание по формированию творческой группы по вопросам открытия  образовательного технопарка  09.09.2016г. Число участников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 чел.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Круглый стол «Образовательный технопарк в 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Карабашском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городском округе»  Участники МКУ «УО КГО», Администрация КГО, Депутаты городского собрания, руководители предприятий городского округа – 28 участников. 20.09.2016г.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Семинар «Технология создания образовательных программ Технопарка»  12.10.2016г. Число участников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 чел.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Встреча с руководством ЗАО «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Карабашмедь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 и Русской медной компании» по вопросу  организации профессионального обучения. 15.11.2016г. Число участников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 чел.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Совещание «Анализ и перспективы профориентационной работы в образовательных организациях городского округа» 05.12.2016г. Число участников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 чел.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Публикации в СМИ  о ходе реализации проекта</a:t>
                      </a: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http://karabash-go.ru/inova_block_mediaset/629/2016/9/21/obrazovatelnyij-tehnopark-kak-pervyij-shag-v-professiyu/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(Сайт администрации 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Карабашского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городского округа)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http://chelyabinsk.bezformata.ru/listnews/obrazovatelnogo-tehnoparka/50788537/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(Сайт. Без формата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1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58222"/>
              </p:ext>
            </p:extLst>
          </p:nvPr>
        </p:nvGraphicFramePr>
        <p:xfrm>
          <a:off x="179512" y="737916"/>
          <a:ext cx="8568952" cy="3632454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6984776"/>
              </a:tblGrid>
              <a:tr h="1211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Образовательный технопарк «Вектор будущего»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Карабашский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городской округ</a:t>
                      </a: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4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Промежуточные итоги создания образовательного технопарка</a:t>
                      </a: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Разработано «Положение об организации и деятельности образовательного технопарка «Вектор будущего»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Разработана  проектно-сметная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документация для: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ремонта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площадей МКОУ СОШ №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1;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закупку оборудования;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социального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проекта «Сад камней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    Разработан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дизайн проект социального проекта «Сад камней»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Закуплено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оборудование для реализации образовательной программы </a:t>
                      </a:r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дошкольного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образования  центра ЛЕГО «Мастерская 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Самоделкина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Разработаны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образовательные программы образовательного проекта </a:t>
                      </a:r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Технопарк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дошкольного образования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6.    Разработаны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образовательные программы  профориентационной работы</a:t>
                      </a:r>
                    </a:p>
                  </a:txBody>
                  <a:tcPr marL="18105" marR="1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C:\Users\kamenkova_nv\Desktop\Центр_ДПО\РЦДО\Деятельность центра\Технопарк_ТЕМП\НПП_Образовательный технопарк\Отчеты по НПП\НПП_карабаш_ФОТО\DSC_0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728192" cy="12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menkova_nv\Desktop\Центр_ДПО\РЦДО\Деятельность центра\Технопарк_ТЕМП\НПП_Образовательный технопарк\Отчеты по НПП\НПП_карабаш_ФОТО\DSC_0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38652"/>
            <a:ext cx="1800200" cy="12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menkova_nv\Desktop\Центр_ДПО\РЦДО\Деятельность центра\Технопарк_ТЕМП\НПП_Образовательный технопарк\Отчеты по НПП\НПП_карабаш_ФОТО\DSC03389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3154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menkova_nv\Desktop\Центр_ДПО\РЦДО\Деятельность центра\Технопарк_ТЕМП\НПП_Образовательный технопарк\Отчеты по НПП\НПП_карабаш_ФОТО\DSC_4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50104"/>
            <a:ext cx="1556998" cy="10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49529"/>
              </p:ext>
            </p:extLst>
          </p:nvPr>
        </p:nvGraphicFramePr>
        <p:xfrm>
          <a:off x="323528" y="747173"/>
          <a:ext cx="8568952" cy="5225416"/>
        </p:xfrm>
        <a:graphic>
          <a:graphicData uri="http://schemas.openxmlformats.org/drawingml/2006/table">
            <a:tbl>
              <a:tblPr firstRow="1" firstCol="1" bandRow="1"/>
              <a:tblGrid>
                <a:gridCol w="1873870"/>
                <a:gridCol w="6695082"/>
              </a:tblGrid>
              <a:tr h="139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</a:t>
                      </a:r>
                      <a:r>
                        <a:rPr lang="ru-RU" sz="13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ТехноТорий</a:t>
                      </a: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Муниципальное образование МАУ ДО « ДДТ « Юность» им. В.П. Макеева»  г. Миасс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семинары, конференции, проведенные в муниципалитете по вопросам открытия образовательного технопарка.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1.3 мая, 2016 год. -  Совещание с представителями инвестиционных компаний по возможности организации технопарка в учреждении -  администрация, методический  отдел учреждения, представитель предприятия – инвестора;  8 человек.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2.10 мая 2016 года - Создание рабочей группы по разработке проекта  по созданию экспериментальной площадки технопарка – администрация и  методический  отдел учреждения;  6 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12 мая 2016 года - Совещание по разработке плана мероприятий по реализации проекта - директор учреждения, директор предприятия - инвестора, кураторы, методисты; 6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4.  20 мая 2016 года - Совещание по Разработке нормативно-правовой базы по реализации проекта - директор учреждения, директор предприятия - инвестора, куратор предприятия по проекту, методист учреждения - 5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5.12 июля 2016 года - Совещание  по повышению квалификации педагогов объединений технического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направления, директор учреждения, методист, педагоги дополнительного образования, куратор предприятия по проекту, программисты предприятия - инвестора- 8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«Юность».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5843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46069"/>
              </p:ext>
            </p:extLst>
          </p:nvPr>
        </p:nvGraphicFramePr>
        <p:xfrm>
          <a:off x="323528" y="747173"/>
          <a:ext cx="8568952" cy="4541902"/>
        </p:xfrm>
        <a:graphic>
          <a:graphicData uri="http://schemas.openxmlformats.org/drawingml/2006/table">
            <a:tbl>
              <a:tblPr firstRow="1" firstCol="1" bandRow="1"/>
              <a:tblGrid>
                <a:gridCol w="1873870"/>
                <a:gridCol w="6695082"/>
              </a:tblGrid>
              <a:tr h="139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</a:t>
                      </a:r>
                      <a:r>
                        <a:rPr lang="ru-RU" sz="13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ТехноТорий</a:t>
                      </a: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Муниципальное образование МАУ ДО « ДДТ « Юность» им. В.П. Макеева»  г. Миасс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семинары, конференции, проведенные в муниципалитете по вопросам открытия образовательного технопарка.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6.20 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июля 2016 года - Совещание администрации учреждения, кураторов проекта от предприятия по совершенствованию материально-технической базы для развития инновационного проекта - директор учреждения, куратор предприятия по проекту, методист учреждения, инженер предприятия, педагоги дополнительного образования- 6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 15 августа 2016 года - Совещание по заключению договора между учреждением и предприятием – инвестором. Директор учреждения, директор предприятия - инвестора, куратор предприятия по технопарку - 3 человека.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  22 августа 2106 года - Совещание по разработке Положения образовательного </a:t>
                      </a:r>
                      <a:r>
                        <a:rPr lang="en-US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парка  «</a:t>
                      </a:r>
                      <a:r>
                        <a:rPr lang="ru-RU" sz="13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ТехноТорий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 2 сентября 2016 года – Заседание  методического совета учреждения по представлению инновационного проекта технопарка  - 7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10.15 сентября 2016 года - Собрание  для родителей обучающихся проекта  технопарка по организации образовательных услуг, нормативным документам учреждения, 88 человек - родители (законные представители) обучающихся, директор учреждения, методист,  педагоги дополнительного образования, представитель предприятия - инвестора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1509575" cy="1005754"/>
          </a:xfrm>
          <a:prstGeom prst="rect">
            <a:avLst/>
          </a:prstGeom>
          <a:noFill/>
          <a:ln w="28575"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43980"/>
              </p:ext>
            </p:extLst>
          </p:nvPr>
        </p:nvGraphicFramePr>
        <p:xfrm>
          <a:off x="179513" y="620688"/>
          <a:ext cx="8712968" cy="5901501"/>
        </p:xfrm>
        <a:graphic>
          <a:graphicData uri="http://schemas.openxmlformats.org/drawingml/2006/table">
            <a:tbl>
              <a:tblPr firstRow="1" firstCol="1" bandRow="1"/>
              <a:tblGrid>
                <a:gridCol w="2017886"/>
                <a:gridCol w="6695082"/>
              </a:tblGrid>
              <a:tr h="6656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</a:t>
                      </a:r>
                      <a:r>
                        <a:rPr lang="ru-RU" sz="13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ТехноТорий</a:t>
                      </a: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Муниципальное образование МАУ ДО « ДДТ « Юность» им. В.П. Макеева»  г. Миасс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семинары, конференции, проведенные в муниципалитете по вопросам открытия образовательного технопарка.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11.15 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ноября 2016 года – Заявка АО « </a:t>
                      </a:r>
                      <a:r>
                        <a:rPr lang="ru-RU" sz="13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Ильмен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Тау» на участие в аукционе на право пользования недвижимым имуществом, находящемся муниципальной собственности </a:t>
                      </a:r>
                      <a:r>
                        <a:rPr lang="ru-RU" sz="13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Миасского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городского округа и закрепленного на праве оперативного управления за МАУ ДО « ДДТ  «Юность».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12.18 ноября 2016 года - Совещание педагогического состава технопарка по созданию диагностического инструментария на первом этапе образовательной деятельности. Педагоги, методист- 6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13.22 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ноября 2016 года - организационное совещание с педагогами технопарка по  правилам использования оборудования, инструктаж по технике безопасности- 7 человек - педагоги, методисты.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 29 ноября 2016 года -  заключение договора на право пользования недвижимым имуществом, находящемся муниципальной собственности </a:t>
                      </a:r>
                      <a:r>
                        <a:rPr lang="ru-RU" sz="13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Миасского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городского округа и закрепленного на праве оперативного управления за МАУ ДО « ДДТ  «Юность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».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Публикации в СМИ о ходе реализации проекта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Статья на сайт учреждения об участии МАУ ДО  «ДДТ  «Юность» на Всероссийском  техническом форуме  1 декабря 2016 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Статья «Региональный компонент, как условие развития и модернизации образовательной деятельности в учреждении дополнительного образования»   в сборнике </a:t>
                      </a:r>
                      <a:r>
                        <a:rPr lang="en-US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VII 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Международной научно - практической  конференции « Тенденции дополнительного образования в контексте современной образовательной политики»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декабря 2016 год.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440160" cy="959507"/>
          </a:xfrm>
          <a:prstGeom prst="rect">
            <a:avLst/>
          </a:prstGeom>
          <a:noFill/>
          <a:ln w="28575"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05047"/>
              </p:ext>
            </p:extLst>
          </p:nvPr>
        </p:nvGraphicFramePr>
        <p:xfrm>
          <a:off x="323528" y="548680"/>
          <a:ext cx="8568952" cy="6136768"/>
        </p:xfrm>
        <a:graphic>
          <a:graphicData uri="http://schemas.openxmlformats.org/drawingml/2006/table">
            <a:tbl>
              <a:tblPr firstRow="1" firstCol="1" bandRow="1"/>
              <a:tblGrid>
                <a:gridCol w="1873870"/>
                <a:gridCol w="6695082"/>
              </a:tblGrid>
              <a:tr h="139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</a:t>
                      </a:r>
                      <a:r>
                        <a:rPr lang="ru-RU" sz="13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ТехноТорий</a:t>
                      </a: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Муниципальное образование МАУ ДО « ДДТ « Юность» им. В.П. Макеева»  г. Миасс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9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Промежуточные  итоги создания образовательного технопарка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Разработка плана мероприятий по реализации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Разработка положения о  создании рабочей группы по разработке  и реализации  экспериментальной площадки технопарка.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3.Разработка нормативно-правовой базы по реализации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4. Разработка плана по созданию  материально-технической базы для развития инновационного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 Разработка Положения образовательного </a:t>
                      </a:r>
                      <a:r>
                        <a:rPr lang="en-US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парка  «</a:t>
                      </a:r>
                      <a:r>
                        <a:rPr lang="ru-RU" sz="13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ТехноТорий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 Разработка общеобразовательных программ проекта «Программирование на базе лаборатории SKREC</a:t>
                      </a:r>
                      <a:r>
                        <a:rPr lang="en-US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H», «Робототехника»,«3–D моделирование».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 Организация курсов по повышению квалификации педагогов - объединений технического направления - «Обучение  языку программирования на базе лаборатории SKREC</a:t>
                      </a:r>
                      <a:r>
                        <a:rPr lang="en-US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H»- 5 человек.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 Составление списка необходимого оборудования для организации образовательной деятельности.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 Рассмотрение инновационного проекта на заседании методического совета.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10.Комплектация учебных групп, деятельность по набору учащихся.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 Работа с родителями (законными представителями), проведение родительских собраний.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12.Оснащение оборудованием учебные кабинеты.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13.Диагностика технических и конструкторских навыков учащихся.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 Заключение договора на право пользования недвижимым имуществом, находящемся муниципальной собственности </a:t>
                      </a:r>
                      <a:r>
                        <a:rPr lang="ru-RU" sz="13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Миасского</a:t>
                      </a: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городского округа и закрепленного на праве оперативного управления за МАУ ДО « ДДТ  «Юность».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5215" marR="15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9"/>
            <a:ext cx="148268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05212"/>
              </p:ext>
            </p:extLst>
          </p:nvPr>
        </p:nvGraphicFramePr>
        <p:xfrm>
          <a:off x="179509" y="548680"/>
          <a:ext cx="8712970" cy="6095994"/>
        </p:xfrm>
        <a:graphic>
          <a:graphicData uri="http://schemas.openxmlformats.org/drawingml/2006/table">
            <a:tbl>
              <a:tblPr firstRow="1" firstCol="1" bandRow="1"/>
              <a:tblGrid>
                <a:gridCol w="2592291"/>
                <a:gridCol w="6120679"/>
              </a:tblGrid>
              <a:tr h="5040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Образовательный технопарк  «Содружество»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Сосновский муниципальный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район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4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Совещания, семинары, конференции проводимые в муниципалитете  по вопросам открытия образовательного технопарка 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14.09.2016 – совещание сотрудников,  заинтересованных в деятельности Технопарка, по вопросу создания Технопарка в районе. </a:t>
                      </a:r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09.11.2016 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собрание по вопросу разработки рабочей программы Технопарка </a:t>
                      </a:r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Координация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деятельности рабочих групп «кустов» специалистом Управления образования по различным вопросам деятельности технопарка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Публикации в СМИ о ходе реализации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проекта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_____________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Промежуточные итоги создания образовательного технопарка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заключен договор между УО и ЧИППКРО о создании образовательного технопарка в Сосновском муниципальном районе;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 проект программы и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организационно-управленческой схемы 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образовательного Технопарка;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началось заключение договоров  между образовательными учреждениями и резидентами образовательного технопарка (МОУ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Долгодеревенская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СОШ – Челябинский ЛПУ МГУ  «Газпром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Трансгаз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Екатеринбрг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», МОУ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Саргазинса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СОШ – НПО  «Сады России» и т.д.)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 базе МОУ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Долгодеревенская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СОШ апробирован новый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курс для школьников «Предпринимательские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игры»;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представление образовательного Технопарка на </a:t>
                      </a:r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Всероссийском техническом форуме.  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pic>
        <p:nvPicPr>
          <p:cNvPr id="4" name="Picture 8" descr="F:\ташангир 2013 лагерь\IMG_078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82991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1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09774"/>
              </p:ext>
            </p:extLst>
          </p:nvPr>
        </p:nvGraphicFramePr>
        <p:xfrm>
          <a:off x="179512" y="1412775"/>
          <a:ext cx="8784976" cy="4661730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6624736"/>
              </a:tblGrid>
              <a:tr h="5040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</a:t>
                      </a:r>
                      <a:r>
                        <a:rPr lang="ru-RU" sz="1400" b="1" i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«Инженер и К°»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Каслинский</a:t>
                      </a:r>
                      <a:r>
                        <a:rPr lang="ru-RU" sz="1400" b="1" i="0" u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муниципальный район</a:t>
                      </a:r>
                    </a:p>
                  </a:txBody>
                  <a:tcPr marL="67440" marR="6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3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Совещание семинары</a:t>
                      </a:r>
                    </a:p>
                  </a:txBody>
                  <a:tcPr marL="67440" marR="6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26.10.2016 Совещание с директорами образовательных учреждений «Знакомство с основными направлениями образовательного технопарка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(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чел)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08.11.2016 совещание с руководителями образовательных учреждений участвующих в проекте «Технопарк» по разработке основной модели проекта (9чел).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09.11.2016-16.11.2016 Совещания руководителей образовательных учреждений с педагогами участвующими в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проекте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«Разработка образовательных программ участвующих в проекте» (20чел.)</a:t>
                      </a:r>
                    </a:p>
                  </a:txBody>
                  <a:tcPr marL="67440" marR="6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Публикации в СМИ</a:t>
                      </a:r>
                    </a:p>
                  </a:txBody>
                  <a:tcPr marL="67440" marR="6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--------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Промежуточные итоги</a:t>
                      </a:r>
                    </a:p>
                  </a:txBody>
                  <a:tcPr marL="67440" marR="6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Разработано положение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«Образовательный технопарк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«Инженер и К».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Издан приказ о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создании творческой группы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разработке и внедрению инновационного образовательного проекта.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Разрабатываются и внедряются образовательные программы по выбранным направлениям.</a:t>
                      </a:r>
                    </a:p>
                  </a:txBody>
                  <a:tcPr marL="67440" marR="6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82420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435224" cy="12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30352"/>
              </p:ext>
            </p:extLst>
          </p:nvPr>
        </p:nvGraphicFramePr>
        <p:xfrm>
          <a:off x="179512" y="614129"/>
          <a:ext cx="8856984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6192688"/>
              </a:tblGrid>
              <a:tr h="1740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Образовательный технопарк для детей дошкольного возраста «Твори, выдумывай, пробуй»</a:t>
                      </a: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Муниципальное образование</a:t>
                      </a: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г. Челябинск</a:t>
                      </a: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Совещания, семинары, конференции, проведённые в муниципалитете по вопросам открытия образовательного технопарка</a:t>
                      </a: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08.11.2016. –заседание рабочей группы «Об участии в работе НПП по созданию образовательных технопарков» - заведующие ДОУ, реализующие проект «ТЕМП: масштаб-город Челябинск» - 5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01.12.2016г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. - Установочный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семинар «Образовательный технопарк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для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детей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дошкольного возраста»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руководители/заместители руководителей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ДОУ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-35 человек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19.12.2016г. - Проектировочный семинар для участников образовательного технопарка для детей дошкольного возраста «Твори, выдумывай, пробуй -руководители/заместители руководителей ДОУ -33 чел.</a:t>
                      </a: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Публикации в СМИ о ходе реализации проекта</a:t>
                      </a: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-----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Промежуточные итоги создания образовательного технопарка</a:t>
                      </a: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Определены ДОУ - участники НПП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Заключили соглашение о сотрудничестве с ГБУ ДПО ЧИППКРО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Определены направления и реализуемые образовательные программы ДОУ - участников НПП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Разработана Программа развития образовательного технопарка для детей дошкольного возраста в муниципальном образовании г.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Челябинска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257" marR="60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1633364" cy="10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Цель НПП: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проектирование и апробация организационно-управленческих и педагогических механизмов  создания образовательного технопарка в муниципальном образовании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332" y="2204864"/>
            <a:ext cx="8565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Задачи НПП: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изучение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актуального состояния и возможностей муниципального образования для создания образовательного технопарка;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проектирование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организационной-управленческой модели технопарка с учетом территориальных особенностей;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научно-методическое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сопровождение проектирования и апробации модели образовательного технопарка в муниципальном образовании;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разработка информационно-методических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материалов по результатам реализации 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НПП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4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01920"/>
              </p:ext>
            </p:extLst>
          </p:nvPr>
        </p:nvGraphicFramePr>
        <p:xfrm>
          <a:off x="179512" y="732471"/>
          <a:ext cx="8712968" cy="423322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6408712"/>
              </a:tblGrid>
              <a:tr h="414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Образовательный технопарк «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АгроториУМ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Красноармейский муниципальный район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Совещания, семинары,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конференции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06.10.2016г. создание рабочей группы по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созданию образовательного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технопарка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представители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Управления образования, директора ОУ-площадок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технопарка) 10 человек.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20.10.2016г. утверждение структуры технопарка. Рабочая группа, 10 человек.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08.11.2016г. Утверждение ОУ образовательной программы технопарка, подписание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договоров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между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участниками и резидентами. Рабочая группа, представители предприятий-резидентов, 20 человек.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22.11.2016г. подготовка к выступлению на Форуме, рабочая группа, институт, 12 человек.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Каждую пятницу – планерки по промежуточным итогам, текущее, 5-7 человек.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Публикации в СМИ о проекте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Сайт Управления образования Красноармейского района.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Сайт газеты Маяк Красноармейского района.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Сайты школ- площадок технопарка.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pic>
        <p:nvPicPr>
          <p:cNvPr id="4" name="Рисунок 3" descr="dacha_samara_bebin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182711"/>
            <a:ext cx="1656184" cy="11266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5" descr="5560773a968b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5301208"/>
            <a:ext cx="1944216" cy="1327071"/>
          </a:xfrm>
          <a:prstGeom prst="rect">
            <a:avLst/>
          </a:prstGeom>
          <a:noFill/>
          <a:ln w="9525">
            <a:solidFill>
              <a:srgbClr val="4E6128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15157"/>
              </p:ext>
            </p:extLst>
          </p:nvPr>
        </p:nvGraphicFramePr>
        <p:xfrm>
          <a:off x="179512" y="732471"/>
          <a:ext cx="8712968" cy="3850958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7344816"/>
              </a:tblGrid>
              <a:tr h="3865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B7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Образовательный технопарк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74B7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АгроториУМ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B7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B7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Красноармейский муниципальный район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Промежуточные итоги создания технопарка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Утверждена структура технопарка.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Подобраны исполнители и резиденты технопарка, все участники связаны между собой договорными отношениями.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2017 год в бюджет заложена статья расходов на нужды технопарка.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Оснастили первоначальным набором оборудования три из пяти ОУ-площадок технопарка.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Утверждена дорожная карта по реализации технопарка.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Утверждена программа технопарка.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рамках этой программы ОУ района начали реализацию образовательных программ технопарка.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Достигнуты договоренности с предприятиями- партнерами технопарка о предоставлении разносторонней спонсорской помощи (финансы, оборудование, кадры).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Заложена программа курсовой подготовки учителей, работающих в рамках технопарка.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pic>
        <p:nvPicPr>
          <p:cNvPr id="5" name="Рисунок 4" descr="1466478869_CzkyWhGcj3_IMG_689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736304" cy="1728192"/>
          </a:xfrm>
          <a:prstGeom prst="rect">
            <a:avLst/>
          </a:prstGeom>
          <a:noFill/>
          <a:ln w="9525">
            <a:solidFill>
              <a:srgbClr val="4E6128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21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28525"/>
              </p:ext>
            </p:extLst>
          </p:nvPr>
        </p:nvGraphicFramePr>
        <p:xfrm>
          <a:off x="179512" y="718312"/>
          <a:ext cx="8856983" cy="5077040"/>
        </p:xfrm>
        <a:graphic>
          <a:graphicData uri="http://schemas.openxmlformats.org/drawingml/2006/table">
            <a:tbl>
              <a:tblPr firstRow="1" firstCol="1" bandRow="1"/>
              <a:tblGrid>
                <a:gridCol w="2223840"/>
                <a:gridCol w="6633143"/>
              </a:tblGrid>
              <a:tr h="5662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«СИНЕРГИЯ»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Муниципальное образование: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Чебаркульский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МР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семинары, конференции проведенные в муниципалитете по вопросам открытия образовательного технопарка </a:t>
                      </a: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Первичный семинар по вопросу открытия образовательного технопарка в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Чебаркульском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Проектировочный семинар на базе МУ ДО «РЦДТ» - «Разработка программы развития образовательного технопарка «СИНЕРГИЯ»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Совещание в УО  по этапам реализации образовательного технопарка «СИНЕРГИЯ»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Совещание с предполагаемыми резидентами по вопросу возможного взаимовыгодного сотрудничества в рамках реализации проекта «ТЕМП»</a:t>
                      </a: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Публикации в СМИ о ходе реализации проекта </a:t>
                      </a: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Сайт администрации ЧМР «Технопарк «ТЕМП» в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Чебаркульском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районе»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</a:tabLst>
                      </a:pP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http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://</a:t>
                      </a:r>
                      <a:r>
                        <a:rPr lang="en-US" sz="140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chadm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ru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node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?</a:t>
                      </a: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page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=6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Сайт МУ ДО «РЦДТ» ЧМР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</a:tabLst>
                      </a:pP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http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://</a:t>
                      </a:r>
                      <a:r>
                        <a:rPr lang="en-US" sz="140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rcdt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edusite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ru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/</a:t>
                      </a: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p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31</a:t>
                      </a:r>
                      <a:r>
                        <a:rPr lang="en-US" sz="1400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aa</a:t>
                      </a: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1.</a:t>
                      </a: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html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Сайт УО ЧМР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</a:tabLst>
                      </a:pP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4"/>
                        </a:rPr>
                        <a:t>http://ruo.ch-adm.ru/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Газета ЧМР «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Южноуралец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5"/>
                        </a:rPr>
                        <a:t>http://gazeta-ch.ru/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930" algn="l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Размещение информационных на портале сетевого НПП о ходе и результатах работы технопарка.</a:t>
                      </a: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9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09783"/>
              </p:ext>
            </p:extLst>
          </p:nvPr>
        </p:nvGraphicFramePr>
        <p:xfrm>
          <a:off x="107504" y="620688"/>
          <a:ext cx="8856983" cy="6026937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6984775"/>
              </a:tblGrid>
              <a:tr h="5662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«СИНЕРГИЯ»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Муниципальное образование: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Чебаркульский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МР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Промежуточные итоги создания образовательного технопарка</a:t>
                      </a: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Прохождение заявительного этапа: заключено соглашение на сопровождение НПП с ГБУ для разработки и создания НПП образовательного технопарка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Приказ МУ ДОРЦДТ о назначении ответственных  за содействие ГБУ для разработки и создания НПП образовательного технопарка по реализации продукта НПП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Приказ УО о создании рабочей группы для разработки и создания НПП образовательного технопарка.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Приказ МУ ДО РЦДТ о создании проектной  группы по реализации образовательного технопарка.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Разработка макетов договоров с различными , предполагаемыми резидентами технопарка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Заключение договоров с резидентами технопарка ( ООО «Алтай Агро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Хим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Союз +», ЧОБУ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Чебаркульское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лесничество», ЧРОРОО «Союз обществ охотников и рыболовов по Челябинской области», МОУ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Тимирязевская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СОШ», МОУ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Шахматовская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СОШ», МОУ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Коротановская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ООШ», МОУ СОШ с.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Варламово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им. Л.Н. Сейфулиной»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Находятся в разработке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договоры 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 ООО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Чебаркульская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птица»,  ГНУ «Челябинский НИИСХ», МОУ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Маскайская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ООШ».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Подбор информации для буклета «Образовательный технопарк «ТЕМП»: муниципальная модель воплощения»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Дистанционные курсы «Освоение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игропрактики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для развития предпринимательского творчества молодежи»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Знакомство и оценка проектов программ развития образовательных технопарков области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1279" marR="21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3503"/>
              </p:ext>
            </p:extLst>
          </p:nvPr>
        </p:nvGraphicFramePr>
        <p:xfrm>
          <a:off x="305450" y="620688"/>
          <a:ext cx="8640960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1890286"/>
                <a:gridCol w="6750674"/>
              </a:tblGrid>
              <a:tr h="1483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«Вектор»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Златоустовский городской округ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8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семинары, конференции, проведенные в муниципалитете по вопросам открытия образовательного технопарка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Оперативные совещания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заместителя начальника управления образования и молодежной политики ЗГО Н.В.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Ионовой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 руководителями и исполнителями образовательного технопарка (каждый третий вторник месяца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Межведомственная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комиссия по профориентации (каждая третья среда месяца)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15.12.2016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Семинар классных руководителей 10-11 классов «Куда пойти учиться» (в сетевом взаимодействии с ФГОУ ВПО «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ЮУрГУ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(НИУ), ФГОУ СПО) 47 человек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30.11.2016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Семинар для заместителей по воспитательной работе «Семья и школа: проблемы и перспективы» (вопрос по профориентации) на базе МАОУ СОШ № 8 42 человека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Публикации в СМИ о ходе реализации проекта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http://cutzlatoust.ru/page-72.html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сюжет о городском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Лего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-фестивале «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Лего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-фантазии» в рамках Лаборатории образовательной робототехники образовательного технопарка от 12.11.2016 г.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3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01188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54630"/>
              </p:ext>
            </p:extLst>
          </p:nvPr>
        </p:nvGraphicFramePr>
        <p:xfrm>
          <a:off x="334291" y="1988840"/>
          <a:ext cx="8640960" cy="3672459"/>
        </p:xfrm>
        <a:graphic>
          <a:graphicData uri="http://schemas.openxmlformats.org/drawingml/2006/table">
            <a:tbl>
              <a:tblPr firstRow="1" firstCol="1" bandRow="1"/>
              <a:tblGrid>
                <a:gridCol w="1890286"/>
                <a:gridCol w="6750674"/>
              </a:tblGrid>
              <a:tr h="1483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«Вектор»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Златоустовский городской округ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Промежуточные итоги создания образовательного технопарка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Разработали Положение об образовательном технопарке «Вектор» Златоустовского городского округа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Разработали Положение о Координационном Совете образовательного технопарка «Вектор» Златоустовского городского округа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Разработали программы элективных курсов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рамках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школы образовательного технопарка «Вектор»: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«Социальное проектирование»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«Учебно-исследовательская деятельность»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«Матрица карьеры»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Оснастили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Лего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-конструкторами </a:t>
                      </a: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EV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(4 ед.) Лабораторию образовательной робототехники образовательного технопарка «Вектор»</a:t>
                      </a:r>
                    </a:p>
                  </a:txBody>
                  <a:tcPr marL="24194" marR="2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5" y="135035"/>
            <a:ext cx="1717923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90305"/>
              </p:ext>
            </p:extLst>
          </p:nvPr>
        </p:nvGraphicFramePr>
        <p:xfrm>
          <a:off x="323529" y="577576"/>
          <a:ext cx="8496944" cy="4163187"/>
        </p:xfrm>
        <a:graphic>
          <a:graphicData uri="http://schemas.openxmlformats.org/drawingml/2006/table">
            <a:tbl>
              <a:tblPr firstRow="1" firstCol="1" bandRow="1"/>
              <a:tblGrid>
                <a:gridCol w="2265852"/>
                <a:gridCol w="6231092"/>
              </a:tblGrid>
              <a:tr h="1578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</a:t>
                      </a:r>
                      <a:r>
                        <a:rPr lang="ru-RU" sz="14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«РОСТ: развитие, образование, сотрудничество, технологии»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Ашинский </a:t>
                      </a:r>
                      <a:r>
                        <a:rPr lang="ru-RU" sz="14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муниципальный район</a:t>
                      </a: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семинары, конференции, проведённые в муниципалитете по вопросам открытия образовательного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технопарка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1.Совещания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рабочей группы при начальнике УО – «Создание на территории Ашинского муниципального района образовательного технопарка «РОСТ: развитие, образование, сотрудничество, технологии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»: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-обсуждение условий создания образовательного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о выборе резидентов образовательного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разработке программы образовательного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внесение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изменений, дополнений, корректировка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программы.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каждого совещания рабочей группы при начальнике УО АМР, проходят совещания проектных групп в учреждениях – резидентах с той же тематикой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Публикации в СМИ о ходе реализации проекта</a:t>
                      </a: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настоящее время подготовлена статья о работе технопарка для публикации в газете ММЦ г. Аши «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Аша.Учитель.ру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№ 106</a:t>
                      </a: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2" descr="Y:\1.2 Фото_ММЦ_74214\ФОРУМ\техническое творчество - 20.05.2016\SAM_173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4306404" y="5062849"/>
            <a:ext cx="1777764" cy="133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Lenovo1\Desktop\0012-010-Programma-po-tekhnolog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92" y="5019571"/>
            <a:ext cx="1753856" cy="1315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131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36833"/>
              </p:ext>
            </p:extLst>
          </p:nvPr>
        </p:nvGraphicFramePr>
        <p:xfrm>
          <a:off x="323528" y="577576"/>
          <a:ext cx="8640959" cy="592378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6336703"/>
              </a:tblGrid>
              <a:tr h="1578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</a:t>
                      </a:r>
                      <a:r>
                        <a:rPr lang="ru-RU" sz="13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«РОСТ: развитие, образование, сотрудничество, технологии»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u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Ашинский </a:t>
                      </a:r>
                      <a:r>
                        <a:rPr lang="ru-RU" sz="13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муниципальный район</a:t>
                      </a: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8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Промежуточные итоги создания образовательного технопарка</a:t>
                      </a: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Подписано Соглашение о сотрудничестве МКОУ «школа – интернат № 5 г. Аши» и ГБУ ДПО «ЧИППКРО»;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Подготовлен список резидентов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3.Определены направления работы технопарка, виды деятельности детей;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Определены образовательные программы, реализуемые в рамках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 Определена и подготовлена материально – техническая база резидентов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Сформирована программа развития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 Проведены 5 консультаций проектных групп в учреждениях – резидентах по развитию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  Заключены соглашения с резидентами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 Подготовлена и проведена презентация технопарка в рамках Форума «Мы вместе», также представлены образовательные программы теми специалистами, которые входят в рабочую  группу по проекту;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 На базе МКОУ «школа – интернат № 5 г. Аши» организованы и ведутся занятия в рамках деятельности технопарка;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 На базе МКОУ «школа – интернат № 5 г. Аши» ведётся разработка развивающего пространства: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создан читательский уголок;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изготовлен игровой столик с разметкой по ПДД;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закуплены развивающие игры и игрушки;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размещены поделки детей из других школ;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формируется контактный жив</a:t>
                      </a:r>
                    </a:p>
                  </a:txBody>
                  <a:tcPr marL="14710" marR="1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90363"/>
              </p:ext>
            </p:extLst>
          </p:nvPr>
        </p:nvGraphicFramePr>
        <p:xfrm>
          <a:off x="290883" y="581799"/>
          <a:ext cx="8712968" cy="4907280"/>
        </p:xfrm>
        <a:graphic>
          <a:graphicData uri="http://schemas.openxmlformats.org/drawingml/2006/table">
            <a:tbl>
              <a:tblPr/>
              <a:tblGrid>
                <a:gridCol w="1828850"/>
                <a:gridCol w="6884118"/>
              </a:tblGrid>
              <a:tr h="1351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«Ступени»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Саткинский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муниципальный район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3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         семинары, конференции, проведенные в муниципалитете по вопросам открытия    образовательного технопарка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Август-сентябрь 2016 г. / Совещания с использованием интернет-технологий с руководителями Университета «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Иннополис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(Казань) по вопросу заключения соглашения о сотрудничестве в рамках развития Детского образовательного технопарка 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Саткинского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муниципального района.</a:t>
                      </a:r>
                    </a:p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Октябрь-ноябрь 2016 г. / Рабочие совещания с ООО «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Брейндевелопмент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(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г.Санкт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-Петербург) по дальнейшей реализации совместного проекта «Формирование и развитие инженерного мышления у детей возрастной категории 4-16 лет средствами образовательной робототехники «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Роботрек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Huna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-MRT” в образовательной среде 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Саткинского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муниципального района на период 2015-2018 год».</a:t>
                      </a:r>
                    </a:p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08.12.2016 / Семинары по темам «Механизмы развития дополнительного образования детей технической направленности в системе дошкольного образования (при участии начальника научно-методического отдела ГБОУ ДО «Дом юношеского технического творчества Челябинской области» 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Дорожкиной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Н.Г.), «Линейка всероссийских соревнований 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ИКаР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как средство вовлечения детей и подростков в систему инженерного образования» (руководитель проекта «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ИКаР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— соревнования по робототехнике» </a:t>
                      </a:r>
                      <a:r>
                        <a:rPr lang="ru-RU" sz="14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Ишмакова</a:t>
                      </a:r>
                      <a:r>
                        <a:rPr lang="ru-RU" sz="14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М.С.) / старшие воспитатели и педагоги ДОО / 30 чел</a:t>
                      </a:r>
                      <a:r>
                        <a:rPr lang="ru-RU" sz="14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фото 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1243965" cy="14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78394"/>
              </p:ext>
            </p:extLst>
          </p:nvPr>
        </p:nvGraphicFramePr>
        <p:xfrm>
          <a:off x="290883" y="581799"/>
          <a:ext cx="8712968" cy="5191935"/>
        </p:xfrm>
        <a:graphic>
          <a:graphicData uri="http://schemas.openxmlformats.org/drawingml/2006/table">
            <a:tbl>
              <a:tblPr/>
              <a:tblGrid>
                <a:gridCol w="2120877"/>
                <a:gridCol w="6592091"/>
              </a:tblGrid>
              <a:tr h="1351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«Ступени»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Саткинский</a:t>
                      </a: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муниципальный район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3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Совещания,          семинары, конференции, проведенные в муниципалитете по вопросам открытия    образовательного технопарка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02.11.2016 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 2-дневное рабочее совещание с представителями МГХПА 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им.Строганова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 Компании «Смирнов Дизайн» по вопросам взаимодействия в рамка </a:t>
                      </a:r>
                      <a:r>
                        <a:rPr lang="ru-RU" sz="13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образовательного технопарка</a:t>
                      </a:r>
                      <a:endParaRPr lang="ru-RU" sz="13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14.12.2016 / Семинар по теме «Формирование навыков творческо-конструкторской деятельности детей дошкольного возраста»  / старшие воспитатели и педагоги ДОО /  30 чел.</a:t>
                      </a: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Публикации в СМИ о ходе реализации проекта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Центр образовательной робототехники при МБОУ «СОШ №4» / ссылка на Интернет-ресурс: </a:t>
                      </a:r>
                      <a:r>
                        <a:rPr lang="ru-RU" sz="1300" u="none" strike="noStrike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http://robo-satka.moy.su</a:t>
                      </a:r>
                      <a:endParaRPr lang="ru-RU" sz="13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Публикация «В 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Сатке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появится технопарк» / Информационный портал «В 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Сатке.Ру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/ ссылка </a:t>
                      </a:r>
                      <a:r>
                        <a:rPr lang="ru-RU" sz="1300" u="none" strike="noStrike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http://www.vsatke.ru/v-satke-poyavitsya-texnopark</a:t>
                      </a:r>
                      <a:endParaRPr lang="ru-RU" sz="13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Публикация «В 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Сатке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открылся детский технопарк» / Информационный портал сети газет»Метро74» за 16.09.2016 / ссылка  </a:t>
                      </a:r>
                      <a:r>
                        <a:rPr lang="ru-RU" sz="1300" u="none" strike="noStrike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http://www.vsatke.ru/v-satke-poyavitsya-texnopark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Заметка «В 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Сатке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прошёл фестиваль для самых юных 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робототехников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/ газета «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Саткинский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рабочий» за 16.12.2016  / ссылка: </a:t>
                      </a:r>
                      <a:r>
                        <a:rPr lang="ru-RU" sz="1300" u="none" strike="noStrike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4"/>
                        </a:rPr>
                        <a:t>http://satrab74.ru/news/obrazovanie/2844-v-satke-proshjol-festival-dlya-samykh-yunykh-robototekhnikov</a:t>
                      </a:r>
                      <a:endParaRPr lang="ru-RU" sz="13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28575" lvl="0" indent="-342900" algn="just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Заметка «В 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Сатке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подвели итоги первого районного фестиваля короткометражек «Стоп! Снято!» / газета «</a:t>
                      </a:r>
                      <a:r>
                        <a:rPr lang="ru-RU" sz="1300" spc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Саткинский</a:t>
                      </a:r>
                      <a:r>
                        <a:rPr lang="ru-RU" sz="1300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рабочий» за 22.11.2016 / ссылка </a:t>
                      </a:r>
                      <a:r>
                        <a:rPr lang="ru-RU" sz="1300" u="none" strike="noStrike" spc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5"/>
                        </a:rPr>
                        <a:t>http://satrab74.ru/news/kultura/2776-v-satke-podveli-itogi-pervogo-rajonnogo-festivalya-korotkometrazhek-stop-snyato</a:t>
                      </a:r>
                      <a:endParaRPr lang="ru-RU" sz="13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IMG_0436-1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539552" y="4103052"/>
            <a:ext cx="1637665" cy="13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15 сентября 2016 г.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Установочный семинар с муниципальными командами «Региональная модель образовательного технопарка «ТЕМП». Возможности реализации проекта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в муниципальном образовании»</a:t>
            </a:r>
          </a:p>
          <a:p>
            <a:pPr algn="ctr"/>
            <a:r>
              <a:rPr lang="en-US" sz="2200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ipk74.ru/news/ustanovochnyj-seminar-regionalnaya-model-obrazovatelnogo-tehnoparka-temp-vozmozhnosti-realizacii-proekta-v-municipalnom-obrazovanii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3789040"/>
            <a:ext cx="3007924" cy="1748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3573016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Представление региональной концепции «Образовательный технопарк «ТЕМП»».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Постановка целей и задач научно-прикладного 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Определение возможных направлений деятельности образовательных технопарков в муниципальном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35374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Краткие итоги деятельности НПП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21361"/>
              </p:ext>
            </p:extLst>
          </p:nvPr>
        </p:nvGraphicFramePr>
        <p:xfrm>
          <a:off x="290883" y="581799"/>
          <a:ext cx="8712968" cy="4754880"/>
        </p:xfrm>
        <a:graphic>
          <a:graphicData uri="http://schemas.openxmlformats.org/drawingml/2006/table">
            <a:tbl>
              <a:tblPr/>
              <a:tblGrid>
                <a:gridCol w="2120877"/>
                <a:gridCol w="6592091"/>
              </a:tblGrid>
              <a:tr h="1351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Образовательный технопарк «Ступени»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Саткинский</a:t>
                      </a: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муниципальный район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6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Промежуточные          итоги создания     образовательного технопарка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Создана рабочая группа НПП технопарка из 9 человек.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Запустили образовательные программы по робототехнике в МБОУ «СОШ №4»,  МАДОУ «ЦРР-Д/С №32», МБДОУ «Д/С №8».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Оснастили необходимым робототехническим оборудованием 3 объекта: Центр образовательной робототехники на базе МБОУ «СОШ №4», МАДОУ «ЦРР-Д/С №32», МБДОУ «Д/С №8» / август-ноябрь 2016 г.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Запрос в образовательные организации и формирование базы данных  по педагогам, реализующим программы основного и дополнительного образования в рамках Образовательного проекта ТЕМП Челябинской области / участники - 36 педагогов из 18 ОО  / ноябрь-декабрь 2016.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Разработаны и направлены второй стороне проекты соглашений о взаимодействии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Саткинского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муниципального района с Университетом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Иннополис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и ООО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БрайнДевелопмент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/ ноябрь 2016.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Принят протокол о намерениях сторон в рамках развития НПП между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Саткинским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муниципальным районом и  МГХПА 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им.Строганова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/ ноябрь 2016 г.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Разработано Положение и проведены соревнования муниципального этапа Всероссийского фестиваля-марафона для дошкольников «</a:t>
                      </a:r>
                      <a:r>
                        <a:rPr lang="ru-RU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ДЕТалька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». Выявлены победители по трем номинациям «Проект «Под небом голубым есть город золотой...», «Скоростная сборка модели» и «Движение робота по заданной траектории». / участники - 50 детей и педагогов, 12 команд. / Дата - 02.12.2016 / Место - МБДОУ «Д/С №8».</a:t>
                      </a:r>
                    </a:p>
                  </a:txBody>
                  <a:tcPr marL="10235" marR="10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Рисунок1-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1623695" cy="13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075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9639D">
                    <a:lumMod val="50000"/>
                  </a:srgbClr>
                </a:solidFill>
              </a:rPr>
              <a:t>Перспективы развития НПП на 2017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771" y="980728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Проведение стажировок для педагогических и руководящих работников образовательных организаций области (апрель – июнь 2017 г.).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Публикация информационно-методических материалов по результатам деятельн</a:t>
            </a:r>
            <a:r>
              <a:rPr lang="ru-RU" sz="2200" dirty="0">
                <a:solidFill>
                  <a:srgbClr val="39639D">
                    <a:lumMod val="50000"/>
                  </a:srgbClr>
                </a:solidFill>
              </a:rPr>
              <a:t>о</a:t>
            </a:r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сти НПП </a:t>
            </a:r>
          </a:p>
          <a:p>
            <a:pPr algn="just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( август, октябрь 2017 г.).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Обновление общеразвивающих программ в рамках деятельности образовательного технопарка. Презентация программ в сети НПП (март –апрель 2017 г.)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rgbClr val="39639D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20" y="4437112"/>
            <a:ext cx="25527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188640"/>
            <a:ext cx="8964488" cy="244827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Решение Ученого совета  № 9/7 от 26.10.2016 г.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об открытии НПП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«Создание региональной сети образовательных технопарков»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900" b="1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dirty="0" smtClean="0">
                <a:solidFill>
                  <a:srgbClr val="464646"/>
                </a:solidFill>
                <a:latin typeface="Lucida Sans Unicode"/>
              </a:rPr>
              <a:t>10 муниципальных образований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3" name="Picture 7" descr="karta"/>
          <p:cNvPicPr/>
          <p:nvPr/>
        </p:nvPicPr>
        <p:blipFill>
          <a:blip r:embed="rId2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592288" cy="3744416"/>
          </a:xfrm>
          <a:prstGeom prst="rect">
            <a:avLst/>
          </a:prstGeom>
          <a:ln>
            <a:noFill/>
          </a:ln>
          <a:effectLst>
            <a:glow rad="101600">
              <a:sysClr val="window" lastClr="FFFFFF">
                <a:alpha val="40000"/>
              </a:sys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07904" y="2780928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Челябинск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Миасс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Аша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Сатка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Касли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Карабаш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Златоуст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Сосновский муниципальный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Красноармейский муниципальный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Чебаркульский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муниципальный район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39639D">
                    <a:lumMod val="50000"/>
                  </a:srgbClr>
                </a:solidFill>
              </a:rPr>
              <a:t>Сентябрь - октябрь 2016 г.</a:t>
            </a:r>
          </a:p>
          <a:p>
            <a:pPr algn="r"/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Консультирование муниципальных команд по заключению соглашения о сопровождении НПП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155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39639D">
                    <a:lumMod val="50000"/>
                  </a:srgbClr>
                </a:solidFill>
              </a:rPr>
              <a:t>Октябрь – ноябрь  2016 г.</a:t>
            </a:r>
          </a:p>
          <a:p>
            <a:pPr algn="r"/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Проведение проектировочных семинаров с муниципальными командами по разработке организационно-управленческой структуры образовательных технопарков с учетом территориальной специфики</a:t>
            </a:r>
          </a:p>
          <a:p>
            <a:pPr algn="r"/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10 территорий – 10 семинаров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555" y="35010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39639D">
                    <a:lumMod val="50000"/>
                  </a:srgbClr>
                </a:solidFill>
              </a:rPr>
              <a:t>Октябрь – ноябрь  2016 г.</a:t>
            </a:r>
          </a:p>
          <a:p>
            <a:pPr algn="r"/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Консультирование муниципальных команд по разработке проекта программы образовательного технопарка  с учетом территориальной специфики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" b="5892"/>
          <a:stretch/>
        </p:blipFill>
        <p:spPr>
          <a:xfrm>
            <a:off x="5940153" y="4797152"/>
            <a:ext cx="2511120" cy="17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52121"/>
              </p:ext>
            </p:extLst>
          </p:nvPr>
        </p:nvGraphicFramePr>
        <p:xfrm>
          <a:off x="72008" y="116630"/>
          <a:ext cx="8892480" cy="65353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8715"/>
                <a:gridCol w="7173765"/>
              </a:tblGrid>
              <a:tr h="646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Челябинск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Образовательный технопарк для детей дошкольного возраста «Твори, выдумывай, пробуй!» пропедевтической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направленности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7843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г.Миасс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Образовательный IT – парк «</a:t>
                      </a:r>
                      <a:r>
                        <a:rPr lang="ru-RU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ТехноТорий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»: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Формирование основ инженерного мышления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560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Аша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«РОСТ» Образовательный технопарк для детей с ОВЗ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32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</a:t>
                      </a:r>
                      <a:r>
                        <a:rPr lang="ru-RU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Сатка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Образовательный технопарк «Ступени» информационно-технической направленности</a:t>
                      </a:r>
                    </a:p>
                  </a:txBody>
                  <a:tcPr/>
                </a:tc>
              </a:tr>
              <a:tr h="646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Карабаш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«Вектор будущего» 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Т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ехнопарк совершенствования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кадрового потенциала  </a:t>
                      </a:r>
                      <a:r>
                        <a:rPr lang="ru-RU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Карабашского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городского округа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6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Касли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«Инженер и К°» Образовательный технопарк инженерно-технической направленности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6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Златоуст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Образовательный технопарк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совершенствования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кадрового потенциала рабочих специальностей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6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Красноармейский район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АгроториУМ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» Совершенствование кадрового потенциала сельскохозяйственного сектора экономики Красноармейского муниципального района 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6295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Чебаркульский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район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«Синергия» Образовательный технопарк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естественно-научного профиля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80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Сосновский район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«Содружество» Образовательный технопарк совершенствования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кадрового потенциала для промышленного и сельскохозяйственного сектора экономики района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4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39639D">
                    <a:lumMod val="50000"/>
                  </a:srgbClr>
                </a:solidFill>
              </a:rPr>
              <a:t>1-2 декабря 2016 г.</a:t>
            </a:r>
          </a:p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Представление региональной и муниципальной модели образовательных технопарков на секции </a:t>
            </a:r>
            <a:r>
              <a:rPr lang="en-US" sz="2200" dirty="0" smtClean="0">
                <a:solidFill>
                  <a:srgbClr val="39639D">
                    <a:lumMod val="50000"/>
                  </a:srgbClr>
                </a:solidFill>
              </a:rPr>
              <a:t>III</a:t>
            </a:r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 Всероссийского технического </a:t>
            </a:r>
            <a:r>
              <a:rPr lang="ru-RU" sz="2200" dirty="0">
                <a:solidFill>
                  <a:srgbClr val="39639D">
                    <a:lumMod val="50000"/>
                  </a:srgbClr>
                </a:solidFill>
              </a:rPr>
              <a:t>форума  </a:t>
            </a:r>
            <a:endParaRPr lang="ru-RU" sz="2200" dirty="0" smtClean="0">
              <a:solidFill>
                <a:srgbClr val="39639D">
                  <a:lumMod val="50000"/>
                </a:srgbClr>
              </a:solidFill>
            </a:endParaRPr>
          </a:p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«</a:t>
            </a:r>
            <a:r>
              <a:rPr lang="ru-RU" sz="2200" dirty="0" err="1">
                <a:solidFill>
                  <a:srgbClr val="39639D">
                    <a:lumMod val="50000"/>
                  </a:srgbClr>
                </a:solidFill>
              </a:rPr>
              <a:t>Технопарковое</a:t>
            </a:r>
            <a:r>
              <a:rPr lang="ru-RU" sz="2200" dirty="0">
                <a:solidFill>
                  <a:srgbClr val="39639D">
                    <a:lumMod val="50000"/>
                  </a:srgbClr>
                </a:solidFill>
              </a:rPr>
              <a:t> движение: опыт, перспективы развития» </a:t>
            </a:r>
            <a:endParaRPr lang="ru-RU" sz="2200" dirty="0" smtClean="0">
              <a:solidFill>
                <a:srgbClr val="39639D">
                  <a:lumMod val="50000"/>
                </a:srgbClr>
              </a:solidFill>
            </a:endParaRPr>
          </a:p>
          <a:p>
            <a:pPr algn="ctr"/>
            <a:r>
              <a:rPr lang="en-US" sz="2200" dirty="0">
                <a:solidFill>
                  <a:srgbClr val="39639D">
                    <a:lumMod val="50000"/>
                  </a:srgbClr>
                </a:solidFill>
                <a:hlinkClick r:id="rId2"/>
              </a:rPr>
              <a:t>http://</a:t>
            </a:r>
            <a:r>
              <a:rPr lang="en-US" sz="2200" dirty="0" smtClean="0">
                <a:solidFill>
                  <a:srgbClr val="39639D">
                    <a:lumMod val="50000"/>
                  </a:srgbClr>
                </a:solidFill>
                <a:hlinkClick r:id="rId2"/>
              </a:rPr>
              <a:t>ipk74.ru/news/informaciya-po-itogam-raboty-sekcij-iii-vserossijskogo-tehnicheskogo-foruma</a:t>
            </a:r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 </a:t>
            </a:r>
            <a:endParaRPr lang="ru-RU" sz="2200" dirty="0">
              <a:solidFill>
                <a:srgbClr val="39639D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9786" y="2924944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На секции и в буклете представлены модели образовательных технопарков: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39639D">
                    <a:lumMod val="50000"/>
                  </a:srgbClr>
                </a:solidFill>
              </a:rPr>
              <a:t>Сатки</a:t>
            </a: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Аши,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Миасса,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39639D">
                    <a:lumMod val="50000"/>
                  </a:srgbClr>
                </a:solidFill>
              </a:rPr>
              <a:t>Чебаркульского</a:t>
            </a: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 муниципального района,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Сосновского муниципального района,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39639D">
                    <a:lumMod val="50000"/>
                  </a:srgbClr>
                </a:solidFill>
              </a:rPr>
              <a:t>Красноармеского</a:t>
            </a: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 муниципального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/>
          <a:stretch/>
        </p:blipFill>
        <p:spPr>
          <a:xfrm>
            <a:off x="971600" y="2796469"/>
            <a:ext cx="2376264" cy="34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39639D">
                    <a:lumMod val="50000"/>
                  </a:srgbClr>
                </a:solidFill>
              </a:rPr>
              <a:t>Ноябрь - декабрь 2016 г.</a:t>
            </a:r>
          </a:p>
          <a:p>
            <a:pPr algn="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Проведение информационных совещаний  с муниципальными командами в режиме ВКС по вопросам размещения материалов в сети НПП и разработки проектов программ образовательных технопарков</a:t>
            </a:r>
          </a:p>
          <a:p>
            <a:pPr algn="r"/>
            <a:r>
              <a:rPr lang="ru-RU" sz="2200" b="1" dirty="0" smtClean="0">
                <a:solidFill>
                  <a:srgbClr val="39639D">
                    <a:lumMod val="50000"/>
                  </a:srgbClr>
                </a:solidFill>
              </a:rPr>
              <a:t>5 информационных совещаний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3342471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Логика построения программы образовательного технопарка.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9639D">
                    <a:lumMod val="50000"/>
                  </a:srgbClr>
                </a:solidFill>
              </a:rPr>
              <a:t>Обсуждение критериев оценивания проектов </a:t>
            </a: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программ образовательных </a:t>
            </a:r>
            <a:r>
              <a:rPr lang="ru-RU" sz="2000" dirty="0">
                <a:solidFill>
                  <a:srgbClr val="39639D">
                    <a:lumMod val="50000"/>
                  </a:srgbClr>
                </a:solidFill>
              </a:rPr>
              <a:t>технопарков.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Разработка формы экспертного листа.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7" y="2787764"/>
            <a:ext cx="29917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39639D">
                    <a:lumMod val="50000"/>
                  </a:srgbClr>
                </a:solidFill>
              </a:rPr>
              <a:t>Ноябрь - декабрь 2016 г.</a:t>
            </a:r>
          </a:p>
          <a:p>
            <a:pPr algn="ctr"/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Организация сетевого общения участников НПП в сети НПП на сайте ГБУ ДПО ЧИППКРО</a:t>
            </a:r>
          </a:p>
          <a:p>
            <a:pPr algn="ctr"/>
            <a:r>
              <a:rPr lang="en-US" sz="2200" dirty="0">
                <a:solidFill>
                  <a:srgbClr val="39639D">
                    <a:lumMod val="50000"/>
                  </a:srgbClr>
                </a:solidFill>
                <a:hlinkClick r:id="rId2"/>
              </a:rPr>
              <a:t>http://ikt.ipk74.ru/forum/group15</a:t>
            </a:r>
            <a:r>
              <a:rPr lang="en-US" sz="2200" dirty="0" smtClean="0">
                <a:solidFill>
                  <a:srgbClr val="39639D">
                    <a:lumMod val="50000"/>
                  </a:srgbClr>
                </a:solidFill>
                <a:hlinkClick r:id="rId2"/>
              </a:rPr>
              <a:t>/</a:t>
            </a:r>
            <a:r>
              <a:rPr lang="ru-RU" sz="2200" dirty="0" smtClean="0">
                <a:solidFill>
                  <a:srgbClr val="39639D">
                    <a:lumMod val="50000"/>
                  </a:srgbClr>
                </a:solidFill>
              </a:rPr>
              <a:t> </a:t>
            </a:r>
            <a:endParaRPr lang="ru-RU" sz="2200" dirty="0">
              <a:solidFill>
                <a:srgbClr val="39639D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372" y="2348880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Обмен информационными материалами по функционированию технопарков.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Обсуждение критериев оценивания и формы экспертного листа.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9639D">
                    <a:lumMod val="50000"/>
                  </a:srgbClr>
                </a:solidFill>
              </a:rPr>
              <a:t>Проведение профессионально-общественной экспертизы проектов программ образовательных технопарков.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9530" b="10516"/>
          <a:stretch/>
        </p:blipFill>
        <p:spPr bwMode="auto">
          <a:xfrm>
            <a:off x="227250" y="2348880"/>
            <a:ext cx="3511633" cy="21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2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3551</Words>
  <Application>Microsoft Office PowerPoint</Application>
  <PresentationFormat>Экран (4:3)</PresentationFormat>
  <Paragraphs>373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Итоги реализации НПП  «Создание образовательного технопарка в муниципальном образовании как основополагающий ресурс реализации образовательного проекта «ТЕМП»»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идеологии и структуры образовательных технопарков</dc:title>
  <dc:creator>Наталья Владимировна Каменкова</dc:creator>
  <cp:lastModifiedBy>Наталья Владимировна Каменкова</cp:lastModifiedBy>
  <cp:revision>29</cp:revision>
  <dcterms:created xsi:type="dcterms:W3CDTF">2016-12-14T06:05:33Z</dcterms:created>
  <dcterms:modified xsi:type="dcterms:W3CDTF">2016-12-21T12:25:47Z</dcterms:modified>
</cp:coreProperties>
</file>