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82" r:id="rId3"/>
    <p:sldId id="285" r:id="rId4"/>
    <p:sldId id="273" r:id="rId5"/>
    <p:sldId id="281" r:id="rId6"/>
    <p:sldId id="286" r:id="rId7"/>
    <p:sldId id="287" r:id="rId8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63BD-5658-4547-8F61-758F9B36B24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430A-A97C-4E6B-AE26-B8FB1222D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2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5E60E-9208-4204-9ED1-A2D11B775AEB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E7791-8127-4434-985D-55D23ACC5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0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E7791-8127-4434-985D-55D23ACC5C3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BAFF-B5DF-4C86-B87B-66C5A7D9DACA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E4AF-29B5-448D-A4AD-D660738B2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83B0-9CAE-4856-8C9D-BD50609B09F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4F040-B120-4700-8093-DAC63F981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887F-99F2-408F-BC05-3665B0E90A51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5ECF-170B-472B-9287-110185661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F18E-2CA0-4E83-AC38-947E958F81A7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0ACD-33BA-467E-8622-ED0095E71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260E7-3395-428E-B421-DBFAA728E249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D195-9F50-4F83-9D09-D6E4E2329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872E-1D67-4378-9D95-23BB10684462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8354-80B3-407A-99BF-50A651023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1AA2D-B30F-4F69-ADFE-798C6B140A71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8EC1-3AB3-4043-A77B-4D4DCE5FA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49B-3D8B-458F-9BA3-00A4F1340034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3971-369B-4BE1-99EF-537462C33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0691-60BB-4380-BC2E-7C03469769A7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7EED-0587-4EAF-BF0E-71775FA8F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5847-AA39-4C6C-93BD-E0193858744C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4E4E-8C57-46F6-9903-1DD942CC9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8CF6-32E0-43BA-BF5D-4E6888D4315D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F9A9-1AD4-4E11-8AC4-86C11ACA8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F48DE-AF86-4AE8-8906-E74DA77104DF}" type="datetimeFigureOut">
              <a:rPr lang="ru-RU"/>
              <a:pPr>
                <a:defRPr/>
              </a:pPr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1E3EA8-99D3-4855-BDD0-67610679B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school107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gif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4.png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47664" y="428605"/>
            <a:ext cx="6480720" cy="500065"/>
          </a:xfrm>
        </p:spPr>
        <p:txBody>
          <a:bodyPr/>
          <a:lstStyle/>
          <a:p>
            <a:r>
              <a:rPr lang="ru-RU" sz="1400" b="1" dirty="0" smtClean="0"/>
              <a:t>Муниципальное бюджетное общеобразовательное учреждение «Средняя общеобразовательная школа № 107 г. Челябинска»</a:t>
            </a:r>
            <a:br>
              <a:rPr lang="ru-RU" sz="1400" b="1" dirty="0" smtClean="0"/>
            </a:br>
            <a:r>
              <a:rPr lang="ru-RU" sz="1400" b="1" dirty="0" smtClean="0"/>
              <a:t>454007 г. Челябинск; пр. Ленина, 7 </a:t>
            </a:r>
            <a:br>
              <a:rPr lang="ru-RU" sz="1400" b="1" dirty="0" smtClean="0"/>
            </a:br>
            <a:r>
              <a:rPr lang="ru-RU" sz="1400" b="1" dirty="0" smtClean="0"/>
              <a:t>сайт: школа107.рф      </a:t>
            </a:r>
            <a:r>
              <a:rPr lang="en-US" sz="1400" b="1" dirty="0" smtClean="0"/>
              <a:t>E</a:t>
            </a:r>
            <a:r>
              <a:rPr lang="ru-RU" sz="1400" b="1" dirty="0" smtClean="0"/>
              <a:t>-</a:t>
            </a:r>
            <a:r>
              <a:rPr lang="en-US" sz="1400" b="1" dirty="0" smtClean="0"/>
              <a:t>mail</a:t>
            </a:r>
            <a:r>
              <a:rPr lang="ru-RU" sz="1400" b="1" dirty="0" smtClean="0"/>
              <a:t>:</a:t>
            </a:r>
            <a:r>
              <a:rPr lang="en-US" sz="1400" b="1" u="sng" dirty="0" smtClean="0">
                <a:hlinkClick r:id="rId4"/>
              </a:rPr>
              <a:t>school</a:t>
            </a:r>
            <a:r>
              <a:rPr lang="ru-RU" sz="1400" b="1" u="sng" dirty="0" smtClean="0">
                <a:hlinkClick r:id="rId4"/>
              </a:rPr>
              <a:t>107@</a:t>
            </a:r>
            <a:r>
              <a:rPr lang="en-US" sz="1400" b="1" u="sng" dirty="0" smtClean="0">
                <a:hlinkClick r:id="rId4"/>
              </a:rPr>
              <a:t>mail</a:t>
            </a:r>
            <a:r>
              <a:rPr lang="ru-RU" sz="1400" b="1" u="sng" dirty="0" smtClean="0">
                <a:hlinkClick r:id="rId4"/>
              </a:rPr>
              <a:t>.</a:t>
            </a:r>
            <a:r>
              <a:rPr lang="en-US" sz="1400" b="1" u="sng" dirty="0" err="1" smtClean="0">
                <a:hlinkClick r:id="rId4"/>
              </a:rPr>
              <a:t>ru</a:t>
            </a:r>
            <a:r>
              <a:rPr lang="ru-RU" sz="1400" b="1" dirty="0" smtClean="0"/>
              <a:t>;       телефон(факс):775-22-46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2786082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Представление опыта Регионального инновационного проекта: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«Реализация деятельности разновозрастных объединений в составе Российского движения школьников на развитие социальной ответственности обучающихся»</a:t>
            </a:r>
          </a:p>
        </p:txBody>
      </p:sp>
      <p:pic>
        <p:nvPicPr>
          <p:cNvPr id="9" name="Рисунок 4" descr="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4149080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Директор школы - Наталья Викторовна </a:t>
            </a:r>
            <a:r>
              <a:rPr lang="ru-RU" dirty="0" err="1" smtClean="0"/>
              <a:t>Широченкова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Научно-методическое сопровождение:</a:t>
            </a:r>
            <a:br>
              <a:rPr lang="ru-RU" dirty="0" smtClean="0"/>
            </a:br>
            <a:r>
              <a:rPr lang="ru-RU" dirty="0" smtClean="0"/>
              <a:t>Кафедра педагогики и психологии ГБУ ДПО ЧИППКРО</a:t>
            </a:r>
          </a:p>
          <a:p>
            <a:endParaRPr lang="ru-RU" dirty="0"/>
          </a:p>
        </p:txBody>
      </p:sp>
      <p:pic>
        <p:nvPicPr>
          <p:cNvPr id="11" name="Рисунок 10" descr="герб  голубой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14290"/>
            <a:ext cx="864096" cy="11315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558924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Цель проекта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2398" y="558924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состоит в разработке, апробации и внедрении в образовательное пространство Челябинской области системы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развития социальной ответственности обучающихся средствами разновозрастных объединений в условиях Российского движения школьников.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pattern_school_sketch.jpg"/>
          <p:cNvPicPr>
            <a:picLocks noChangeAspect="1"/>
          </p:cNvPicPr>
          <p:nvPr/>
        </p:nvPicPr>
        <p:blipFill>
          <a:blip r:embed="rId2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2949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a typeface="+mn-ea"/>
                <a:cs typeface="Arial" charset="0"/>
              </a:rPr>
              <a:t>Профессиональный рост педагогов - </a:t>
            </a:r>
            <a:br>
              <a:rPr lang="ru-RU" sz="2000" b="1" dirty="0" smtClean="0">
                <a:ea typeface="+mn-ea"/>
                <a:cs typeface="Arial" charset="0"/>
              </a:rPr>
            </a:br>
            <a:r>
              <a:rPr lang="ru-RU" sz="2000" b="1" dirty="0" smtClean="0">
                <a:ea typeface="+mn-ea"/>
                <a:cs typeface="Arial" charset="0"/>
              </a:rPr>
              <a:t> как необходимое условие работы в инновационном режиме</a:t>
            </a:r>
            <a:endParaRPr lang="ru-RU" sz="2000" b="1" dirty="0">
              <a:ea typeface="+mn-ea"/>
              <a:cs typeface="Arial" charset="0"/>
            </a:endParaRPr>
          </a:p>
        </p:txBody>
      </p:sp>
      <p:pic>
        <p:nvPicPr>
          <p:cNvPr id="33" name="Рисунок 32" descr="герб  голубой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42852"/>
            <a:ext cx="864096" cy="1131591"/>
          </a:xfrm>
          <a:prstGeom prst="rect">
            <a:avLst/>
          </a:prstGeom>
        </p:spPr>
      </p:pic>
      <p:pic>
        <p:nvPicPr>
          <p:cNvPr id="35" name="Рисунок 34" descr="Безымянный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5072074"/>
            <a:ext cx="2643206" cy="16874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242" y="5072074"/>
            <a:ext cx="2575758" cy="167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1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1259632" cy="1729401"/>
          </a:xfrm>
          <a:prstGeom prst="rect">
            <a:avLst/>
          </a:prstGeom>
        </p:spPr>
      </p:pic>
      <p:pic>
        <p:nvPicPr>
          <p:cNvPr id="37" name="Рисунок 36" descr="2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628800"/>
            <a:ext cx="1153855" cy="1584176"/>
          </a:xfrm>
          <a:prstGeom prst="rect">
            <a:avLst/>
          </a:prstGeom>
        </p:spPr>
      </p:pic>
      <p:pic>
        <p:nvPicPr>
          <p:cNvPr id="38" name="Рисунок 37" descr="3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56791"/>
            <a:ext cx="1296144" cy="1779529"/>
          </a:xfrm>
          <a:prstGeom prst="rect">
            <a:avLst/>
          </a:prstGeom>
        </p:spPr>
      </p:pic>
      <p:pic>
        <p:nvPicPr>
          <p:cNvPr id="39" name="Рисунок 38" descr="4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3286124"/>
            <a:ext cx="1224136" cy="1680666"/>
          </a:xfrm>
          <a:prstGeom prst="rect">
            <a:avLst/>
          </a:prstGeom>
        </p:spPr>
      </p:pic>
      <p:pic>
        <p:nvPicPr>
          <p:cNvPr id="40" name="Рисунок 39" descr="5.jpe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3286124"/>
            <a:ext cx="1285884" cy="1765444"/>
          </a:xfrm>
          <a:prstGeom prst="rect">
            <a:avLst/>
          </a:prstGeom>
        </p:spPr>
      </p:pic>
      <p:pic>
        <p:nvPicPr>
          <p:cNvPr id="41" name="Рисунок 40" descr="6.jpe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56992"/>
            <a:ext cx="1152128" cy="1581804"/>
          </a:xfrm>
          <a:prstGeom prst="rect">
            <a:avLst/>
          </a:prstGeom>
        </p:spPr>
      </p:pic>
      <p:pic>
        <p:nvPicPr>
          <p:cNvPr id="42" name="Рисунок 41" descr="7.jpe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643050"/>
            <a:ext cx="1224136" cy="1680666"/>
          </a:xfrm>
          <a:prstGeom prst="rect">
            <a:avLst/>
          </a:prstGeom>
        </p:spPr>
      </p:pic>
      <p:pic>
        <p:nvPicPr>
          <p:cNvPr id="44" name="Рисунок 43" descr="9.jpe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1571612"/>
            <a:ext cx="1259632" cy="1729401"/>
          </a:xfrm>
          <a:prstGeom prst="rect">
            <a:avLst/>
          </a:prstGeom>
        </p:spPr>
      </p:pic>
      <p:pic>
        <p:nvPicPr>
          <p:cNvPr id="45" name="Рисунок 44" descr="10.jpe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356992"/>
            <a:ext cx="1080120" cy="1482942"/>
          </a:xfrm>
          <a:prstGeom prst="rect">
            <a:avLst/>
          </a:prstGeom>
        </p:spPr>
      </p:pic>
      <p:pic>
        <p:nvPicPr>
          <p:cNvPr id="46" name="Рисунок 45" descr="11.jpe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4984"/>
            <a:ext cx="1152128" cy="1581804"/>
          </a:xfrm>
          <a:prstGeom prst="rect">
            <a:avLst/>
          </a:prstGeom>
        </p:spPr>
      </p:pic>
      <p:pic>
        <p:nvPicPr>
          <p:cNvPr id="47" name="Рисунок 46" descr="12.jpe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28800"/>
            <a:ext cx="1101408" cy="151216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5072074"/>
            <a:ext cx="1296144" cy="172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программа титульник 001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07157" y="3065545"/>
            <a:ext cx="1566025" cy="2150059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286248" y="5143512"/>
          <a:ext cx="2071700" cy="1571636"/>
        </p:xfrm>
        <a:graphic>
          <a:graphicData uri="http://schemas.openxmlformats.org/drawingml/2006/table">
            <a:tbl>
              <a:tblPr/>
              <a:tblGrid>
                <a:gridCol w="739632"/>
                <a:gridCol w="666034"/>
                <a:gridCol w="666034"/>
              </a:tblGrid>
              <a:tr h="15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u="sng" dirty="0">
                          <a:latin typeface="Times New Roman"/>
                          <a:ea typeface="Calibri"/>
                          <a:cs typeface="Times New Roman"/>
                        </a:rPr>
                        <a:t>Курсы повышения квалификации: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ЧИППКРО – 30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УМЦ –           54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ЧГАК     -        1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Центр толерантности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(Москва) –     5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Санкт-Петербургский городской дворец творчества юных -  1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Институт развития Республики Татарстан  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 1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ИТОГО: 84 сертификата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u="sng" dirty="0">
                          <a:latin typeface="Times New Roman"/>
                          <a:ea typeface="Calibri"/>
                          <a:cs typeface="Times New Roman"/>
                        </a:rPr>
                        <a:t>Статьи 2018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Материалы </a:t>
                      </a:r>
                      <a:r>
                        <a:rPr lang="en-US" sz="500" dirty="0">
                          <a:latin typeface="Times New Roman"/>
                          <a:ea typeface="Calibri"/>
                          <a:cs typeface="Times New Roman"/>
                        </a:rPr>
                        <a:t>XIX </a:t>
                      </a: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Международной научно-практической конференции –  (</a:t>
                      </a:r>
                      <a:r>
                        <a:rPr lang="ru-RU" sz="500" dirty="0" err="1">
                          <a:latin typeface="Times New Roman"/>
                          <a:ea typeface="Calibri"/>
                          <a:cs typeface="Times New Roman"/>
                        </a:rPr>
                        <a:t>Широченкова</a:t>
                      </a: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 Н.В., Кошкин В.Н., Черёмушкина Н.В.)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Республиканский Казанский педагогический журнал – (</a:t>
                      </a:r>
                      <a:r>
                        <a:rPr lang="ru-RU" sz="500" dirty="0" err="1">
                          <a:latin typeface="Times New Roman"/>
                          <a:ea typeface="Calibri"/>
                          <a:cs typeface="Times New Roman"/>
                        </a:rPr>
                        <a:t>Широченкова</a:t>
                      </a: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 Н.В.)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b="1" u="sng" dirty="0">
                          <a:latin typeface="Times New Roman"/>
                          <a:ea typeface="Calibri"/>
                          <a:cs typeface="Times New Roman"/>
                        </a:rPr>
                        <a:t>Представление опыта работы, конкурсы 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Всероссийские творческие конкуры -    26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Семинары – практикумы - 8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Конференции –  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>
                          <a:latin typeface="Times New Roman"/>
                          <a:ea typeface="Calibri"/>
                          <a:cs typeface="Times New Roman"/>
                        </a:rPr>
                        <a:t>Вебинары</a:t>
                      </a: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 -  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Методические разработки –  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>
                          <a:latin typeface="Times New Roman"/>
                          <a:ea typeface="Calibri"/>
                          <a:cs typeface="Times New Roman"/>
                        </a:rPr>
                        <a:t>Веб</a:t>
                      </a: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500" dirty="0" err="1">
                          <a:latin typeface="Times New Roman"/>
                          <a:ea typeface="Calibri"/>
                          <a:cs typeface="Times New Roman"/>
                        </a:rPr>
                        <a:t>квест</a:t>
                      </a: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  - 2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ttern_school_sketch.jpg"/>
          <p:cNvPicPr>
            <a:picLocks noChangeAspect="1"/>
          </p:cNvPicPr>
          <p:nvPr/>
        </p:nvPicPr>
        <p:blipFill>
          <a:blip r:embed="rId2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РАЗВИТИЕ СОЦИАЛЬНОЙ ОТВЕТСТВЕННОСТИ ШКОЛЬНИКОВ СРЕДСТВАМИ ТЕХНОЛОГИИ КЕЙС-</a:t>
            </a:r>
            <a:r>
              <a:rPr lang="en-US" sz="2000" b="1" dirty="0" smtClean="0"/>
              <a:t>STUDY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sz="1600" b="1" dirty="0" smtClean="0"/>
              <a:t>Социальная ответственность </a:t>
            </a:r>
            <a:r>
              <a:rPr lang="ru-RU" sz="1600" dirty="0" smtClean="0"/>
              <a:t>- это совокупность характеристик обучающегося, находящих своё отражение в его желании совершать социально-значимые поступки, умениях осуществлять инициативы в практической преобразовательной деятельности и принимать ответственные решения на основе анализа своих действий</a:t>
            </a:r>
            <a:endParaRPr lang="ru-RU" sz="1600" dirty="0"/>
          </a:p>
        </p:txBody>
      </p:sp>
      <p:pic>
        <p:nvPicPr>
          <p:cNvPr id="5" name="Рисунок 4" descr="герб  голубой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864096" cy="113159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2214554"/>
          <a:ext cx="5040560" cy="4130040"/>
        </p:xfrm>
        <a:graphic>
          <a:graphicData uri="http://schemas.openxmlformats.org/drawingml/2006/table">
            <a:tbl>
              <a:tblPr/>
              <a:tblGrid>
                <a:gridCol w="472553"/>
                <a:gridCol w="1496416"/>
                <a:gridCol w="1732693"/>
                <a:gridCol w="1338898"/>
              </a:tblGrid>
              <a:tr h="81280">
                <a:tc rowSpan="2"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Times New Roman"/>
                          <a:ea typeface="Times New Roman"/>
                          <a:cs typeface="Times New Roman"/>
                        </a:rPr>
                        <a:t>Уровни</a:t>
                      </a:r>
                      <a:endParaRPr lang="ru-RU" sz="7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уровней по критериям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Times New Roman"/>
                          <a:ea typeface="Times New Roman"/>
                          <a:cs typeface="Times New Roman"/>
                        </a:rPr>
                        <a:t>ценностно-мотивационный</a:t>
                      </a:r>
                      <a:endParaRPr lang="ru-RU" sz="7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операциональный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рефлексивный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48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Times New Roman"/>
                          <a:ea typeface="Times New Roman"/>
                          <a:cs typeface="Times New Roman"/>
                        </a:rPr>
                        <a:t>Обучающийся понимает и признаёт необходимость совершенствования общества. Активно проявляет личное желание в участии в проектах, направленных на положительные преобразования социума. Мотивирует себя на достижение успеха в реализации социальных инициатив и проектов.</a:t>
                      </a:r>
                      <a:endParaRPr lang="ru-RU" sz="7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Times New Roman"/>
                          <a:ea typeface="Times New Roman"/>
                          <a:cs typeface="Times New Roman"/>
                        </a:rPr>
                        <a:t>Обучающийся умеет правильно отобрать технологии и методы преобразования общества. Реализует эффективные способы взаимодействия между всеми субъектами преобразовательного процесса. Демонстрирует умения планировать, осуществлять социальные инициативы и проекты, оценивать результаты и принимать адекватные решения по итогам деятельности.</a:t>
                      </a:r>
                      <a:endParaRPr lang="ru-RU" sz="7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Обучающийся умеет хорошо анализировать цель, задачи совершенствования общества, увидеть затруднения в собственной деятельности в этой области. Контролирует свои действия в процессе социального проектирования, оценивает результаты.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48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Обучающийся понимает и признаёт необходимость совершенствования общества. Занимает нейтральную позицию в участии в проектах, направленных на положительные преобразования социума. Демонстрирует неверие в достижение успеха в реализации социальных инициатив и проектов.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Обучающийся не всегда умеет правильно отобрать технологии и методы преобразования общества. Реализует недостаточно эффективные способы взаимодействия между всеми субъектами преобразовательного процесса. Испытывает трудности при планировании, реализации социальных инициатив и проектов, оценке результатов и принятии решений по итогам деятельности.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>
                          <a:latin typeface="Times New Roman"/>
                          <a:ea typeface="Times New Roman"/>
                          <a:cs typeface="Times New Roman"/>
                        </a:rPr>
                        <a:t>Обучающийся умеет в основном анализировать цель, задачи совершенствования общества, не всегда видеть затруднения в собственной деятельности в этой области. С трудом контролирует свои действия в процессе социального проектирования и оценивает результаты.</a:t>
                      </a:r>
                      <a:endParaRPr lang="ru-RU" sz="7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480"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7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Times New Roman"/>
                          <a:ea typeface="Times New Roman"/>
                          <a:cs typeface="Times New Roman"/>
                        </a:rPr>
                        <a:t>Обучающийся не понимает и не признаёт необходимость совершенствования общества. Занимает отрицательную позицию в участии в проектах, направленных на положительные преобразования социума. Не стремится достичь успеха в реализации социальных инициатив и проектов</a:t>
                      </a:r>
                      <a:endParaRPr lang="ru-RU" sz="7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Times New Roman"/>
                          <a:ea typeface="Times New Roman"/>
                          <a:cs typeface="Times New Roman"/>
                        </a:rPr>
                        <a:t>Обучающийся не умеет правильно отобрать технологии и методы преобразования общества. Не может реализовать эффективные способы взаимодействия между всеми субъектами преобразовательного процесса. Не способен планировать, осуществлять социальные инициативы и проекты, оценивать результаты и принимать адекватные решения по итогам деятельности.</a:t>
                      </a:r>
                      <a:endParaRPr lang="ru-RU" sz="7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50" dirty="0">
                          <a:latin typeface="Times New Roman"/>
                          <a:ea typeface="Times New Roman"/>
                          <a:cs typeface="Times New Roman"/>
                        </a:rPr>
                        <a:t>Обучающийся не умеет анализировать цель, задачи совершенствования общества, не видит затруднения в собственной деятельности в этой области. Не способен контролировать свои действия в процессе социального проектирования и адекватно оценить результаты по итогам деятельности.</a:t>
                      </a:r>
                      <a:endParaRPr lang="ru-RU" sz="7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320" marR="20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214554"/>
            <a:ext cx="25717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pattern_school_sketch.jpg"/>
          <p:cNvPicPr>
            <a:picLocks noChangeAspect="1"/>
          </p:cNvPicPr>
          <p:nvPr/>
        </p:nvPicPr>
        <p:blipFill>
          <a:blip r:embed="rId3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ОБЛАСТНОЙ ФЕСТИВАЛЬ ОБРАЗОВАТЕЛЬНЫХ ОРГАНИЗАЦИЙ РЕГИОНАЛЬНОГО ОТДЕЛЕНИЯ ОБЩЕСТВЕННОЙ ОРГАНИЗАЦИИ «РОССИЙСКОЕ ДВИЖЕНИЕ ШКОЛЬНИКОВ»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23528" y="836712"/>
            <a:ext cx="22322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latin typeface="Arial" pitchFamily="34" charset="0"/>
                <a:ea typeface="+mj-ea"/>
                <a:cs typeface="Arial" pitchFamily="34" charset="0"/>
              </a:rPr>
              <a:t>Участники</a:t>
            </a:r>
          </a:p>
          <a:p>
            <a:r>
              <a:rPr lang="ru-RU" sz="1000" b="1" dirty="0" smtClean="0"/>
              <a:t>МБОУ «СОШ №2» </a:t>
            </a:r>
          </a:p>
          <a:p>
            <a:r>
              <a:rPr lang="ru-RU" sz="1000" b="1" dirty="0" smtClean="0"/>
              <a:t>г. Верхний Уфалей</a:t>
            </a:r>
          </a:p>
          <a:p>
            <a:r>
              <a:rPr lang="ru-RU" sz="1000" b="1" dirty="0" smtClean="0"/>
              <a:t>МОУ «СОШ №9» г. Копейск</a:t>
            </a:r>
          </a:p>
          <a:p>
            <a:r>
              <a:rPr lang="ru-RU" sz="1000" b="1" dirty="0" smtClean="0"/>
              <a:t>МОУ «СОШ №39» г. Троицк</a:t>
            </a:r>
          </a:p>
          <a:p>
            <a:r>
              <a:rPr lang="ru-RU" sz="1000" b="1" dirty="0" smtClean="0"/>
              <a:t>МБОУ «СОШ №81 г. Челябинска имени Героя Советского союза </a:t>
            </a:r>
            <a:r>
              <a:rPr lang="ru-RU" sz="1000" b="1" dirty="0" err="1" smtClean="0"/>
              <a:t>Мусы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Джалиля</a:t>
            </a:r>
            <a:r>
              <a:rPr lang="ru-RU" sz="1000" b="1" dirty="0" smtClean="0"/>
              <a:t>» г. Челябинск</a:t>
            </a:r>
          </a:p>
          <a:p>
            <a:r>
              <a:rPr lang="ru-RU" sz="1000" b="1" dirty="0" smtClean="0"/>
              <a:t>МБОУ «СОШ № 107 г. Челябинска»</a:t>
            </a:r>
          </a:p>
          <a:p>
            <a:r>
              <a:rPr lang="ru-RU" sz="1000" b="1" dirty="0" smtClean="0"/>
              <a:t>МАОУ «СОШ №7» г. </a:t>
            </a:r>
            <a:r>
              <a:rPr lang="ru-RU" sz="1000" b="1" dirty="0" err="1" smtClean="0"/>
              <a:t>Южноуральск</a:t>
            </a:r>
            <a:endParaRPr lang="ru-RU" sz="1000" b="1" dirty="0" smtClean="0"/>
          </a:p>
          <a:p>
            <a:r>
              <a:rPr lang="ru-RU" sz="1000" b="1" dirty="0" smtClean="0"/>
              <a:t>МОУ «</a:t>
            </a:r>
            <a:r>
              <a:rPr lang="ru-RU" sz="1000" b="1" dirty="0" err="1" smtClean="0"/>
              <a:t>Аргаяшская</a:t>
            </a:r>
            <a:r>
              <a:rPr lang="ru-RU" sz="1000" b="1" dirty="0" smtClean="0"/>
              <a:t> средняя общеобразовательная школа №2 имени Героя Советского союза </a:t>
            </a:r>
            <a:r>
              <a:rPr lang="ru-RU" sz="1000" b="1" dirty="0" err="1" smtClean="0"/>
              <a:t>Баймурзина</a:t>
            </a:r>
            <a:r>
              <a:rPr lang="ru-RU" sz="1000" b="1" dirty="0" smtClean="0"/>
              <a:t> Г.И.» г. Кыштым</a:t>
            </a:r>
          </a:p>
          <a:p>
            <a:r>
              <a:rPr lang="ru-RU" sz="1000" b="1" dirty="0" smtClean="0"/>
              <a:t>МКОУ «СОШ №3 имени Юрия Гагарина» г. Аша</a:t>
            </a:r>
          </a:p>
          <a:p>
            <a:r>
              <a:rPr lang="ru-RU" sz="1000" b="1" dirty="0" smtClean="0"/>
              <a:t>МОУ «СОШ №2 г. Верхнеуральска»</a:t>
            </a:r>
          </a:p>
          <a:p>
            <a:r>
              <a:rPr lang="ru-RU" sz="1000" b="1" dirty="0" smtClean="0"/>
              <a:t>МОУ «Смеловская СОШ» п. Смеловский</a:t>
            </a:r>
          </a:p>
          <a:p>
            <a:r>
              <a:rPr lang="ru-RU" sz="1000" b="1" dirty="0" smtClean="0"/>
              <a:t>МБОУ «СОШ М.Ф. </a:t>
            </a:r>
            <a:r>
              <a:rPr lang="ru-RU" sz="1000" b="1" dirty="0" err="1" smtClean="0"/>
              <a:t>Костюшева</a:t>
            </a:r>
            <a:r>
              <a:rPr lang="ru-RU" sz="1000" b="1" dirty="0" smtClean="0"/>
              <a:t>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b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930" y="5144531"/>
            <a:ext cx="2836086" cy="171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806" y="5119153"/>
            <a:ext cx="2747458" cy="17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9NI8rCyzDk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986" y="5085184"/>
            <a:ext cx="2617014" cy="1772816"/>
          </a:xfrm>
          <a:prstGeom prst="rect">
            <a:avLst/>
          </a:prstGeom>
        </p:spPr>
      </p:pic>
      <p:pic>
        <p:nvPicPr>
          <p:cNvPr id="12" name="Рисунок 11" descr="карта рип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268760"/>
            <a:ext cx="4485601" cy="3406552"/>
          </a:xfrm>
          <a:prstGeom prst="rect">
            <a:avLst/>
          </a:prstGeom>
        </p:spPr>
      </p:pic>
      <p:pic>
        <p:nvPicPr>
          <p:cNvPr id="13" name="Рисунок 12" descr="1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6" t="8453" r="4386" b="8453"/>
          <a:stretch>
            <a:fillRect/>
          </a:stretch>
        </p:blipFill>
        <p:spPr>
          <a:xfrm>
            <a:off x="107440" y="5157192"/>
            <a:ext cx="2304320" cy="1700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20272" y="836712"/>
            <a:ext cx="19442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Участники</a:t>
            </a:r>
          </a:p>
          <a:p>
            <a:r>
              <a:rPr lang="ru-RU" sz="1000" b="1" dirty="0" smtClean="0"/>
              <a:t>МБУДО «Центр внешкольной работы «Ровесник» г. Куса»</a:t>
            </a:r>
          </a:p>
          <a:p>
            <a:r>
              <a:rPr lang="ru-RU" sz="1000" b="1" dirty="0" smtClean="0"/>
              <a:t>МКОУ «СОШ №11» п.Роза</a:t>
            </a:r>
          </a:p>
          <a:p>
            <a:r>
              <a:rPr lang="ru-RU" sz="1000" b="1" dirty="0" smtClean="0"/>
              <a:t>МБОУ «СОШ №9» г.Коркино</a:t>
            </a:r>
          </a:p>
          <a:p>
            <a:r>
              <a:rPr lang="ru-RU" sz="1000" b="1" dirty="0" smtClean="0"/>
              <a:t>МОУ «</a:t>
            </a:r>
            <a:r>
              <a:rPr lang="ru-RU" sz="1000" b="1" dirty="0" err="1" smtClean="0"/>
              <a:t>Миасская</a:t>
            </a:r>
            <a:r>
              <a:rPr lang="ru-RU" sz="1000" b="1" dirty="0" smtClean="0"/>
              <a:t> СОШ» </a:t>
            </a:r>
          </a:p>
          <a:p>
            <a:r>
              <a:rPr lang="ru-RU" sz="1000" b="1" dirty="0" smtClean="0"/>
              <a:t>с. </a:t>
            </a:r>
            <a:r>
              <a:rPr lang="ru-RU" sz="1000" b="1" dirty="0" err="1" smtClean="0"/>
              <a:t>Миасское</a:t>
            </a:r>
            <a:endParaRPr lang="ru-RU" sz="1000" b="1" dirty="0" smtClean="0"/>
          </a:p>
          <a:p>
            <a:r>
              <a:rPr lang="ru-RU" sz="1000" b="1" dirty="0" smtClean="0"/>
              <a:t>МОУ «</a:t>
            </a:r>
            <a:r>
              <a:rPr lang="ru-RU" sz="1000" b="1" dirty="0" err="1" smtClean="0"/>
              <a:t>Миасская</a:t>
            </a:r>
            <a:r>
              <a:rPr lang="ru-RU" sz="1000" b="1" dirty="0" smtClean="0"/>
              <a:t> СОШ №1» </a:t>
            </a:r>
          </a:p>
          <a:p>
            <a:r>
              <a:rPr lang="ru-RU" sz="1000" b="1" dirty="0" smtClean="0"/>
              <a:t>с. </a:t>
            </a:r>
            <a:r>
              <a:rPr lang="ru-RU" sz="1000" b="1" dirty="0" err="1" smtClean="0"/>
              <a:t>Миасское</a:t>
            </a:r>
            <a:endParaRPr lang="ru-RU" sz="1000" b="1" dirty="0" smtClean="0"/>
          </a:p>
          <a:p>
            <a:r>
              <a:rPr lang="ru-RU" sz="1000" b="1" dirty="0" smtClean="0"/>
              <a:t>МБОУ «СОШ №11» г. </a:t>
            </a:r>
            <a:r>
              <a:rPr lang="ru-RU" sz="1000" b="1" dirty="0" err="1" smtClean="0"/>
              <a:t>Сатка</a:t>
            </a:r>
            <a:endParaRPr lang="ru-RU" sz="1000" b="1" dirty="0" smtClean="0"/>
          </a:p>
          <a:p>
            <a:r>
              <a:rPr lang="ru-RU" sz="1000" b="1" dirty="0" smtClean="0"/>
              <a:t>МОУ «Есаульская СОШ» </a:t>
            </a:r>
          </a:p>
          <a:p>
            <a:r>
              <a:rPr lang="ru-RU" sz="1000" b="1" dirty="0" smtClean="0"/>
              <a:t>п. Есаульский</a:t>
            </a:r>
          </a:p>
          <a:p>
            <a:r>
              <a:rPr lang="ru-RU" sz="1000" b="1" dirty="0" smtClean="0"/>
              <a:t>МОУ «</a:t>
            </a:r>
            <a:r>
              <a:rPr lang="ru-RU" sz="1000" b="1" dirty="0" err="1" smtClean="0"/>
              <a:t>Рощинская</a:t>
            </a:r>
            <a:r>
              <a:rPr lang="ru-RU" sz="1000" b="1" dirty="0" smtClean="0"/>
              <a:t> СОШ» </a:t>
            </a:r>
          </a:p>
          <a:p>
            <a:r>
              <a:rPr lang="ru-RU" sz="1000" b="1" dirty="0" smtClean="0"/>
              <a:t>п. Рощино</a:t>
            </a:r>
          </a:p>
          <a:p>
            <a:r>
              <a:rPr lang="ru-RU" sz="1000" b="1" dirty="0" smtClean="0"/>
              <a:t>МОУ «</a:t>
            </a:r>
            <a:r>
              <a:rPr lang="ru-RU" sz="1000" b="1" dirty="0" err="1" smtClean="0"/>
              <a:t>Полетаевская</a:t>
            </a:r>
            <a:r>
              <a:rPr lang="ru-RU" sz="1000" b="1" dirty="0" smtClean="0"/>
              <a:t> СОШ» </a:t>
            </a:r>
          </a:p>
          <a:p>
            <a:r>
              <a:rPr lang="ru-RU" sz="1000" b="1" dirty="0" smtClean="0"/>
              <a:t>п. Полетаево</a:t>
            </a:r>
          </a:p>
          <a:p>
            <a:r>
              <a:rPr lang="ru-RU" sz="1000" b="1" dirty="0" smtClean="0"/>
              <a:t>МОУ «</a:t>
            </a:r>
            <a:r>
              <a:rPr lang="ru-RU" sz="1000" b="1" dirty="0" err="1" smtClean="0"/>
              <a:t>Саккуловская</a:t>
            </a:r>
            <a:r>
              <a:rPr lang="ru-RU" sz="1000" b="1" dirty="0" smtClean="0"/>
              <a:t> СОШ» </a:t>
            </a:r>
          </a:p>
          <a:p>
            <a:r>
              <a:rPr lang="ru-RU" sz="1000" b="1" dirty="0" smtClean="0"/>
              <a:t>п. </a:t>
            </a:r>
            <a:r>
              <a:rPr lang="ru-RU" sz="1000" b="1" dirty="0" err="1" smtClean="0"/>
              <a:t>Саккулово</a:t>
            </a:r>
            <a:endParaRPr lang="ru-RU" sz="1000" b="1" dirty="0" smtClean="0"/>
          </a:p>
          <a:p>
            <a:r>
              <a:rPr lang="ru-RU" sz="1000" b="1" dirty="0" smtClean="0"/>
              <a:t>ГБУДО </a:t>
            </a:r>
          </a:p>
          <a:p>
            <a:r>
              <a:rPr lang="ru-RU" sz="1000" b="1" dirty="0" smtClean="0"/>
              <a:t>«Областной центр дополнительного образования детей»</a:t>
            </a:r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pattern_school_sketch.jpg"/>
          <p:cNvPicPr>
            <a:picLocks noChangeAspect="1"/>
          </p:cNvPicPr>
          <p:nvPr/>
        </p:nvPicPr>
        <p:blipFill>
          <a:blip r:embed="rId2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ehmb-nasha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733256"/>
            <a:ext cx="857256" cy="865313"/>
          </a:xfrm>
          <a:prstGeom prst="rect">
            <a:avLst/>
          </a:prstGeom>
        </p:spPr>
      </p:pic>
      <p:pic>
        <p:nvPicPr>
          <p:cNvPr id="9" name="Рисунок 8" descr="9б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357166"/>
            <a:ext cx="951954" cy="1169761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36"/>
          <a:stretch>
            <a:fillRect/>
          </a:stretch>
        </p:blipFill>
        <p:spPr bwMode="auto">
          <a:xfrm>
            <a:off x="6500826" y="428604"/>
            <a:ext cx="115362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7" y="357166"/>
            <a:ext cx="87201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4143372" y="285728"/>
            <a:ext cx="1085236" cy="1144122"/>
            <a:chOff x="4143372" y="0"/>
            <a:chExt cx="1000132" cy="1142984"/>
          </a:xfrm>
        </p:grpSpPr>
        <p:pic>
          <p:nvPicPr>
            <p:cNvPr id="13" name="Рисунок 12" descr="a9410d5f21a5a876e251a831f242c057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8182"/>
            <a:stretch>
              <a:fillRect/>
            </a:stretch>
          </p:blipFill>
          <p:spPr>
            <a:xfrm>
              <a:off x="4214810" y="0"/>
              <a:ext cx="857256" cy="757753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2" y="791586"/>
              <a:ext cx="1000132" cy="35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1619672" y="5229200"/>
            <a:ext cx="115212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 smtClean="0"/>
              <a:t>Библиотека №32 </a:t>
            </a:r>
          </a:p>
          <a:p>
            <a:r>
              <a:rPr lang="ru-RU" sz="900" dirty="0" smtClean="0"/>
              <a:t>им. М. Горького </a:t>
            </a:r>
            <a:endParaRPr lang="ru-RU" sz="9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949280"/>
            <a:ext cx="1285884" cy="5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143008" cy="5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786454"/>
            <a:ext cx="785818" cy="7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285728"/>
            <a:ext cx="1189892" cy="105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/>
          <p:nvPr/>
        </p:nvGrpSpPr>
        <p:grpSpPr>
          <a:xfrm>
            <a:off x="6588224" y="5661248"/>
            <a:ext cx="714380" cy="928670"/>
            <a:chOff x="2000232" y="5929330"/>
            <a:chExt cx="714380" cy="928670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5929330"/>
              <a:ext cx="714380" cy="752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2000232" y="6581001"/>
              <a:ext cx="71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/>
                <a:t>МОУ СОШ №1 г.Кыштыма</a:t>
              </a:r>
              <a:endParaRPr lang="ru-RU" sz="800" dirty="0"/>
            </a:p>
          </p:txBody>
        </p:sp>
      </p:grp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6021288"/>
            <a:ext cx="12381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Группа 23"/>
          <p:cNvGrpSpPr/>
          <p:nvPr/>
        </p:nvGrpSpPr>
        <p:grpSpPr>
          <a:xfrm>
            <a:off x="5868144" y="5661248"/>
            <a:ext cx="571504" cy="878854"/>
            <a:chOff x="4643438" y="5929330"/>
            <a:chExt cx="571504" cy="878854"/>
          </a:xfrm>
        </p:grpSpPr>
        <p:pic>
          <p:nvPicPr>
            <p:cNvPr id="25" name="Рисунок 24" descr="1833990cd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3438" y="5929330"/>
              <a:ext cx="561299" cy="785818"/>
            </a:xfrm>
            <a:prstGeom prst="rect">
              <a:avLst/>
            </a:prstGeom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6643710"/>
              <a:ext cx="571504" cy="16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" name="Рисунок 26" descr="centrkompas600x400 (1).gif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31" b="8349"/>
          <a:stretch>
            <a:fillRect/>
          </a:stretch>
        </p:blipFill>
        <p:spPr>
          <a:xfrm>
            <a:off x="7786710" y="571480"/>
            <a:ext cx="1049228" cy="582904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779912" y="5805264"/>
            <a:ext cx="857256" cy="867115"/>
            <a:chOff x="6572264" y="5929330"/>
            <a:chExt cx="857256" cy="867115"/>
          </a:xfrm>
        </p:grpSpPr>
        <p:pic>
          <p:nvPicPr>
            <p:cNvPr id="29" name="Рисунок 28" descr="ehmblema.pn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264" y="5929330"/>
              <a:ext cx="785818" cy="60295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72264" y="6519446"/>
              <a:ext cx="857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" b="1" dirty="0" smtClean="0"/>
                <a:t>МБОУ СОШ № 1 г. Коркино</a:t>
              </a:r>
              <a:endParaRPr lang="ru-RU" sz="6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83968" y="5229200"/>
            <a:ext cx="1152128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МОУ "СОШ № 9"</a:t>
            </a:r>
          </a:p>
          <a:p>
            <a:r>
              <a:rPr lang="ru-RU" sz="800" b="1" dirty="0" smtClean="0"/>
              <a:t>г.Копейск</a:t>
            </a:r>
            <a:endParaRPr lang="ru-RU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2987824" y="5229200"/>
            <a:ext cx="1143008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МОУ </a:t>
            </a:r>
            <a:r>
              <a:rPr lang="ru-RU" sz="800" b="1" dirty="0" err="1" smtClean="0"/>
              <a:t>Рощинская</a:t>
            </a:r>
            <a:r>
              <a:rPr lang="ru-RU" sz="800" b="1" dirty="0" smtClean="0"/>
              <a:t> СОШ</a:t>
            </a:r>
            <a:endParaRPr lang="ru-RU" dirty="0"/>
          </a:p>
        </p:txBody>
      </p:sp>
      <p:pic>
        <p:nvPicPr>
          <p:cNvPr id="33" name="Рисунок 32" descr="герб  голубой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52"/>
            <a:ext cx="864096" cy="1131591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4644008" y="5517232"/>
            <a:ext cx="1067370" cy="1120478"/>
            <a:chOff x="2483768" y="3140968"/>
            <a:chExt cx="1067370" cy="11204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429000"/>
              <a:ext cx="1067370" cy="832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2483768" y="3140968"/>
              <a:ext cx="1039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ОЦДОД</a:t>
              </a:r>
              <a:endParaRPr lang="ru-RU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628799"/>
            <a:ext cx="2578853" cy="342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312368" cy="23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376264" cy="33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571876"/>
            <a:ext cx="3168352" cy="183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ttern_school_sketch.jpg"/>
          <p:cNvPicPr>
            <a:picLocks noChangeAspect="1"/>
          </p:cNvPicPr>
          <p:nvPr/>
        </p:nvPicPr>
        <p:blipFill>
          <a:blip r:embed="rId2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герб  голубой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52"/>
            <a:ext cx="864096" cy="1131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5725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Наши планы</a:t>
            </a:r>
          </a:p>
          <a:p>
            <a:pPr algn="ctr"/>
            <a:endParaRPr lang="ru-RU" dirty="0" smtClean="0"/>
          </a:p>
          <a:p>
            <a:pPr algn="just"/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Создать методический сборник по работе в технологии «кейс-</a:t>
            </a:r>
            <a:r>
              <a:rPr lang="en-US" dirty="0" smtClean="0"/>
              <a:t>study</a:t>
            </a:r>
            <a:r>
              <a:rPr lang="ru-RU" dirty="0" smtClean="0"/>
              <a:t>».</a:t>
            </a:r>
          </a:p>
          <a:p>
            <a:pPr marL="342900" lvl="0" indent="-342900" algn="just">
              <a:buAutoNum type="arabicPeriod"/>
            </a:pPr>
            <a:endParaRPr lang="ru-RU" dirty="0" smtClean="0"/>
          </a:p>
          <a:p>
            <a:pPr lvl="0" algn="just"/>
            <a:r>
              <a:rPr lang="ru-RU" dirty="0" smtClean="0"/>
              <a:t>2. Апробировать развитие социальной ответственности школьников через погружение в социальные пробы.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3.Распространить опыт работы по развитию социальной ответственности в публикациях международных конференций, на сайте региональной инновационной площадки, в средствах массовой информации, в методических рекомендациях для педагогических работников.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4. Создать банк  технологий (техник) успешной реализации модели развития социальной ответственности обучающихся различных возрастных групп средствами разновозрастных коллективов.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5. Разработать новые программы дополнительного образования по направлениям Российского </a:t>
            </a:r>
            <a:r>
              <a:rPr lang="ru-RU" smtClean="0"/>
              <a:t>движения школьников.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ttern_school_sketch.jpg"/>
          <p:cNvPicPr>
            <a:picLocks noChangeAspect="1"/>
          </p:cNvPicPr>
          <p:nvPr/>
        </p:nvPicPr>
        <p:blipFill>
          <a:blip r:embed="rId2" cstate="print">
            <a:grayscl/>
            <a:lum bright="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герб  голубой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52"/>
            <a:ext cx="864096" cy="1131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Спасибо за внимание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913</Words>
  <Application>Microsoft Office PowerPoint</Application>
  <PresentationFormat>Экран (4:3)</PresentationFormat>
  <Paragraphs>113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общеобразовательное учреждение «Средняя общеобразовательная школа № 107 г. Челябинска» 454007 г. Челябинск; пр. Ленина, 7  сайт: школа107.рф      E-mail:school107@mail.ru;       телефон(факс):775-22-46 </vt:lpstr>
      <vt:lpstr>Профессиональный рост педагогов -   как необходимое условие работы в инновационном режиме</vt:lpstr>
      <vt:lpstr> РАЗВИТИЕ СОЦИАЛЬНОЙ ОТВЕТСТВЕННОСТИ ШКОЛЬНИКОВ СРЕДСТВАМИ ТЕХНОЛОГИИ КЕЙС-STUDY </vt:lpstr>
      <vt:lpstr>ОБЛАСТНОЙ ФЕСТИВАЛЬ ОБРАЗОВАТЕЛЬНЫХ ОРГАНИЗАЦИЙ РЕГИОНАЛЬНОГО ОТДЕЛЕНИЯ ОБЩЕСТВЕННОЙ ОРГАНИЗАЦИИ «РОССИЙСКОЕ ДВИЖЕНИЕ ШКОЛЬНИКОВ»</vt:lpstr>
      <vt:lpstr>Презентация PowerPoint</vt:lpstr>
      <vt:lpstr>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Бессарабов Александр Юрьевич</cp:lastModifiedBy>
  <cp:revision>148</cp:revision>
  <dcterms:created xsi:type="dcterms:W3CDTF">2018-03-13T17:16:59Z</dcterms:created>
  <dcterms:modified xsi:type="dcterms:W3CDTF">2018-12-12T06:03:42Z</dcterms:modified>
</cp:coreProperties>
</file>