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5" r:id="rId3"/>
    <p:sldId id="256" r:id="rId4"/>
    <p:sldId id="257" r:id="rId5"/>
    <p:sldId id="258" r:id="rId6"/>
    <p:sldId id="260" r:id="rId7"/>
    <p:sldId id="262" r:id="rId8"/>
    <p:sldId id="263" r:id="rId9"/>
    <p:sldId id="264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5E85D54-F519-42AD-88CD-15AB6CE2D20A}" type="datetimeFigureOut">
              <a:rPr lang="ru-RU" smtClean="0"/>
              <a:t>14.02.2017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4A8E74-0AD2-44F7-AB2D-122B3C9A2F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kt.ipk74.ru/forum/forum25/" TargetMode="External"/><Relationship Id="rId2" Type="http://schemas.openxmlformats.org/officeDocument/2006/relationships/hyperlink" Target="http://ipk74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hyperlink" Target="http://cmitpvikt.blogspot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pedu.ru/64-gosudarstvennaya-politika-v-sfere-dop-obrazovaniya/769-o-prioritetnom-natsionalnom-proekte-po-razvitiyu-dopolnitelnogo-obrazovaniya-detej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opedu.ru/64-gosudarstvennaya-politika-v-sfere-dop-obrazovaniya/769-o-prioritetnom-natsionalnom-proekte-po-razvitiyu-dopolnitelnogo-obrazovaniya-detej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849694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Проблемный семинар</a:t>
            </a:r>
          </a:p>
          <a:p>
            <a:pPr algn="ctr"/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«Разработка дополнительных общеразвивающих программ  в условиях открытия образовательного технопарка»</a:t>
            </a:r>
          </a:p>
          <a:p>
            <a:pPr lvl="0" algn="ctr"/>
            <a:endParaRPr lang="ru-RU" sz="2400" b="1" dirty="0" smtClean="0">
              <a:solidFill>
                <a:srgbClr val="7D3C4A">
                  <a:lumMod val="75000"/>
                </a:srgbClr>
              </a:solidFill>
            </a:endParaRPr>
          </a:p>
          <a:p>
            <a:pPr lvl="0" algn="ctr"/>
            <a:endParaRPr lang="ru-RU" sz="2400" b="1" dirty="0" smtClean="0">
              <a:solidFill>
                <a:srgbClr val="7D3C4A">
                  <a:lumMod val="75000"/>
                </a:srgbClr>
              </a:solidFill>
            </a:endParaRPr>
          </a:p>
          <a:p>
            <a:pPr lvl="0" algn="ctr"/>
            <a:endParaRPr lang="ru-RU" sz="2400" b="1" dirty="0">
              <a:solidFill>
                <a:srgbClr val="7D3C4A">
                  <a:lumMod val="75000"/>
                </a:srgbClr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7D3C4A">
                    <a:lumMod val="75000"/>
                  </a:srgbClr>
                </a:solidFill>
              </a:rPr>
              <a:t>Региональный ресурсный центр ДПО </a:t>
            </a:r>
          </a:p>
          <a:p>
            <a:pPr algn="ctr"/>
            <a:r>
              <a:rPr lang="ru-RU" sz="2400" b="1" dirty="0" smtClean="0">
                <a:solidFill>
                  <a:srgbClr val="7D3C4A">
                    <a:lumMod val="75000"/>
                  </a:srgbClr>
                </a:solidFill>
              </a:rPr>
              <a:t>ГБУ ДПО ЧИППКРО</a:t>
            </a:r>
          </a:p>
          <a:p>
            <a:pPr lvl="0" algn="ctr"/>
            <a:endParaRPr lang="ru-RU" sz="2400" b="1" dirty="0" smtClean="0">
              <a:solidFill>
                <a:srgbClr val="7D3C4A">
                  <a:lumMod val="75000"/>
                </a:srgbClr>
              </a:solidFill>
            </a:endParaRPr>
          </a:p>
          <a:p>
            <a:pPr lvl="0" algn="ctr"/>
            <a:r>
              <a:rPr lang="ru-RU" b="1" dirty="0" smtClean="0">
                <a:solidFill>
                  <a:srgbClr val="7D3C4A">
                    <a:lumMod val="75000"/>
                  </a:srgbClr>
                </a:solidFill>
              </a:rPr>
              <a:t>14 февраля 2017 г</a:t>
            </a:r>
            <a:r>
              <a:rPr lang="ru-RU" sz="2400" b="1" dirty="0" smtClean="0">
                <a:solidFill>
                  <a:srgbClr val="7D3C4A">
                    <a:lumMod val="75000"/>
                  </a:srgbClr>
                </a:solidFill>
              </a:rPr>
              <a:t>.</a:t>
            </a:r>
          </a:p>
          <a:p>
            <a:pPr algn="ctr"/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931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23527" y="98425"/>
            <a:ext cx="5508947" cy="248126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39750" y="369887"/>
            <a:ext cx="5219700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cs typeface="Times New Roman" panose="02020603050405020304" pitchFamily="18" charset="0"/>
              </a:rPr>
              <a:t>модульный курс </a:t>
            </a:r>
            <a:r>
              <a:rPr lang="ru-RU" sz="2000" b="1" dirty="0" smtClean="0">
                <a:cs typeface="Times New Roman" panose="02020603050405020304" pitchFamily="18" charset="0"/>
              </a:rPr>
              <a:t> 27.02 - 28.02.</a:t>
            </a:r>
            <a:endParaRPr lang="ru-RU" sz="2000" b="1" dirty="0"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«Использование образовательных решений ЛЕГО в дошкольном образовании в условиях введения ФГОС дошкольного образования»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(36 часов)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19566"/>
            <a:ext cx="5236542" cy="2793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12168" y="447905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cs typeface="Times New Roman" panose="02020603050405020304" pitchFamily="18" charset="0"/>
              </a:rPr>
              <a:t>модульный курс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«Образовательная робототехника. Использование </a:t>
            </a:r>
            <a:r>
              <a:rPr lang="ru-RU" sz="2000" b="1" dirty="0" err="1">
                <a:solidFill>
                  <a:schemeClr val="bg1"/>
                </a:solidFill>
                <a:cs typeface="Times New Roman" panose="02020603050405020304" pitchFamily="18" charset="0"/>
              </a:rPr>
              <a:t>Лего</a:t>
            </a: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 – лабораторий в деятельности педагога ДО»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(36 часов)</a:t>
            </a:r>
          </a:p>
        </p:txBody>
      </p:sp>
      <p:sp>
        <p:nvSpPr>
          <p:cNvPr id="5" name="Солнце 4"/>
          <p:cNvSpPr/>
          <p:nvPr/>
        </p:nvSpPr>
        <p:spPr>
          <a:xfrm>
            <a:off x="4499992" y="980728"/>
            <a:ext cx="4554414" cy="4557142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52120" y="1953994"/>
            <a:ext cx="23314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prstClr val="black"/>
                </a:solidFill>
              </a:rPr>
              <a:t>Стажировка по согласованию сроков</a:t>
            </a:r>
            <a:endParaRPr lang="ru-RU" sz="1400" b="1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0070C0"/>
                </a:solidFill>
              </a:rPr>
              <a:t>«Образовательная робототехника. Использование Лего – лабораторий в </a:t>
            </a:r>
            <a:r>
              <a:rPr lang="ru-RU" sz="1400" b="1" dirty="0" smtClean="0">
                <a:solidFill>
                  <a:srgbClr val="0070C0"/>
                </a:solidFill>
              </a:rPr>
              <a:t>деятельности педагога ДО»</a:t>
            </a:r>
            <a:endParaRPr lang="ru-RU" sz="1400" b="1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0070C0"/>
                </a:solidFill>
              </a:rPr>
              <a:t>(16 часов) </a:t>
            </a:r>
            <a:endParaRPr lang="ru-RU" sz="1400" dirty="0">
              <a:solidFill>
                <a:srgbClr val="0070C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2750">
            <a:off x="6515249" y="4923970"/>
            <a:ext cx="2137340" cy="15964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6864">
            <a:off x="197409" y="2537857"/>
            <a:ext cx="2451844" cy="183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0832" y="274638"/>
            <a:ext cx="8229600" cy="1143000"/>
          </a:xfrm>
        </p:spPr>
        <p:txBody>
          <a:bodyPr/>
          <a:lstStyle/>
          <a:p>
            <a:r>
              <a:rPr lang="ru-RU" altLang="ru-RU" dirty="0" smtClean="0"/>
              <a:t>КОНТАКТЫ: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4211960" y="1124920"/>
            <a:ext cx="473879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 err="1">
                <a:solidFill>
                  <a:srgbClr val="7D3C4A">
                    <a:lumMod val="75000"/>
                  </a:srgbClr>
                </a:solidFill>
                <a:latin typeface="+mn-lt"/>
              </a:rPr>
              <a:t>Тележинская</a:t>
            </a:r>
            <a:r>
              <a:rPr lang="ru-RU" altLang="ru-RU" sz="1600" b="1" dirty="0">
                <a:solidFill>
                  <a:srgbClr val="7D3C4A">
                    <a:lumMod val="75000"/>
                  </a:srgbClr>
                </a:solidFill>
                <a:latin typeface="+mn-lt"/>
              </a:rPr>
              <a:t> Елена Леонидовна</a:t>
            </a:r>
            <a: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,</a:t>
            </a:r>
            <a:b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</a:br>
            <a: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заведующий лабораторией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учебно-методического обеспечения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инновационной деятельности организаций,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реализующих дополнительные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общеобразовательные программы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7D3C4A">
                    <a:lumMod val="75000"/>
                  </a:srgbClr>
                </a:solidFill>
                <a:latin typeface="+mn-lt"/>
              </a:rPr>
              <a:t>Тел.: +7 9080454104 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600" dirty="0" smtClean="0">
              <a:solidFill>
                <a:srgbClr val="7D3C4A">
                  <a:lumMod val="75000"/>
                </a:srgbClr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7D3C4A">
                    <a:lumMod val="75000"/>
                  </a:srgbClr>
                </a:solidFill>
                <a:latin typeface="+mn-lt"/>
              </a:rPr>
              <a:t>Котлярова Алена Евгеньевна</a:t>
            </a:r>
            <a:r>
              <a:rPr lang="ru-RU" altLang="ru-RU" sz="1600" dirty="0" smtClean="0">
                <a:solidFill>
                  <a:srgbClr val="7D3C4A">
                    <a:lumMod val="75000"/>
                  </a:srgbClr>
                </a:solidFill>
                <a:latin typeface="+mn-lt"/>
              </a:rPr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 smtClean="0">
                <a:solidFill>
                  <a:srgbClr val="7D3C4A">
                    <a:lumMod val="75000"/>
                  </a:srgbClr>
                </a:solidFill>
                <a:latin typeface="+mn-lt"/>
              </a:rPr>
              <a:t>младший научный сотрудник лаборатории</a:t>
            </a:r>
            <a:endParaRPr lang="ru-RU" altLang="ru-RU" sz="1600" dirty="0">
              <a:solidFill>
                <a:srgbClr val="7D3C4A">
                  <a:lumMod val="75000"/>
                </a:srgbClr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7D3C4A">
                    <a:lumMod val="75000"/>
                  </a:srgbClr>
                </a:solidFill>
                <a:latin typeface="+mn-lt"/>
              </a:rPr>
              <a:t>Тел.: 8 (351) 211-59-07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600" b="1" dirty="0" smtClean="0">
              <a:solidFill>
                <a:srgbClr val="7D3C4A">
                  <a:lumMod val="75000"/>
                </a:srgbClr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rgbClr val="7D3C4A">
                  <a:lumMod val="75000"/>
                </a:srgbClr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7D3C4A">
                    <a:lumMod val="75000"/>
                  </a:srgbClr>
                </a:solidFill>
                <a:latin typeface="+mn-lt"/>
              </a:rPr>
              <a:t>Сайт</a:t>
            </a:r>
            <a:r>
              <a:rPr lang="ru-RU" altLang="ru-RU" sz="1600" b="1" dirty="0">
                <a:solidFill>
                  <a:srgbClr val="7D3C4A">
                    <a:lumMod val="75000"/>
                  </a:srgbClr>
                </a:solidFill>
                <a:latin typeface="+mn-lt"/>
              </a:rPr>
              <a:t>:</a:t>
            </a:r>
            <a: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 </a:t>
            </a:r>
            <a:r>
              <a:rPr lang="en-US" altLang="ru-RU" sz="1600" dirty="0">
                <a:solidFill>
                  <a:srgbClr val="7D3C4A">
                    <a:lumMod val="75000"/>
                  </a:srgbClr>
                </a:solidFill>
                <a:latin typeface="+mn-lt"/>
                <a:hlinkClick r:id="rId2"/>
              </a:rPr>
              <a:t>http://ipk74.ru/</a:t>
            </a:r>
            <a: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, </a:t>
            </a:r>
            <a:endParaRPr lang="ru-RU" altLang="ru-RU" sz="1600" dirty="0" smtClean="0">
              <a:solidFill>
                <a:srgbClr val="7D3C4A">
                  <a:lumMod val="75000"/>
                </a:srgbClr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600" dirty="0" smtClean="0">
                <a:solidFill>
                  <a:srgbClr val="7D3C4A">
                    <a:lumMod val="75000"/>
                  </a:srgbClr>
                </a:solidFill>
                <a:latin typeface="+mn-lt"/>
                <a:hlinkClick r:id="rId3"/>
              </a:rPr>
              <a:t>http</a:t>
            </a:r>
            <a:r>
              <a:rPr lang="en-US" altLang="ru-RU" sz="1600" dirty="0">
                <a:solidFill>
                  <a:srgbClr val="7D3C4A">
                    <a:lumMod val="75000"/>
                  </a:srgbClr>
                </a:solidFill>
                <a:latin typeface="+mn-lt"/>
                <a:hlinkClick r:id="rId3"/>
              </a:rPr>
              <a:t>://ikt.ipk74.ru/forum/forum25</a:t>
            </a:r>
            <a:r>
              <a:rPr lang="en-US" altLang="ru-RU" sz="1600" dirty="0" smtClean="0">
                <a:solidFill>
                  <a:srgbClr val="7D3C4A">
                    <a:lumMod val="75000"/>
                  </a:srgbClr>
                </a:solidFill>
                <a:latin typeface="+mn-lt"/>
                <a:hlinkClick r:id="rId3"/>
              </a:rPr>
              <a:t>/</a:t>
            </a:r>
            <a:endParaRPr lang="ru-RU" altLang="ru-RU" sz="1600" dirty="0" smtClean="0">
              <a:solidFill>
                <a:srgbClr val="7D3C4A">
                  <a:lumMod val="75000"/>
                </a:srgbClr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 smtClean="0">
                <a:solidFill>
                  <a:srgbClr val="7D3C4A">
                    <a:lumMod val="75000"/>
                  </a:srgbClr>
                </a:solidFill>
                <a:latin typeface="+mn-lt"/>
              </a:rPr>
              <a:t>Блог</a:t>
            </a:r>
            <a:r>
              <a:rPr lang="ru-RU" altLang="ru-RU" sz="1600" b="1" dirty="0">
                <a:solidFill>
                  <a:srgbClr val="7D3C4A">
                    <a:lumMod val="75000"/>
                  </a:srgbClr>
                </a:solidFill>
                <a:latin typeface="+mn-lt"/>
              </a:rPr>
              <a:t>:</a:t>
            </a:r>
            <a: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 </a:t>
            </a:r>
            <a:r>
              <a:rPr lang="en-US" altLang="ru-RU" sz="1600" dirty="0">
                <a:solidFill>
                  <a:srgbClr val="7D3C4A">
                    <a:lumMod val="75000"/>
                  </a:srgbClr>
                </a:solidFill>
                <a:latin typeface="+mn-lt"/>
                <a:hlinkClick r:id="rId4"/>
              </a:rPr>
              <a:t>http://cmitpvikt.blogspot.ru/</a:t>
            </a:r>
            <a:r>
              <a:rPr lang="ru-RU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7D3C4A">
                    <a:lumMod val="75000"/>
                  </a:srgbClr>
                </a:solidFill>
                <a:latin typeface="+mn-lt"/>
              </a:rPr>
              <a:t>E- mail</a:t>
            </a:r>
            <a:r>
              <a:rPr lang="en-US" altLang="ru-RU" sz="1600" dirty="0">
                <a:solidFill>
                  <a:srgbClr val="7D3C4A">
                    <a:lumMod val="75000"/>
                  </a:srgbClr>
                </a:solidFill>
                <a:latin typeface="+mn-lt"/>
              </a:rPr>
              <a:t>: cmitpvikt@mail.ru</a:t>
            </a:r>
            <a:endParaRPr lang="ru-RU" altLang="ru-RU" sz="1600" dirty="0">
              <a:solidFill>
                <a:srgbClr val="7D3C4A">
                  <a:lumMod val="75000"/>
                </a:srgbClr>
              </a:solidFill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b="1" dirty="0"/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2" t="6107" r="6113" b="7101"/>
          <a:stretch/>
        </p:blipFill>
        <p:spPr>
          <a:xfrm>
            <a:off x="182882" y="1628800"/>
            <a:ext cx="3936732" cy="228368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8" t="7506" r="3903" b="6545"/>
          <a:stretch/>
        </p:blipFill>
        <p:spPr>
          <a:xfrm>
            <a:off x="423512" y="2492896"/>
            <a:ext cx="3532471" cy="223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0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 чем договаривались ранее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08720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Разработка программы развития образовательного технопарка 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Ждем программы до 01.03.2017 г.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2780928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2. Определить удобное время проведения стажировки 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До 01.02.2017 г. не предоставили информацию Челябинск, Сосновский, Красноармейские районы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2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847850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319186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Times New Roman"/>
                <a:hlinkClick r:id="rId3"/>
              </a:rPr>
              <a:t>О приоритетном национальном проекте по развитию дополнительного образования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imes New Roman"/>
                <a:hlinkClick r:id="rId3"/>
              </a:rPr>
              <a:t>детей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+mj-lt"/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194" y="1729839"/>
            <a:ext cx="735915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«Сейчас особенный упор – на техническое, естественнонаучное, биологическое дополнительное образование. 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…Если это сельский регион, много внимания уделяется развитию дополнительных программ, которые связаны с агрокультурой, с сельскохозяйственными науками. Здесь используется принцип дистанционного воспитания и обучения и непосредственное участие в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агробригадах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. Это практическое применение в зависимости от специфики региона.»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Создание технопарков как центров «не только технической и естественно-научной деятельности, но и прежде всего обеспечения программ методического сопровождения, всех тех программ, которые будут предложены нашим детям»</a:t>
            </a:r>
          </a:p>
          <a:p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</a:rPr>
              <a:t>О.Васильева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</a:p>
          <a:p>
            <a:pPr algn="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министр образования и науки РФ</a:t>
            </a:r>
          </a:p>
          <a:p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4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282" y="2039937"/>
            <a:ext cx="85478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Направления деятельности: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охват естественнонаучным и техническим дополнительным образованием:</a:t>
            </a:r>
          </a:p>
          <a:p>
            <a:pPr lvl="0"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2017 г.  –  6%</a:t>
            </a:r>
          </a:p>
          <a:p>
            <a:pPr lvl="0"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2018 г. – 12%</a:t>
            </a:r>
          </a:p>
          <a:p>
            <a:pPr lvl="0"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2020 г. – 25%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использование и модернизация уже имеющихся организаций дополнительного образования;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увеличение инфраструктуры;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подготовка и переподготовка педагогов дополнительного образования;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расширение систем олимпиад и конкурсов для привлечения детей к дополнительному образованию и творчеству.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648"/>
            <a:ext cx="1847850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319186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+mj-lt"/>
                <a:ea typeface="Times New Roman"/>
                <a:hlinkClick r:id="rId3"/>
              </a:rPr>
              <a:t>О приоритетном национальном проекте по развитию дополнительного образования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Times New Roman"/>
                <a:hlinkClick r:id="rId3"/>
              </a:rPr>
              <a:t>детей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271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Увеличение разнообразия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образовательных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программ, востребованных семьями и обучающимися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: расширение разнообразия по видам деятельности с учетом специфики региона, образовательной организации и перспектив развития системы образования.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Разработка дополнительных общеразвивающих программ  в условиях открытия образовательного технопарка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2602072"/>
            <a:ext cx="388843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Образовательная организация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66" y="3212976"/>
            <a:ext cx="388843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Художественно-эстетическая направленность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984830"/>
            <a:ext cx="3888432" cy="646331"/>
          </a:xfrm>
          <a:prstGeom prst="rect">
            <a:avLst/>
          </a:prstGeom>
          <a:solidFill>
            <a:srgbClr val="92D050">
              <a:alpha val="4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Туристско-краеведческая направленность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797152"/>
            <a:ext cx="3888432" cy="646331"/>
          </a:xfrm>
          <a:prstGeom prst="rect">
            <a:avLst/>
          </a:prstGeom>
          <a:solidFill>
            <a:schemeClr val="bg2">
              <a:lumMod val="9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Социально-педагогическая направленность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5766" y="3229625"/>
            <a:ext cx="3888432" cy="646331"/>
          </a:xfrm>
          <a:prstGeom prst="rect">
            <a:avLst/>
          </a:prstGeom>
          <a:solidFill>
            <a:srgbClr val="7030A0">
              <a:alpha val="12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Физкультурно-спортивная направленность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4077072"/>
            <a:ext cx="3888432" cy="646331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Естественнонаучная направленность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5003884"/>
            <a:ext cx="3888432" cy="369332"/>
          </a:xfrm>
          <a:prstGeom prst="rect">
            <a:avLst/>
          </a:prstGeom>
          <a:solidFill>
            <a:schemeClr val="accent2">
              <a:lumMod val="20000"/>
              <a:lumOff val="8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Техническая направленность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2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39639D">
                    <a:lumMod val="75000"/>
                  </a:srgbClr>
                </a:solidFill>
              </a:rPr>
              <a:t>2. Обновление</a:t>
            </a:r>
            <a:r>
              <a:rPr lang="ru-RU" dirty="0" smtClean="0">
                <a:solidFill>
                  <a:srgbClr val="39639D">
                    <a:lumMod val="75000"/>
                  </a:srgbClr>
                </a:solidFill>
              </a:rPr>
              <a:t> </a:t>
            </a:r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содержания </a:t>
            </a:r>
            <a:r>
              <a:rPr lang="ru-RU" b="1" dirty="0">
                <a:solidFill>
                  <a:srgbClr val="39639D">
                    <a:lumMod val="75000"/>
                  </a:srgbClr>
                </a:solidFill>
              </a:rPr>
              <a:t>уже реализуемых </a:t>
            </a:r>
            <a:r>
              <a:rPr lang="ru-RU" b="1" dirty="0" smtClean="0">
                <a:solidFill>
                  <a:srgbClr val="39639D">
                    <a:lumMod val="75000"/>
                  </a:srgbClr>
                </a:solidFill>
              </a:rPr>
              <a:t>программ</a:t>
            </a:r>
            <a:endParaRPr lang="ru-RU" b="1" u="sng" dirty="0">
              <a:solidFill>
                <a:srgbClr val="39639D">
                  <a:lumMod val="75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D3C4A">
                    <a:lumMod val="75000"/>
                  </a:srgbClr>
                </a:solidFill>
              </a:rPr>
              <a:t>Разработка дополнительных общеразвивающих программ  в условиях открытия образовательного технопарка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8666" y="1691516"/>
            <a:ext cx="3888432" cy="369332"/>
          </a:xfrm>
          <a:prstGeom prst="rect">
            <a:avLst/>
          </a:prstGeom>
          <a:solidFill>
            <a:schemeClr val="bg2">
              <a:lumMod val="90000"/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Обновление условий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8719" y="2708920"/>
            <a:ext cx="3888432" cy="369332"/>
          </a:xfrm>
          <a:prstGeom prst="rect">
            <a:avLst/>
          </a:prstGeom>
          <a:solidFill>
            <a:srgbClr val="92D050">
              <a:alpha val="5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Включение новых технологий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69498" y="2138053"/>
            <a:ext cx="3888432" cy="369332"/>
          </a:xfrm>
          <a:prstGeom prst="rect">
            <a:avLst/>
          </a:prstGeom>
          <a:solidFill>
            <a:schemeClr val="bg2">
              <a:lumMod val="90000"/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Обучение педагогов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2708920"/>
            <a:ext cx="3888432" cy="369332"/>
          </a:xfrm>
          <a:prstGeom prst="rect">
            <a:avLst/>
          </a:prstGeom>
          <a:solidFill>
            <a:srgbClr val="92D050">
              <a:alpha val="5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Проектирование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69498" y="3140968"/>
            <a:ext cx="3888432" cy="338554"/>
          </a:xfrm>
          <a:prstGeom prst="rect">
            <a:avLst/>
          </a:prstGeom>
          <a:solidFill>
            <a:srgbClr val="92D050">
              <a:alpha val="5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Исследовательская деятельность</a:t>
            </a:r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3573016"/>
            <a:ext cx="3888432" cy="369332"/>
          </a:xfrm>
          <a:prstGeom prst="rect">
            <a:avLst/>
          </a:prstGeom>
          <a:solidFill>
            <a:srgbClr val="92D050">
              <a:alpha val="5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ИКТ – технологии и др.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460" y="4077072"/>
            <a:ext cx="3888432" cy="646331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Новые формы реализации программ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8835" y="1659250"/>
            <a:ext cx="3888432" cy="369332"/>
          </a:xfrm>
          <a:prstGeom prst="rect">
            <a:avLst/>
          </a:prstGeom>
          <a:solidFill>
            <a:schemeClr val="bg2">
              <a:lumMod val="90000"/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Материальная база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94785" y="4077072"/>
            <a:ext cx="3888432" cy="369332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Очно-заочные, дистанционные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69498" y="4509120"/>
            <a:ext cx="3888432" cy="646331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Интерактивная среда «Развлекая – обучай!»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2074" y="5229200"/>
            <a:ext cx="3888432" cy="369332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Лагерные смены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8835" y="5661248"/>
            <a:ext cx="3888432" cy="369332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Клубные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69498" y="6093296"/>
            <a:ext cx="3888432" cy="646331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Совместное обучение детей и взрослых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04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39639D">
                    <a:lumMod val="75000"/>
                  </a:srgbClr>
                </a:solidFill>
              </a:rPr>
              <a:t>3. Выстраивание </a:t>
            </a:r>
            <a:r>
              <a:rPr lang="ru-RU" dirty="0">
                <a:solidFill>
                  <a:srgbClr val="39639D">
                    <a:lumMod val="75000"/>
                  </a:srgbClr>
                </a:solidFill>
              </a:rPr>
              <a:t>непрерывного образования через </a:t>
            </a:r>
            <a:r>
              <a:rPr lang="ru-RU" b="1" dirty="0" err="1">
                <a:solidFill>
                  <a:srgbClr val="39639D">
                    <a:lumMod val="75000"/>
                  </a:srgbClr>
                </a:solidFill>
              </a:rPr>
              <a:t>уровневость</a:t>
            </a:r>
            <a:r>
              <a:rPr lang="ru-RU" b="1" dirty="0">
                <a:solidFill>
                  <a:srgbClr val="39639D">
                    <a:lumMod val="75000"/>
                  </a:srgbClr>
                </a:solidFill>
              </a:rPr>
              <a:t> </a:t>
            </a:r>
            <a:endParaRPr lang="ru-RU" b="1" dirty="0" smtClean="0">
              <a:solidFill>
                <a:srgbClr val="39639D">
                  <a:lumMod val="75000"/>
                </a:srgbClr>
              </a:solidFill>
            </a:endParaRPr>
          </a:p>
          <a:p>
            <a:pPr algn="just"/>
            <a:r>
              <a:rPr lang="ru-RU" b="1" dirty="0">
                <a:solidFill>
                  <a:srgbClr val="39639D">
                    <a:lumMod val="75000"/>
                  </a:srgbClr>
                </a:solidFill>
              </a:rPr>
              <a:t> </a:t>
            </a:r>
            <a:r>
              <a:rPr lang="ru-RU" b="1" dirty="0" smtClean="0">
                <a:solidFill>
                  <a:srgbClr val="39639D">
                    <a:lumMod val="75000"/>
                  </a:srgbClr>
                </a:solidFill>
              </a:rPr>
              <a:t>   освоения </a:t>
            </a:r>
            <a:r>
              <a:rPr lang="ru-RU" b="1" dirty="0">
                <a:solidFill>
                  <a:srgbClr val="39639D">
                    <a:lumMod val="75000"/>
                  </a:srgbClr>
                </a:solidFill>
              </a:rPr>
              <a:t>образовательных </a:t>
            </a:r>
            <a:r>
              <a:rPr lang="ru-RU" b="1" dirty="0" smtClean="0">
                <a:solidFill>
                  <a:srgbClr val="39639D">
                    <a:lumMod val="75000"/>
                  </a:srgbClr>
                </a:solidFill>
              </a:rPr>
              <a:t>программ</a:t>
            </a:r>
            <a:endParaRPr lang="ru-RU" dirty="0">
              <a:solidFill>
                <a:srgbClr val="39639D">
                  <a:lumMod val="75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7D3C4A">
                    <a:lumMod val="75000"/>
                  </a:srgbClr>
                </a:solidFill>
              </a:rPr>
              <a:t>Разработка дополнительных общеразвивающих программ  в условиях открытия образовательного технопарка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5310500"/>
            <a:ext cx="3661052" cy="369332"/>
          </a:xfrm>
          <a:prstGeom prst="rect">
            <a:avLst/>
          </a:prstGeom>
          <a:solidFill>
            <a:srgbClr val="92D050">
              <a:alpha val="5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Ознакомительный уровень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4750085"/>
            <a:ext cx="3888432" cy="369332"/>
          </a:xfrm>
          <a:prstGeom prst="rect">
            <a:avLst/>
          </a:prstGeom>
          <a:solidFill>
            <a:srgbClr val="92D050">
              <a:alpha val="5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Базовый уровень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4149080"/>
            <a:ext cx="4032448" cy="369332"/>
          </a:xfrm>
          <a:prstGeom prst="rect">
            <a:avLst/>
          </a:prstGeom>
          <a:solidFill>
            <a:srgbClr val="92D050">
              <a:alpha val="53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Продвинутый уровень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672760"/>
            <a:ext cx="5328592" cy="923330"/>
          </a:xfrm>
          <a:prstGeom prst="rect">
            <a:avLst/>
          </a:prstGeom>
          <a:solidFill>
            <a:schemeClr val="bg2">
              <a:lumMod val="90000"/>
              <a:alpha val="53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Углубленный уровень</a:t>
            </a:r>
          </a:p>
          <a:p>
            <a:pPr algn="ctr"/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9232" y="2564904"/>
            <a:ext cx="2160240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Пред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профессиональные программы</a:t>
            </a:r>
          </a:p>
          <a:p>
            <a:pPr algn="ctr"/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9232" y="4149921"/>
            <a:ext cx="2160240" cy="1569660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Общеразвивающие программы</a:t>
            </a:r>
          </a:p>
          <a:p>
            <a:pPr algn="ctr"/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0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Построение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индивидуального образовательного маршрута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ребенка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Разработка дополнительных общеразвивающих программ  в условиях открытия образовательного технопарка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66" y="2699628"/>
            <a:ext cx="3888432" cy="630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Модуль 2</a:t>
            </a:r>
          </a:p>
          <a:p>
            <a:pPr algn="ct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284984"/>
            <a:ext cx="3888432" cy="630942"/>
          </a:xfrm>
          <a:prstGeom prst="rect">
            <a:avLst/>
          </a:prstGeom>
          <a:solidFill>
            <a:srgbClr val="92D050">
              <a:alpha val="45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Модуль 3</a:t>
            </a:r>
          </a:p>
          <a:p>
            <a:pPr algn="ct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3284984"/>
            <a:ext cx="3888432" cy="646331"/>
          </a:xfrm>
          <a:prstGeom prst="rect">
            <a:avLst/>
          </a:prstGeom>
          <a:solidFill>
            <a:schemeClr val="bg2">
              <a:lumMod val="90000"/>
              <a:alpha val="6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Социально-педагогическая направленность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060848"/>
            <a:ext cx="3888432" cy="630942"/>
          </a:xfrm>
          <a:prstGeom prst="rect">
            <a:avLst/>
          </a:prstGeom>
          <a:solidFill>
            <a:srgbClr val="7030A0">
              <a:alpha val="12000"/>
            </a:srgbClr>
          </a:solidFill>
        </p:spPr>
        <p:txBody>
          <a:bodyPr wrap="square" rtlCol="0">
            <a:spAutoFit/>
          </a:bodyPr>
          <a:lstStyle/>
          <a:p>
            <a:pPr algn="ctr"/>
            <a:endParaRPr lang="ru-RU" sz="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Модуль 1</a:t>
            </a:r>
          </a:p>
          <a:p>
            <a:pPr algn="ctr"/>
            <a:endParaRPr lang="ru-RU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2060848"/>
            <a:ext cx="3888432" cy="646331"/>
          </a:xfrm>
          <a:prstGeom prst="rect">
            <a:avLst/>
          </a:prstGeom>
          <a:solidFill>
            <a:srgbClr val="FFFF00">
              <a:alpha val="46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Естественнонаучная направленность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7098" y="2699628"/>
            <a:ext cx="3888432" cy="646331"/>
          </a:xfrm>
          <a:prstGeom prst="rect">
            <a:avLst/>
          </a:prstGeom>
          <a:solidFill>
            <a:schemeClr val="accent5">
              <a:lumMod val="20000"/>
              <a:lumOff val="8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Техническая направленность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9634" y="4293096"/>
            <a:ext cx="83167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Интегративные образовательные программы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0987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07504" y="188640"/>
            <a:ext cx="8928992" cy="6552728"/>
          </a:xfrm>
          <a:prstGeom prst="ellipse">
            <a:avLst/>
          </a:prstGeom>
          <a:solidFill>
            <a:schemeClr val="accent1">
              <a:alpha val="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851920" y="476672"/>
            <a:ext cx="1534228" cy="15481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779912" y="839614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</a:t>
            </a:r>
            <a:r>
              <a:rPr lang="ru-RU" sz="2400" dirty="0" smtClean="0"/>
              <a:t>езидент</a:t>
            </a:r>
            <a:r>
              <a:rPr lang="ru-RU" sz="3200" dirty="0" smtClean="0"/>
              <a:t> 1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445484" y="3609020"/>
            <a:ext cx="1678244" cy="15481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5536" y="3952509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</a:t>
            </a:r>
            <a:r>
              <a:rPr lang="ru-RU" sz="2400" dirty="0" smtClean="0"/>
              <a:t>езидент</a:t>
            </a:r>
            <a:r>
              <a:rPr lang="ru-RU" sz="3200" dirty="0" smtClean="0"/>
              <a:t> 2</a:t>
            </a:r>
            <a:endParaRPr lang="ru-RU" sz="3200" dirty="0"/>
          </a:p>
        </p:txBody>
      </p:sp>
      <p:sp>
        <p:nvSpPr>
          <p:cNvPr id="9" name="Овал 8"/>
          <p:cNvSpPr/>
          <p:nvPr/>
        </p:nvSpPr>
        <p:spPr>
          <a:xfrm>
            <a:off x="7092280" y="3645024"/>
            <a:ext cx="1534228" cy="154817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020272" y="4007966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</a:t>
            </a:r>
            <a:r>
              <a:rPr lang="ru-RU" sz="2400" dirty="0" smtClean="0"/>
              <a:t>езидент</a:t>
            </a:r>
            <a:r>
              <a:rPr lang="ru-RU" sz="3200" dirty="0" smtClean="0"/>
              <a:t> 3</a:t>
            </a:r>
            <a:endParaRPr lang="ru-RU" sz="32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1835696" y="2024844"/>
            <a:ext cx="1728192" cy="1624535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483665" y="2024845"/>
            <a:ext cx="1608615" cy="1764195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915816" y="5157192"/>
            <a:ext cx="3096344" cy="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979712" y="2190491"/>
            <a:ext cx="1656184" cy="1598549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5652120" y="1916834"/>
            <a:ext cx="1584176" cy="1728190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807804" y="5337212"/>
            <a:ext cx="3204356" cy="2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095836" y="3465004"/>
            <a:ext cx="3096344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600" b="1" cap="none" spc="0" dirty="0" smtClean="0">
                <a:ln/>
                <a:solidFill>
                  <a:schemeClr val="accent3"/>
                </a:solidFill>
                <a:effectLst/>
              </a:rPr>
              <a:t>Образовательная программа</a:t>
            </a:r>
            <a:endParaRPr lang="ru-RU" sz="2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466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</TotalTime>
  <Words>484</Words>
  <Application>Microsoft Office PowerPoint</Application>
  <PresentationFormat>Экран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В. Каменкова</dc:creator>
  <cp:lastModifiedBy>Наталья В. Каменкова</cp:lastModifiedBy>
  <cp:revision>21</cp:revision>
  <dcterms:created xsi:type="dcterms:W3CDTF">2017-02-14T03:31:45Z</dcterms:created>
  <dcterms:modified xsi:type="dcterms:W3CDTF">2017-02-14T12:48:25Z</dcterms:modified>
</cp:coreProperties>
</file>