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88" r:id="rId9"/>
    <p:sldId id="289" r:id="rId10"/>
    <p:sldId id="262" r:id="rId11"/>
    <p:sldId id="263" r:id="rId12"/>
    <p:sldId id="265" r:id="rId13"/>
    <p:sldId id="264" r:id="rId14"/>
    <p:sldId id="266" r:id="rId15"/>
    <p:sldId id="290" r:id="rId16"/>
    <p:sldId id="291" r:id="rId17"/>
    <p:sldId id="293" r:id="rId18"/>
    <p:sldId id="294" r:id="rId19"/>
    <p:sldId id="295" r:id="rId20"/>
    <p:sldId id="292" r:id="rId21"/>
    <p:sldId id="267" r:id="rId22"/>
    <p:sldId id="268" r:id="rId23"/>
    <p:sldId id="269" r:id="rId24"/>
    <p:sldId id="278" r:id="rId25"/>
    <p:sldId id="270" r:id="rId26"/>
    <p:sldId id="279" r:id="rId27"/>
    <p:sldId id="280" r:id="rId28"/>
    <p:sldId id="30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96" r:id="rId37"/>
    <p:sldId id="298" r:id="rId38"/>
    <p:sldId id="299" r:id="rId39"/>
    <p:sldId id="297" r:id="rId40"/>
    <p:sldId id="281" r:id="rId41"/>
    <p:sldId id="282" r:id="rId42"/>
    <p:sldId id="283" r:id="rId43"/>
    <p:sldId id="284" r:id="rId44"/>
    <p:sldId id="285" r:id="rId45"/>
    <p:sldId id="286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8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ГИА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обществознание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Слова-подсказки.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Социальные нормы вырабатываются, </a:t>
            </a:r>
            <a:r>
              <a:rPr lang="ru-RU" b="1" i="1" u="sng" dirty="0" smtClean="0"/>
              <a:t>как правило</a:t>
            </a:r>
            <a:r>
              <a:rPr lang="ru-RU" b="1" i="1" u="sng" dirty="0" smtClean="0"/>
              <a:t>, </a:t>
            </a:r>
            <a:r>
              <a:rPr lang="ru-RU" dirty="0" smtClean="0"/>
              <a:t>экономической элитой общества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Конфликт между родителями и детьми </a:t>
            </a:r>
            <a:r>
              <a:rPr lang="ru-RU" b="1" i="1" u="sng" dirty="0" smtClean="0"/>
              <a:t>всегда</a:t>
            </a:r>
            <a:r>
              <a:rPr lang="ru-RU" dirty="0" smtClean="0"/>
              <a:t> имеет политический характер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Все социальные роли человека </a:t>
            </a:r>
            <a:r>
              <a:rPr lang="ru-RU" b="1" i="1" u="sng" dirty="0" smtClean="0"/>
              <a:t>обязательно должны быть </a:t>
            </a:r>
            <a:r>
              <a:rPr lang="ru-RU" dirty="0" smtClean="0"/>
              <a:t>стандартизированы</a:t>
            </a:r>
          </a:p>
          <a:p>
            <a:r>
              <a:rPr lang="ru-RU" dirty="0" smtClean="0"/>
              <a:t>Отклоняющееся поведение формируется </a:t>
            </a:r>
            <a:r>
              <a:rPr lang="ru-RU" b="1" i="1" u="sng" dirty="0" smtClean="0"/>
              <a:t>только</a:t>
            </a:r>
            <a:r>
              <a:rPr lang="ru-RU" dirty="0" smtClean="0"/>
              <a:t> под </a:t>
            </a:r>
            <a:r>
              <a:rPr lang="ru-RU" dirty="0" smtClean="0"/>
              <a:t>воздействием социальной среды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Отклоняющееся поведение может проявляться в необычных увлечениях</a:t>
            </a:r>
            <a:r>
              <a:rPr lang="ru-RU" dirty="0" smtClean="0"/>
              <a:t>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Социальный </a:t>
            </a:r>
            <a:r>
              <a:rPr lang="ru-RU" dirty="0" smtClean="0"/>
              <a:t>конфликт может возникнуть тогда, когда люди не желают считаться с интересами друг друга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Социальный конфликт всегда приводит к негативным последствиям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Социальные конфликты различаются по форме и характеру развития.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Социальные </a:t>
            </a:r>
            <a:r>
              <a:rPr lang="ru-RU" dirty="0" smtClean="0"/>
              <a:t>конфликты вызваны несовпадением интересов.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Завершение </a:t>
            </a:r>
            <a:r>
              <a:rPr lang="ru-RU" dirty="0" smtClean="0"/>
              <a:t>конфликта  всегда связано с его благополучным разрешением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Завершение конфликта всегда означает его разрешение.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Отклоняющееся поведение может проявляться в необычных увлечениях</a:t>
            </a:r>
            <a:r>
              <a:rPr lang="ru-RU" dirty="0" smtClean="0"/>
              <a:t>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Социальный </a:t>
            </a:r>
            <a:r>
              <a:rPr lang="ru-RU" dirty="0" smtClean="0"/>
              <a:t>конфликт может возникнуть тогда, когда люди не желают считаться с интересами друг друга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Социальный конфликт </a:t>
            </a:r>
            <a:r>
              <a:rPr lang="ru-RU" b="1" i="1" dirty="0" smtClean="0"/>
              <a:t>всегда</a:t>
            </a:r>
            <a:r>
              <a:rPr lang="ru-RU" dirty="0" smtClean="0"/>
              <a:t> приводит к негативным последствиям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Социальные конфликты различаются по форме и характеру развития.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Социальные </a:t>
            </a:r>
            <a:r>
              <a:rPr lang="ru-RU" dirty="0" smtClean="0"/>
              <a:t>конфликты вызваны несовпадением интересов.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Завершение </a:t>
            </a:r>
            <a:r>
              <a:rPr lang="ru-RU" dirty="0" smtClean="0"/>
              <a:t>конфликта  </a:t>
            </a:r>
            <a:r>
              <a:rPr lang="ru-RU" b="1" i="1" dirty="0" smtClean="0"/>
              <a:t>всегда </a:t>
            </a:r>
            <a:r>
              <a:rPr lang="ru-RU" dirty="0" smtClean="0"/>
              <a:t>связано с его благополучным разрешением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Завершение конфликта </a:t>
            </a:r>
            <a:r>
              <a:rPr lang="ru-RU" b="1" i="1" dirty="0" smtClean="0"/>
              <a:t>всегда </a:t>
            </a:r>
            <a:r>
              <a:rPr lang="ru-RU" dirty="0" smtClean="0"/>
              <a:t>означает его разрешение.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Современные народы, как правило, стремятся к расширению сотрудничества во всех сферах общественной жизни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Межнациональные отношения осуществляются исключительно на государственном уровне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Отклоняющееся поведение всегда связано с преступными деяниями.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Отклоняющееся поведение может проявляться в необычных увлечениях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Социальные конфликты имеют только отрицательные последствия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 малым группам относят </a:t>
            </a:r>
            <a:r>
              <a:rPr lang="ru-RU" dirty="0" smtClean="0"/>
              <a:t>только этнические </a:t>
            </a:r>
            <a:r>
              <a:rPr lang="ru-RU" dirty="0" smtClean="0"/>
              <a:t>общности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Отклоняющимся называют только противоправное поведение.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Современные народы, </a:t>
            </a:r>
            <a:r>
              <a:rPr lang="ru-RU" b="1" i="1" dirty="0" smtClean="0"/>
              <a:t>как правило, </a:t>
            </a:r>
            <a:r>
              <a:rPr lang="ru-RU" dirty="0" smtClean="0"/>
              <a:t>стремятся к расширению сотрудничества во всех сферах общественной жизни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Межнациональные отношения осуществляются </a:t>
            </a:r>
            <a:r>
              <a:rPr lang="ru-RU" b="1" i="1" dirty="0" smtClean="0"/>
              <a:t>исключительно</a:t>
            </a:r>
            <a:r>
              <a:rPr lang="ru-RU" dirty="0" smtClean="0"/>
              <a:t> на государственном уровне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Отклоняющееся поведение </a:t>
            </a:r>
            <a:r>
              <a:rPr lang="ru-RU" b="1" i="1" dirty="0" smtClean="0"/>
              <a:t>всегда </a:t>
            </a:r>
            <a:r>
              <a:rPr lang="ru-RU" dirty="0" smtClean="0"/>
              <a:t>связано с преступными деяниями.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Отклоняющееся поведение может проявляться в необычных увлечениях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Социальные конфликты имеют </a:t>
            </a:r>
            <a:r>
              <a:rPr lang="ru-RU" b="1" i="1" dirty="0" smtClean="0"/>
              <a:t>только </a:t>
            </a:r>
            <a:r>
              <a:rPr lang="ru-RU" dirty="0" smtClean="0"/>
              <a:t>отрицательные последствия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 малым группам относят </a:t>
            </a:r>
            <a:r>
              <a:rPr lang="ru-RU" b="1" i="1" dirty="0" smtClean="0"/>
              <a:t>только</a:t>
            </a:r>
            <a:r>
              <a:rPr lang="ru-RU" dirty="0" smtClean="0"/>
              <a:t> этнические </a:t>
            </a:r>
            <a:r>
              <a:rPr lang="ru-RU" dirty="0" smtClean="0"/>
              <a:t>общности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Отклоняющимся называют </a:t>
            </a:r>
            <a:r>
              <a:rPr lang="ru-RU" b="1" i="1" dirty="0" smtClean="0"/>
              <a:t>только</a:t>
            </a:r>
            <a:r>
              <a:rPr lang="ru-RU" dirty="0" smtClean="0"/>
              <a:t> противоправное поведение.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 социальные роли человека обязательно должны быть </a:t>
            </a:r>
            <a:r>
              <a:rPr lang="ru-RU" dirty="0" smtClean="0"/>
              <a:t>стандартизированы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Преобладающей формой семьи в современном западном обществе является патриархальная </a:t>
            </a:r>
            <a:r>
              <a:rPr lang="ru-RU" dirty="0" smtClean="0"/>
              <a:t>семья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Межплеменные войны являются формой межличностных </a:t>
            </a:r>
            <a:r>
              <a:rPr lang="ru-RU" dirty="0" smtClean="0"/>
              <a:t>конфликтов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 социальные нормы охраняются силой </a:t>
            </a:r>
            <a:r>
              <a:rPr lang="ru-RU" dirty="0" smtClean="0"/>
              <a:t>государства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Примером экономического конфликта является проведение чемпионата мира по </a:t>
            </a:r>
            <a:r>
              <a:rPr lang="ru-RU" dirty="0" smtClean="0"/>
              <a:t>футболу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Примером политического конфликта является судебное разбирательство спора двух фирм о восстановлении права собственности на нежилое помещение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Пример. Все суждения неверны!!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Все</a:t>
            </a:r>
            <a:r>
              <a:rPr lang="ru-RU" dirty="0" smtClean="0"/>
              <a:t> социальные роли человека </a:t>
            </a:r>
            <a:r>
              <a:rPr lang="ru-RU" b="1" dirty="0" smtClean="0"/>
              <a:t>обязательно</a:t>
            </a:r>
            <a:r>
              <a:rPr lang="ru-RU" dirty="0" smtClean="0"/>
              <a:t> должны быть </a:t>
            </a:r>
            <a:r>
              <a:rPr lang="ru-RU" dirty="0" smtClean="0"/>
              <a:t>стандартизированы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Преобладающей формой </a:t>
            </a:r>
            <a:r>
              <a:rPr lang="ru-RU" dirty="0" smtClean="0"/>
              <a:t>семьи в </a:t>
            </a:r>
            <a:r>
              <a:rPr lang="ru-RU" u="sng" dirty="0" smtClean="0"/>
              <a:t>современном </a:t>
            </a:r>
            <a:r>
              <a:rPr lang="ru-RU" dirty="0" smtClean="0"/>
              <a:t>западном обществе является </a:t>
            </a:r>
            <a:r>
              <a:rPr lang="ru-RU" u="sng" dirty="0" smtClean="0"/>
              <a:t>патриархальная </a:t>
            </a:r>
            <a:r>
              <a:rPr lang="ru-RU" dirty="0" smtClean="0"/>
              <a:t>семья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Межплеменные</a:t>
            </a:r>
            <a:r>
              <a:rPr lang="ru-RU" dirty="0" smtClean="0"/>
              <a:t> войны являются формой </a:t>
            </a:r>
            <a:r>
              <a:rPr lang="ru-RU" u="sng" dirty="0" smtClean="0"/>
              <a:t>межличностных</a:t>
            </a:r>
            <a:r>
              <a:rPr lang="ru-RU" dirty="0" smtClean="0"/>
              <a:t> </a:t>
            </a:r>
            <a:r>
              <a:rPr lang="ru-RU" dirty="0" smtClean="0"/>
              <a:t>конфликтов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Все</a:t>
            </a:r>
            <a:r>
              <a:rPr lang="ru-RU" dirty="0" smtClean="0"/>
              <a:t> социальные нормы </a:t>
            </a:r>
            <a:r>
              <a:rPr lang="ru-RU" b="1" dirty="0" smtClean="0"/>
              <a:t>охраняются силой </a:t>
            </a:r>
            <a:r>
              <a:rPr lang="ru-RU" dirty="0" smtClean="0"/>
              <a:t>государства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Примером </a:t>
            </a:r>
            <a:r>
              <a:rPr lang="ru-RU" b="1" dirty="0" smtClean="0"/>
              <a:t>экономического</a:t>
            </a:r>
            <a:r>
              <a:rPr lang="ru-RU" dirty="0" smtClean="0"/>
              <a:t> конфликта является проведение </a:t>
            </a:r>
            <a:r>
              <a:rPr lang="ru-RU" u="sng" dirty="0" smtClean="0"/>
              <a:t>чемпионата мира </a:t>
            </a:r>
            <a:r>
              <a:rPr lang="ru-RU" dirty="0" smtClean="0"/>
              <a:t>по </a:t>
            </a:r>
            <a:r>
              <a:rPr lang="ru-RU" dirty="0" smtClean="0"/>
              <a:t>футболу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Примером </a:t>
            </a:r>
            <a:r>
              <a:rPr lang="ru-RU" b="1" dirty="0" smtClean="0"/>
              <a:t>политического</a:t>
            </a:r>
            <a:r>
              <a:rPr lang="ru-RU" dirty="0" smtClean="0"/>
              <a:t> конфликта является судебное разбирательство </a:t>
            </a:r>
            <a:r>
              <a:rPr lang="ru-RU" u="sng" dirty="0" smtClean="0"/>
              <a:t>спора двух фирм </a:t>
            </a:r>
            <a:r>
              <a:rPr lang="ru-RU" dirty="0" smtClean="0"/>
              <a:t>о восстановлении права </a:t>
            </a:r>
            <a:r>
              <a:rPr lang="ru-RU" u="sng" dirty="0" smtClean="0"/>
              <a:t>собственности</a:t>
            </a:r>
            <a:r>
              <a:rPr lang="ru-RU" dirty="0" smtClean="0"/>
              <a:t> на нежилое помещение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Дочитываем суждение до конца!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Верны ли суждения о принципах избирательного права в РФ:</a:t>
            </a:r>
          </a:p>
          <a:p>
            <a:pPr>
              <a:buNone/>
            </a:pPr>
            <a:r>
              <a:rPr lang="ru-RU" dirty="0" smtClean="0"/>
              <a:t>А. Голосование в РФ тайное, что обозначает, что участник голосует анонимно и имеет право только на один голос.</a:t>
            </a:r>
          </a:p>
          <a:p>
            <a:pPr>
              <a:buNone/>
            </a:pPr>
            <a:r>
              <a:rPr lang="ru-RU" dirty="0" smtClean="0"/>
              <a:t>Б. Одним из условий участия в выборах является достижение 18-летнего возраста и наличие справки об отсутствии судимости.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Дочитываем суждение до конца!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Верны ли суждения о принципах избирательного права в РФ:</a:t>
            </a:r>
          </a:p>
          <a:p>
            <a:pPr>
              <a:buNone/>
            </a:pPr>
            <a:r>
              <a:rPr lang="ru-RU" dirty="0" smtClean="0"/>
              <a:t>А. Голосование в </a:t>
            </a:r>
            <a:r>
              <a:rPr lang="ru-RU" b="1" dirty="0" smtClean="0"/>
              <a:t>РФ тайное</a:t>
            </a:r>
            <a:r>
              <a:rPr lang="ru-RU" dirty="0" smtClean="0"/>
              <a:t>, что обозначает, что участник голосует анонимно и имеет </a:t>
            </a:r>
            <a:r>
              <a:rPr lang="ru-RU" u="sng" dirty="0" smtClean="0"/>
              <a:t>право только на один </a:t>
            </a:r>
            <a:r>
              <a:rPr lang="ru-RU" u="sng" dirty="0" smtClean="0"/>
              <a:t>голос</a:t>
            </a:r>
            <a:r>
              <a:rPr lang="ru-RU" dirty="0" smtClean="0"/>
              <a:t> – </a:t>
            </a:r>
            <a:r>
              <a:rPr lang="ru-RU" b="1" i="1" dirty="0" smtClean="0"/>
              <a:t>принцип равенства голосования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Б. Одним из </a:t>
            </a:r>
            <a:r>
              <a:rPr lang="ru-RU" b="1" dirty="0" smtClean="0"/>
              <a:t>условий участия в выборах </a:t>
            </a:r>
            <a:r>
              <a:rPr lang="ru-RU" dirty="0" smtClean="0"/>
              <a:t>является достижение 18-летнего возраста и наличие </a:t>
            </a:r>
            <a:r>
              <a:rPr lang="ru-RU" u="sng" dirty="0" smtClean="0"/>
              <a:t>справки об отсутствии </a:t>
            </a:r>
            <a:r>
              <a:rPr lang="ru-RU" u="sng" dirty="0" smtClean="0"/>
              <a:t>судимости</a:t>
            </a:r>
            <a:r>
              <a:rPr lang="ru-RU" dirty="0" smtClean="0"/>
              <a:t> – </a:t>
            </a:r>
            <a:r>
              <a:rPr lang="ru-RU" b="1" i="1" dirty="0" smtClean="0"/>
              <a:t>не требуется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Залог успеха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решать как можно больше подобных заданий и запоминать правильные ответы!!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Задания на установление истинности суждений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Содержание, структура и проявления понятий, а также их разнообразные связи фиксируются в форме суждений.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Поэтому </a:t>
            </a:r>
            <a:r>
              <a:rPr lang="ru-RU" dirty="0" smtClean="0"/>
              <a:t>задания на анализ истинности суждений используются в экзаменационной </a:t>
            </a:r>
            <a:r>
              <a:rPr lang="ru-RU" dirty="0" smtClean="0"/>
              <a:t>работе: </a:t>
            </a:r>
          </a:p>
          <a:p>
            <a:pPr>
              <a:buNone/>
            </a:pPr>
            <a:r>
              <a:rPr lang="ru-RU" dirty="0" smtClean="0"/>
              <a:t>№ 4, 6, 10, 13, 16, 20.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Факты-мнения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Задание 25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Фактическое суждение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действие в реальности</a:t>
            </a:r>
            <a:r>
              <a:rPr lang="ru-RU" dirty="0" smtClean="0"/>
              <a:t>, какое-то реальное событие, которое можно привязать к конкретному времени или месту; </a:t>
            </a:r>
            <a:endParaRPr lang="ru-RU" dirty="0" smtClean="0"/>
          </a:p>
          <a:p>
            <a:r>
              <a:rPr lang="ru-RU" dirty="0" smtClean="0"/>
              <a:t>явление</a:t>
            </a:r>
            <a:r>
              <a:rPr lang="ru-RU" dirty="0" smtClean="0"/>
              <a:t>  или </a:t>
            </a:r>
            <a:r>
              <a:rPr lang="ru-RU" b="1" dirty="0" smtClean="0"/>
              <a:t>существующее положение дел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Суждения, носящие фактический характер нельзя оспорить.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Факт – это знание в форме утверждения, достоверность которого строго установлена.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Фактическое суждение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Признаками</a:t>
            </a:r>
            <a:r>
              <a:rPr lang="ru-RU" b="1" dirty="0" smtClean="0"/>
              <a:t>, помогающим Вам определить фактический характер  - это: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b="1" dirty="0" smtClean="0"/>
              <a:t>наличие</a:t>
            </a:r>
            <a:r>
              <a:rPr lang="ru-RU" dirty="0" smtClean="0"/>
              <a:t> в предложении  </a:t>
            </a:r>
            <a:r>
              <a:rPr lang="ru-RU" b="1" dirty="0" smtClean="0"/>
              <a:t>чисел</a:t>
            </a:r>
            <a:r>
              <a:rPr lang="ru-RU" dirty="0" smtClean="0"/>
              <a:t>, определяющих дату, количество, проценты и т.д. (ВЦИОМ провел соцопрос, по результатам которого,  50% опрошенных высказались удовлетворительно о своих  результатах </a:t>
            </a:r>
            <a:r>
              <a:rPr lang="ru-RU" dirty="0" smtClean="0"/>
              <a:t>ОГЭ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b="1" dirty="0" smtClean="0"/>
              <a:t>прошедшее время </a:t>
            </a:r>
            <a:r>
              <a:rPr lang="ru-RU" dirty="0" smtClean="0"/>
              <a:t>описываемого события (ЦСКА обыграл в последнем матче лиги чемпионов </a:t>
            </a:r>
            <a:r>
              <a:rPr lang="ru-RU" dirty="0" smtClean="0"/>
              <a:t>СКА);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b="1" dirty="0" smtClean="0"/>
              <a:t>цитата</a:t>
            </a:r>
            <a:r>
              <a:rPr lang="ru-RU" dirty="0" smtClean="0"/>
              <a:t> конкретного человека ( Аристотель сказал: "Чем больше  я знаю, тем больше я понимаю, что ничего не знаю).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Мнение – оценочное суждение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носит </a:t>
            </a:r>
            <a:r>
              <a:rPr lang="ru-RU" dirty="0" smtClean="0"/>
              <a:t>субъективный характер, т.е. </a:t>
            </a:r>
            <a:r>
              <a:rPr lang="ru-RU" b="1" dirty="0" smtClean="0"/>
              <a:t>мнение человека</a:t>
            </a:r>
            <a:r>
              <a:rPr lang="ru-RU" dirty="0" smtClean="0"/>
              <a:t>, которые могут </a:t>
            </a:r>
            <a:r>
              <a:rPr lang="ru-RU" dirty="0" smtClean="0"/>
              <a:t>содержать: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положительные</a:t>
            </a:r>
            <a:r>
              <a:rPr lang="ru-RU" b="1" dirty="0" smtClean="0"/>
              <a:t>, </a:t>
            </a:r>
            <a:endParaRPr lang="ru-RU" b="1" dirty="0" smtClean="0"/>
          </a:p>
          <a:p>
            <a:r>
              <a:rPr lang="ru-RU" b="1" dirty="0" smtClean="0"/>
              <a:t>отрицательные </a:t>
            </a:r>
            <a:r>
              <a:rPr lang="ru-RU" b="1" dirty="0" smtClean="0"/>
              <a:t>отзывы </a:t>
            </a:r>
            <a:r>
              <a:rPr lang="ru-RU" dirty="0" smtClean="0"/>
              <a:t>об объекте познания; </a:t>
            </a:r>
            <a:endParaRPr lang="ru-RU" dirty="0" smtClean="0"/>
          </a:p>
          <a:p>
            <a:r>
              <a:rPr lang="ru-RU" dirty="0" smtClean="0"/>
              <a:t>различного </a:t>
            </a:r>
            <a:r>
              <a:rPr lang="ru-RU" dirty="0" smtClean="0"/>
              <a:t>рода </a:t>
            </a:r>
            <a:r>
              <a:rPr lang="ru-RU" b="1" dirty="0" smtClean="0"/>
              <a:t>прогнозы и предположения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различного </a:t>
            </a:r>
            <a:r>
              <a:rPr lang="ru-RU" dirty="0" smtClean="0"/>
              <a:t>рода </a:t>
            </a:r>
            <a:r>
              <a:rPr lang="ru-RU" b="1" dirty="0" smtClean="0"/>
              <a:t>сравнения и оценки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Эти суждения могут включать в себя как </a:t>
            </a:r>
            <a:r>
              <a:rPr lang="ru-RU" u="sng" dirty="0" smtClean="0">
                <a:solidFill>
                  <a:schemeClr val="tx2"/>
                </a:solidFill>
              </a:rPr>
              <a:t>чисто оценочный компонент </a:t>
            </a:r>
            <a:r>
              <a:rPr lang="ru-RU" b="1" dirty="0" smtClean="0">
                <a:solidFill>
                  <a:schemeClr val="tx2"/>
                </a:solidFill>
              </a:rPr>
              <a:t>(«плохо», «хорошо», «безнравственно» и т.п</a:t>
            </a:r>
            <a:r>
              <a:rPr lang="ru-RU" b="1" dirty="0" smtClean="0">
                <a:solidFill>
                  <a:schemeClr val="tx2"/>
                </a:solidFill>
              </a:rPr>
              <a:t>.),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так и отношение к явлению в более широком плане, </a:t>
            </a:r>
            <a:r>
              <a:rPr lang="ru-RU" u="sng" dirty="0" smtClean="0">
                <a:solidFill>
                  <a:schemeClr val="tx2"/>
                </a:solidFill>
              </a:rPr>
              <a:t>объяснение его причин с собственной позиции </a:t>
            </a:r>
            <a:r>
              <a:rPr lang="ru-RU" dirty="0" smtClean="0">
                <a:solidFill>
                  <a:schemeClr val="tx2"/>
                </a:solidFill>
              </a:rPr>
              <a:t>или оценку его влияния на другие явления</a:t>
            </a:r>
            <a:r>
              <a:rPr lang="ru-RU" b="1" dirty="0" smtClean="0">
                <a:solidFill>
                  <a:schemeClr val="tx2"/>
                </a:solidFill>
              </a:rPr>
              <a:t> («может объясняться», «является примером» и т.п.).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Мнение – оценочное суждение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Признаки</a:t>
            </a:r>
            <a:r>
              <a:rPr lang="ru-RU" dirty="0" smtClean="0"/>
              <a:t>, </a:t>
            </a:r>
            <a:r>
              <a:rPr lang="ru-RU" dirty="0" smtClean="0"/>
              <a:t>помогающие определить </a:t>
            </a:r>
            <a:r>
              <a:rPr lang="ru-RU" dirty="0" smtClean="0"/>
              <a:t>оценочное </a:t>
            </a:r>
            <a:r>
              <a:rPr lang="ru-RU" dirty="0" smtClean="0"/>
              <a:t>суждение: </a:t>
            </a:r>
          </a:p>
          <a:p>
            <a:pPr>
              <a:buFontTx/>
              <a:buChar char="-"/>
            </a:pPr>
            <a:r>
              <a:rPr lang="ru-RU" dirty="0" smtClean="0"/>
              <a:t>наличие </a:t>
            </a:r>
            <a:r>
              <a:rPr lang="ru-RU" dirty="0" smtClean="0"/>
              <a:t>в предложении  </a:t>
            </a:r>
            <a:r>
              <a:rPr lang="ru-RU" b="1" i="1" dirty="0" smtClean="0"/>
              <a:t>вводных слов </a:t>
            </a:r>
            <a:r>
              <a:rPr lang="ru-RU" dirty="0" smtClean="0"/>
              <a:t>(</a:t>
            </a:r>
            <a:r>
              <a:rPr lang="ru-RU" dirty="0" smtClean="0"/>
              <a:t>конечно, несомненно, очевидно, </a:t>
            </a:r>
            <a:r>
              <a:rPr lang="ru-RU" dirty="0" smtClean="0"/>
              <a:t>наверное, </a:t>
            </a:r>
            <a:r>
              <a:rPr lang="ru-RU" dirty="0" smtClean="0"/>
              <a:t>возможно, вероятно, кажется, думается, прежде всего, кроме того, напротив, с другой стороны</a:t>
            </a:r>
            <a:r>
              <a:rPr lang="ru-RU" dirty="0" smtClean="0"/>
              <a:t>,);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предложение несет </a:t>
            </a:r>
            <a:r>
              <a:rPr lang="ru-RU" b="1" dirty="0" smtClean="0"/>
              <a:t>предположительных характер</a:t>
            </a:r>
            <a:r>
              <a:rPr lang="ru-RU" dirty="0" smtClean="0"/>
              <a:t>, т.е. предполагает наступление каких-либо последствий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b="1" dirty="0" smtClean="0"/>
              <a:t>мнение автора, обезличенное</a:t>
            </a:r>
            <a:r>
              <a:rPr lang="ru-RU" dirty="0" smtClean="0"/>
              <a:t>, т.е. когда непонятно кто конкретно это говорит ( мне кажется, я думаю, на мой взгляд ит.д.).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Оценочные суждения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640960" cy="151216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 </a:t>
            </a:r>
            <a:r>
              <a:rPr lang="ru-RU" sz="2800" b="1" dirty="0" smtClean="0"/>
              <a:t>тексте оценочное суждение содержит следующие речевые обороты: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996952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 </a:t>
            </a:r>
            <a:r>
              <a:rPr lang="ru-RU" sz="2400" b="1" i="1" dirty="0" smtClean="0"/>
              <a:t>«на наш взгляд»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648" y="5589240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«по-видимому»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20072" y="4725144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«как утверждал»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3968" y="2996952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«считалось</a:t>
            </a:r>
            <a:r>
              <a:rPr lang="ru-RU" sz="2400" b="1" i="1" dirty="0" smtClean="0"/>
              <a:t>» 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3608" y="4725144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«с нашей точки зрения» 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3861048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«представлялось» </a:t>
            </a:r>
            <a:endParaRPr lang="ru-RU" sz="24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80112" y="5661248"/>
            <a:ext cx="2952328" cy="1008112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«как говорил», «как отмечал»</a:t>
            </a:r>
            <a:r>
              <a:rPr lang="ru-RU" sz="2400" b="1" dirty="0" smtClean="0"/>
              <a:t> </a:t>
            </a:r>
          </a:p>
          <a:p>
            <a:pPr algn="ctr"/>
            <a:r>
              <a:rPr lang="ru-RU" sz="2400" b="1" dirty="0" smtClean="0"/>
              <a:t>и т. п. 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560" y="3861048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«по вашему мнению»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29600" cy="5927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7660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Arial"/>
                        </a:rPr>
                        <a:t>Фактические суждения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/>
                      </a:r>
                      <a:b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</a:br>
                      <a:r>
                        <a:rPr lang="ru-RU" b="0" i="1" dirty="0">
                          <a:solidFill>
                            <a:schemeClr val="tx1"/>
                          </a:solidFill>
                          <a:latin typeface="Arial"/>
                        </a:rPr>
                        <a:t>Фактические суждения могут содержать следующие словосочетания:</a:t>
                      </a:r>
                      <a:endParaRPr lang="ru-RU" b="0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Arial"/>
                        </a:rPr>
                        <a:t>Оценочные суждения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/>
                      </a:r>
                      <a:b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</a:br>
                      <a:r>
                        <a:rPr lang="ru-RU" b="0" i="1" dirty="0">
                          <a:solidFill>
                            <a:schemeClr val="tx1"/>
                          </a:solidFill>
                          <a:latin typeface="Arial"/>
                        </a:rPr>
                        <a:t>Примерами оценочных суждений могут служить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: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Возникли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Считается,  должны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Включают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С точки зрения исследователей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Цифры – (объем)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По-видимому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>
                          <a:solidFill>
                            <a:schemeClr val="tx1"/>
                          </a:solidFill>
                          <a:latin typeface="Arial"/>
                        </a:rPr>
                        <a:t>Решают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Думается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>
                          <a:solidFill>
                            <a:schemeClr val="tx1"/>
                          </a:solidFill>
                          <a:latin typeface="Arial"/>
                        </a:rPr>
                        <a:t>Предназначаются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На наш взгляд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>
                          <a:solidFill>
                            <a:schemeClr val="tx1"/>
                          </a:solidFill>
                          <a:latin typeface="Arial"/>
                        </a:rPr>
                        <a:t>Это – (какой-то факт)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Представляется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>
                          <a:solidFill>
                            <a:schemeClr val="tx1"/>
                          </a:solidFill>
                          <a:latin typeface="Arial"/>
                        </a:rPr>
                        <a:t>Во все времена была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Необходимо признать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>
                          <a:solidFill>
                            <a:schemeClr val="tx1"/>
                          </a:solidFill>
                          <a:latin typeface="Arial"/>
                        </a:rPr>
                        <a:t>Обеспечивают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Arial"/>
                        </a:rPr>
                        <a:t>По мнению ряда исследователей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Более подробно почитать: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centr-intellect.ru/2017/04/23/</a:t>
            </a:r>
            <a:r>
              <a:rPr lang="ru-RU" dirty="0" smtClean="0"/>
              <a:t>задание-25-огэ-по-обществознанию/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внимательно </a:t>
            </a:r>
            <a:r>
              <a:rPr lang="ru-RU" b="1" dirty="0" smtClean="0"/>
              <a:t>читайте текст полностью</a:t>
            </a:r>
            <a:r>
              <a:rPr lang="ru-RU" dirty="0" smtClean="0"/>
              <a:t>, осмысливайте его содержание. Не следует пытаться определять характер того или иного положения вне общего контекста задания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последовательно </a:t>
            </a:r>
            <a:r>
              <a:rPr lang="ru-RU" b="1" dirty="0" smtClean="0"/>
              <a:t>анализируйте каждое </a:t>
            </a:r>
            <a:r>
              <a:rPr lang="ru-RU" dirty="0" smtClean="0"/>
              <a:t>положение текста, соотносите его с имеющимися знаниями о факте, оценке или теории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обязательно </a:t>
            </a:r>
            <a:r>
              <a:rPr lang="ru-RU" b="1" dirty="0" smtClean="0"/>
              <a:t>еще раз перепроверьте себя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Верны ли следующие суждения о Конституции РФ?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А. В Конституции РФ названы права, свободы и обязанности гражданина.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Б. Конституция РФ - это свод всех законов, действующих в государстве.</a:t>
            </a:r>
            <a:endParaRPr lang="ru-RU" sz="28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верно только А</a:t>
            </a:r>
            <a:endParaRPr lang="ru-RU" sz="20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верно только Б</a:t>
            </a:r>
            <a:endParaRPr lang="ru-RU" sz="20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верны оба суждения</a:t>
            </a:r>
            <a:endParaRPr lang="ru-RU" sz="20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оба суждения неверны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Прочитайте приведённый текст, каждое положение которого отмечено буквой.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(А) Одним из проявлений народовластия являются выборы в органы государственной власти и местного самоуправления. (Б) Досадно, что не все граждане понимают значение выборов и уклоняются от участия в них. (В) Вероятно, в этой ситуации есть вина государства, политических партий, прессы, которые не смогли привлечь граждан к активному участию в политической жизни.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Определите, какие положения текста</a:t>
            </a:r>
            <a:endParaRPr lang="ru-RU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отражают факты</a:t>
            </a:r>
            <a:endParaRPr lang="ru-RU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выражают мнения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А) Одним из проявлений народовластия являются выборы в органы государственной власти и местного самоуправления.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отражает факт</a:t>
            </a: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Б) Досадно, что не все граждане понимают значение выборов и уклоняются от участия в них. </a:t>
            </a:r>
            <a:r>
              <a:rPr lang="ru-RU" dirty="0" smtClean="0"/>
              <a:t>отражают факты</a:t>
            </a:r>
            <a:endParaRPr lang="ru-RU" sz="2400" dirty="0" smtClean="0"/>
          </a:p>
          <a:p>
            <a:pPr>
              <a:buNone/>
            </a:pPr>
            <a:r>
              <a:rPr lang="ru-RU" b="1" i="1" dirty="0" smtClean="0"/>
              <a:t>выражает мнение - </a:t>
            </a:r>
            <a:r>
              <a:rPr lang="ru-RU" b="1" u="sng" dirty="0" smtClean="0"/>
              <a:t>Досадно,</a:t>
            </a:r>
            <a:r>
              <a:rPr lang="ru-RU" dirty="0" smtClean="0"/>
              <a:t> что не все </a:t>
            </a:r>
            <a:r>
              <a:rPr lang="ru-RU" dirty="0" smtClean="0"/>
              <a:t>граждане… - отражают отношение автора суждения</a:t>
            </a:r>
            <a:endParaRPr lang="ru-RU" b="1" i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В) Вероятно, в этой ситуации есть вина государства, политических партий, прессы, которые не смогли привлечь граждан к активному участию в политической </a:t>
            </a:r>
            <a:r>
              <a:rPr lang="ru-RU" dirty="0" smtClean="0"/>
              <a:t>жизни.</a:t>
            </a:r>
            <a:endParaRPr lang="ru-RU" sz="2800" dirty="0" smtClean="0"/>
          </a:p>
          <a:p>
            <a:pPr>
              <a:buNone/>
            </a:pPr>
            <a:r>
              <a:rPr lang="ru-RU" b="1" dirty="0" smtClean="0"/>
              <a:t>выражает мнение - </a:t>
            </a:r>
            <a:r>
              <a:rPr lang="ru-RU" u="sng" dirty="0" smtClean="0"/>
              <a:t>Вероятно, в этой </a:t>
            </a:r>
            <a:r>
              <a:rPr lang="ru-RU" dirty="0" smtClean="0"/>
              <a:t>ситуации есть </a:t>
            </a:r>
            <a:r>
              <a:rPr lang="ru-RU" dirty="0" smtClean="0"/>
              <a:t>вина… - </a:t>
            </a:r>
            <a:r>
              <a:rPr lang="ru-RU" dirty="0" smtClean="0"/>
              <a:t>отражают отношение автора суждения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Ответ: 122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Прочитайте приведённый текст, каждое положение которого отмечено буквой.</a:t>
            </a:r>
          </a:p>
          <a:p>
            <a:pPr>
              <a:buNone/>
            </a:pPr>
            <a:r>
              <a:rPr lang="ru-RU" dirty="0" smtClean="0"/>
              <a:t>(А) Алла Владимировна 20 лет преподаёт физику в школе. (Б) Она регулярно читает научно-популярные журналы по естествознанию, осваивает новые методики преподавания. (В) Такое, по-настоящему профессиональное отношение к работе, вызывает уважение.</a:t>
            </a:r>
          </a:p>
          <a:p>
            <a:pPr>
              <a:buNone/>
            </a:pPr>
            <a:r>
              <a:rPr lang="ru-RU" dirty="0" smtClean="0"/>
              <a:t>Определите, какие положения текста</a:t>
            </a:r>
          </a:p>
          <a:p>
            <a:pPr>
              <a:buNone/>
            </a:pPr>
            <a:r>
              <a:rPr lang="ru-RU" dirty="0" smtClean="0"/>
              <a:t>1)отражают факты</a:t>
            </a:r>
          </a:p>
          <a:p>
            <a:pPr>
              <a:buNone/>
            </a:pPr>
            <a:r>
              <a:rPr lang="ru-RU" dirty="0" smtClean="0"/>
              <a:t>2)выражают мнения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Прочитайте приведённый текст, каждое положение которого отмечено буквой.</a:t>
            </a:r>
          </a:p>
          <a:p>
            <a:pPr>
              <a:buNone/>
            </a:pPr>
            <a:r>
              <a:rPr lang="ru-RU" dirty="0" smtClean="0"/>
              <a:t>(А) Алла Владимировна 20 лет преподаёт физику в школе. (Б) Она регулярно читает научно-популярные журналы по естествознанию, осваивает новые методики преподавания. (В) </a:t>
            </a:r>
            <a:r>
              <a:rPr lang="ru-RU" b="1" dirty="0" smtClean="0"/>
              <a:t>Такое,</a:t>
            </a:r>
            <a:r>
              <a:rPr lang="ru-RU" dirty="0" smtClean="0"/>
              <a:t> по-настоящему профессиональное </a:t>
            </a:r>
            <a:r>
              <a:rPr lang="ru-RU" b="1" dirty="0" smtClean="0"/>
              <a:t>отношение</a:t>
            </a:r>
            <a:r>
              <a:rPr lang="ru-RU" dirty="0" smtClean="0"/>
              <a:t> к работе, </a:t>
            </a:r>
            <a:r>
              <a:rPr lang="ru-RU" b="1" dirty="0" smtClean="0"/>
              <a:t>вызывает уважение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Ответ: 112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(А)В стране Z выборы в парламент проводятся каждые 4 года. (Б)Очень важно, что избиратели могут свободно делать свой выбор из нескольких альтернативных кандидатов. (В)Думается, это свидетельствует о том, что страна Z – демократическая.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(А)В стране Z выборы в парламент проводятся каждые 4 года. (</a:t>
            </a:r>
            <a:r>
              <a:rPr lang="ru-RU" b="1" dirty="0" smtClean="0"/>
              <a:t>Б)Очень важно, </a:t>
            </a:r>
            <a:r>
              <a:rPr lang="ru-RU" dirty="0" smtClean="0"/>
              <a:t>что избиратели могут свободно делать свой выбор из нескольких альтернативных кандидатов. </a:t>
            </a:r>
            <a:r>
              <a:rPr lang="ru-RU" b="1" dirty="0" smtClean="0"/>
              <a:t>(В)Думается, это </a:t>
            </a:r>
            <a:r>
              <a:rPr lang="ru-RU" dirty="0" smtClean="0"/>
              <a:t>свидетельствует о том, что страна Z – демократическая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Ответ: 122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(А)В стране Z во второй тур президентских выборов вышли два претендента. (Б)В первом туре выборов приняло участие больше граждан, чем ожидалось. (В)Предсказать исход второго тура выборов практически невозможно.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(А)В стране Z во второй тур президентских выборов вышли два претендента. (Б)В первом туре выборов приняло участие больше граждан, чем ожидалось. </a:t>
            </a:r>
            <a:r>
              <a:rPr lang="ru-RU" b="1" dirty="0" smtClean="0"/>
              <a:t>(В)Предсказать исход </a:t>
            </a:r>
            <a:r>
              <a:rPr lang="ru-RU" dirty="0" smtClean="0"/>
              <a:t>второго тура выборов практически невозможно. </a:t>
            </a:r>
            <a:endParaRPr lang="ru-RU" dirty="0" smtClean="0"/>
          </a:p>
          <a:p>
            <a:r>
              <a:rPr lang="ru-RU" dirty="0" smtClean="0"/>
              <a:t>Ответ: 112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выполнения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Выполнение подобного задания начнём с </a:t>
            </a:r>
            <a:r>
              <a:rPr lang="ru-RU" dirty="0" smtClean="0"/>
              <a:t>выделения </a:t>
            </a:r>
            <a:r>
              <a:rPr lang="ru-RU" dirty="0" smtClean="0"/>
              <a:t>и определения содержания </a:t>
            </a:r>
            <a:r>
              <a:rPr lang="ru-RU" b="1" u="sng" dirty="0" smtClean="0"/>
              <a:t>основного понятия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нашем </a:t>
            </a:r>
            <a:r>
              <a:rPr lang="ru-RU" dirty="0" smtClean="0"/>
              <a:t>случае </a:t>
            </a:r>
            <a:r>
              <a:rPr lang="ru-RU" dirty="0" smtClean="0"/>
              <a:t>- это «конституция». </a:t>
            </a:r>
            <a:endParaRPr lang="ru-RU" dirty="0" smtClean="0"/>
          </a:p>
          <a:p>
            <a:r>
              <a:rPr lang="ru-RU" b="1" dirty="0" smtClean="0"/>
              <a:t>Конституция</a:t>
            </a:r>
            <a:r>
              <a:rPr lang="ru-RU" dirty="0" smtClean="0"/>
              <a:t> </a:t>
            </a:r>
            <a:r>
              <a:rPr lang="ru-RU" dirty="0" smtClean="0"/>
              <a:t>- основной закон государства, который устанавливает основы государственного строя, взаимоотношений власти и граждан, формы государства.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204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(А) Гражданам, участвующим в социологическом опросе, был задан вопрос: «Чем объясняется повышение значения науки в современном мире?». (Б) Большинство опрошенных связывают повышение значения науки с тем, что научные открытия способствуют развитию техники и технологий, помогают побеждать болезни. (В) Интересно, что уровень образования опрошенных не влияет на оптимистичную оценку значения науки в современном обществе.</a:t>
            </a:r>
          </a:p>
          <a:p>
            <a:pPr>
              <a:buNone/>
            </a:pPr>
            <a:r>
              <a:rPr lang="ru-RU" dirty="0" smtClean="0"/>
              <a:t>Определите, какие положения текста</a:t>
            </a:r>
          </a:p>
          <a:p>
            <a:pPr>
              <a:buNone/>
            </a:pPr>
            <a:r>
              <a:rPr lang="ru-RU" dirty="0" smtClean="0"/>
              <a:t>1)отражают факты</a:t>
            </a:r>
          </a:p>
          <a:p>
            <a:pPr>
              <a:buNone/>
            </a:pPr>
            <a:r>
              <a:rPr lang="ru-RU" dirty="0" smtClean="0"/>
              <a:t>2)выражают мнения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23928" y="4725144"/>
          <a:ext cx="4933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352"/>
                <a:gridCol w="1644352"/>
                <a:gridCol w="1644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2484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(А) Вторая половина XX века отмечена достижениями науки и техники. (Б) Наиболее развитые страны мира увеличивают финансирование науки и образования, создания новых технологий. (В) Главное, чтобы расширение научно-технических возможностей человечества всегда использовалось во благо общества.</a:t>
            </a:r>
          </a:p>
          <a:p>
            <a:pPr>
              <a:buNone/>
            </a:pPr>
            <a:r>
              <a:rPr lang="ru-RU" dirty="0" smtClean="0"/>
              <a:t>Определите, какие положения текста</a:t>
            </a:r>
          </a:p>
          <a:p>
            <a:pPr>
              <a:buNone/>
            </a:pPr>
            <a:r>
              <a:rPr lang="ru-RU" dirty="0" smtClean="0"/>
              <a:t>1)отражают факты</a:t>
            </a:r>
          </a:p>
          <a:p>
            <a:pPr>
              <a:buNone/>
            </a:pPr>
            <a:r>
              <a:rPr lang="ru-RU" dirty="0" smtClean="0"/>
              <a:t>2)выражают мнения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67944" y="4725144"/>
          <a:ext cx="4933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352"/>
                <a:gridCol w="1644352"/>
                <a:gridCol w="1644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204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(А) Социологи задавали совершеннолетним гражданам вопрос о том, чем друг отличается от приятеля. (Б) Половина опрошенных отметили, что с другом более близкие, глубокие, доверительные отношения, чем с приятелем. (В) Жаль, что некоторые из опрошенных никакой разницы не видят.</a:t>
            </a:r>
          </a:p>
          <a:p>
            <a:pPr>
              <a:buNone/>
            </a:pPr>
            <a:r>
              <a:rPr lang="ru-RU" dirty="0" smtClean="0"/>
              <a:t>Определите, какие положения текста</a:t>
            </a:r>
          </a:p>
          <a:p>
            <a:pPr>
              <a:buNone/>
            </a:pPr>
            <a:r>
              <a:rPr lang="ru-RU" dirty="0" smtClean="0"/>
              <a:t>1)отражают факты</a:t>
            </a:r>
          </a:p>
          <a:p>
            <a:pPr>
              <a:buNone/>
            </a:pPr>
            <a:r>
              <a:rPr lang="ru-RU" dirty="0" smtClean="0"/>
              <a:t>2)выражают мнения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55976" y="4869160"/>
          <a:ext cx="460952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509"/>
                <a:gridCol w="1536509"/>
                <a:gridCol w="15365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(А) Учёные страны Z исследовали, как ведут себя в межличностных конфликтах мужчины и женщины. (Б) Было установлено, что женщины стремятся найти компромисс и чаще готовы идти на уступки. (В) Нет ничего удивительного в том, что мужчины стремятся продемонстрировать силу и принципиальность в отстаивании своей позиции.</a:t>
            </a:r>
          </a:p>
          <a:p>
            <a:r>
              <a:rPr lang="ru-RU" dirty="0" smtClean="0"/>
              <a:t>Определите, какие положения текста</a:t>
            </a:r>
          </a:p>
          <a:p>
            <a:r>
              <a:rPr lang="ru-RU" dirty="0" smtClean="0"/>
              <a:t>1)отражают факты</a:t>
            </a:r>
          </a:p>
          <a:p>
            <a:r>
              <a:rPr lang="ru-RU" dirty="0" smtClean="0"/>
              <a:t>2)выражают мнения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23928" y="4653136"/>
          <a:ext cx="4933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352"/>
                <a:gridCol w="1644352"/>
                <a:gridCol w="1644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(А)В подростковом возрасте происходит жизненное самоопределение человека, формируются планы на будущее. (Б)К сожалению, подросток часто отказывается принимать оценки и жизненный опыт родителей. (В)Подростки, как правило, отличаются повышенной конфликтностью.</a:t>
            </a:r>
          </a:p>
          <a:p>
            <a:pPr>
              <a:buNone/>
            </a:pPr>
            <a:r>
              <a:rPr lang="ru-RU" dirty="0" smtClean="0"/>
              <a:t>Определите, какие положения текста</a:t>
            </a:r>
          </a:p>
          <a:p>
            <a:pPr>
              <a:buNone/>
            </a:pPr>
            <a:r>
              <a:rPr lang="ru-RU" dirty="0" smtClean="0"/>
              <a:t>1)отражают факты</a:t>
            </a:r>
          </a:p>
          <a:p>
            <a:pPr>
              <a:buNone/>
            </a:pPr>
            <a:r>
              <a:rPr lang="ru-RU" dirty="0" smtClean="0"/>
              <a:t>2)выражают мнения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148065" y="4869160"/>
          <a:ext cx="378092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309"/>
                <a:gridCol w="1260309"/>
                <a:gridCol w="12603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fontAlgn="t">
              <a:buNone/>
            </a:pPr>
            <a:r>
              <a:rPr lang="ru-RU" dirty="0" smtClean="0"/>
              <a:t>(А) Настоящая дружба – это великое счастье и редкий дар. (Б) В ходе социологического опроса 20% опрошенных граждан отметили, что у них много приятелей, а друзей нет. (В) В определённой мере это может быть связано с тем, что друг требует внимания, заботы, а с приятелями просто проводят время.</a:t>
            </a:r>
          </a:p>
          <a:p>
            <a:pPr>
              <a:buNone/>
            </a:pPr>
            <a:r>
              <a:rPr lang="ru-RU" dirty="0" smtClean="0"/>
              <a:t>Определите, какие положения текста</a:t>
            </a:r>
          </a:p>
          <a:p>
            <a:pPr>
              <a:buNone/>
            </a:pPr>
            <a:r>
              <a:rPr lang="ru-RU" dirty="0" smtClean="0"/>
              <a:t>1)отражают факты</a:t>
            </a:r>
          </a:p>
          <a:p>
            <a:pPr>
              <a:buNone/>
            </a:pPr>
            <a:r>
              <a:rPr lang="ru-RU" dirty="0" smtClean="0"/>
              <a:t>2)выражают мнения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148063" y="4869160"/>
          <a:ext cx="370892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307"/>
                <a:gridCol w="1236307"/>
                <a:gridCol w="1236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87415" y="611632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выполнения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Проанализируем </a:t>
            </a:r>
            <a:r>
              <a:rPr lang="ru-RU" dirty="0" smtClean="0"/>
              <a:t>каждое из суждений, соотнося его содержание с определением основного понятия. </a:t>
            </a:r>
            <a:endParaRPr lang="ru-RU" dirty="0" smtClean="0"/>
          </a:p>
          <a:p>
            <a:r>
              <a:rPr lang="ru-RU" b="1" i="1" dirty="0" smtClean="0"/>
              <a:t>В Конституции РФ названы права, свободы и обязанности гражданина.</a:t>
            </a:r>
            <a:endParaRPr lang="ru-RU" b="1" i="1" dirty="0" smtClean="0"/>
          </a:p>
          <a:p>
            <a:r>
              <a:rPr lang="ru-RU" dirty="0" smtClean="0"/>
              <a:t>Первое </a:t>
            </a:r>
            <a:r>
              <a:rPr lang="ru-RU" dirty="0" smtClean="0"/>
              <a:t>суждение </a:t>
            </a:r>
            <a:r>
              <a:rPr lang="ru-RU" dirty="0" smtClean="0"/>
              <a:t>верно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выполнения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Анализируем второе суждение</a:t>
            </a:r>
          </a:p>
          <a:p>
            <a:r>
              <a:rPr lang="ru-RU" b="1" i="1" dirty="0" smtClean="0"/>
              <a:t>Конституция </a:t>
            </a:r>
            <a:r>
              <a:rPr lang="ru-RU" b="1" i="1" dirty="0" smtClean="0"/>
              <a:t>РФ - это свод всех законов, действующих в государстве.</a:t>
            </a:r>
            <a:endParaRPr lang="ru-RU" b="1" i="1" dirty="0" smtClean="0"/>
          </a:p>
          <a:p>
            <a:r>
              <a:rPr lang="ru-RU" dirty="0" smtClean="0"/>
              <a:t>Второе – нет</a:t>
            </a:r>
          </a:p>
          <a:p>
            <a:pPr>
              <a:buNone/>
            </a:pPr>
            <a:r>
              <a:rPr lang="ru-RU" dirty="0" smtClean="0"/>
              <a:t>Конституция </a:t>
            </a:r>
            <a:r>
              <a:rPr lang="ru-RU" dirty="0" smtClean="0"/>
              <a:t>- это основной закон, а не свод всех </a:t>
            </a:r>
            <a:r>
              <a:rPr lang="ru-RU" dirty="0" smtClean="0"/>
              <a:t>законов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Остаётся только выбрать и записать правильный ответ, здесь - </a:t>
            </a:r>
            <a:r>
              <a:rPr lang="ru-RU" dirty="0" smtClean="0"/>
              <a:t>1.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Пример. Утверждение -определение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Преступление – пример отклоняющегося </a:t>
            </a:r>
            <a:r>
              <a:rPr lang="ru-RU" dirty="0" smtClean="0"/>
              <a:t>поведения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Социальная структура общества – это различные виды социальных общностей и отношения между ними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Мужчину и женщину, состоящих в зарегистрированном браке, совместно проживающих и ведущих общее хозяйство, называют семьёй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Политика – это искусство управлять </a:t>
            </a:r>
            <a:r>
              <a:rPr lang="ru-RU" dirty="0" smtClean="0"/>
              <a:t>государством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Политические партии – это организации, целью которых является борьба за </a:t>
            </a:r>
            <a:r>
              <a:rPr lang="ru-RU" dirty="0" smtClean="0"/>
              <a:t>власть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Развитое гражданское общество – одно из проявлений демократии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Пример. Утверждение – функция, признак, характерная черта.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Политические партии объединяют </a:t>
            </a:r>
            <a:r>
              <a:rPr lang="ru-RU" dirty="0" smtClean="0"/>
              <a:t>единомышленников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Референдум, в отличие от выборов в органы государственной власти, проводится путём тайного волеизъявления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Формами непосредственного участия граждан в политической жизни являются выборы и референдумы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Разделение властей является одним из признаков правового государства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Деятельность партий направлена на привлечение граждан к участию в политике.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Пример. Утверждение – функция, признак, характерная черта.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Социальный конфликт может носить скрытый характер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Одна из причин отклоняющегося поведения человека – негативное влияние ближайшего окружения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Причиной социального конфликта может стать территориальный </a:t>
            </a:r>
            <a:r>
              <a:rPr lang="ru-RU" dirty="0" smtClean="0"/>
              <a:t>спор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Конструктивным способом разрешения общественных конфликтов являются переговоры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Подростки могут исполнять не все социальные роли, свойственные взрослым.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1825</Words>
  <Application>Microsoft Office PowerPoint</Application>
  <PresentationFormat>Экран (4:3)</PresentationFormat>
  <Paragraphs>288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Подготовка к ГИА </vt:lpstr>
      <vt:lpstr>Задания на установление истинности суждений</vt:lpstr>
      <vt:lpstr>Пример задания</vt:lpstr>
      <vt:lpstr>Алгоритм выполнения задания</vt:lpstr>
      <vt:lpstr>Алгоритм выполнения задания</vt:lpstr>
      <vt:lpstr>Алгоритм выполнения задания</vt:lpstr>
      <vt:lpstr>Пример. Утверждение -определение</vt:lpstr>
      <vt:lpstr>Пример. Утверждение – функция, признак, характерная черта.</vt:lpstr>
      <vt:lpstr>Пример. Утверждение – функция, признак, характерная черта.</vt:lpstr>
      <vt:lpstr>Слова-подсказки.</vt:lpstr>
      <vt:lpstr>Пример</vt:lpstr>
      <vt:lpstr>Пример</vt:lpstr>
      <vt:lpstr>Пример </vt:lpstr>
      <vt:lpstr>Пример </vt:lpstr>
      <vt:lpstr>Пример</vt:lpstr>
      <vt:lpstr>Пример. Все суждения неверны!!</vt:lpstr>
      <vt:lpstr>Дочитываем суждение до конца!</vt:lpstr>
      <vt:lpstr>Дочитываем суждение до конца!</vt:lpstr>
      <vt:lpstr>Залог успеха - </vt:lpstr>
      <vt:lpstr>Факты-мнения</vt:lpstr>
      <vt:lpstr>Фактическое суждение</vt:lpstr>
      <vt:lpstr>Фактическое суждение</vt:lpstr>
      <vt:lpstr>Мнение – оценочное суждение</vt:lpstr>
      <vt:lpstr>Мнения </vt:lpstr>
      <vt:lpstr>Мнение – оценочное суждение</vt:lpstr>
      <vt:lpstr>Оценочные суждения</vt:lpstr>
      <vt:lpstr>Слайд 27</vt:lpstr>
      <vt:lpstr>Более подробно почитать:</vt:lpstr>
      <vt:lpstr>Правило!</vt:lpstr>
      <vt:lpstr>Пример.</vt:lpstr>
      <vt:lpstr>Пример.</vt:lpstr>
      <vt:lpstr>Пример.</vt:lpstr>
      <vt:lpstr>Пример.</vt:lpstr>
      <vt:lpstr>Пример</vt:lpstr>
      <vt:lpstr>Пример</vt:lpstr>
      <vt:lpstr>Пример </vt:lpstr>
      <vt:lpstr>Пример </vt:lpstr>
      <vt:lpstr>Пример </vt:lpstr>
      <vt:lpstr>Пример </vt:lpstr>
      <vt:lpstr>Решаем вместе</vt:lpstr>
      <vt:lpstr>Решаем вместе</vt:lpstr>
      <vt:lpstr>Решаем вместе</vt:lpstr>
      <vt:lpstr>Решаем вместе</vt:lpstr>
      <vt:lpstr>Решаем вместе</vt:lpstr>
      <vt:lpstr>Решаем вместе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 </dc:title>
  <dc:creator>Юлия</dc:creator>
  <cp:lastModifiedBy>Юлия</cp:lastModifiedBy>
  <cp:revision>29</cp:revision>
  <dcterms:created xsi:type="dcterms:W3CDTF">2018-05-02T17:29:52Z</dcterms:created>
  <dcterms:modified xsi:type="dcterms:W3CDTF">2018-05-02T19:16:05Z</dcterms:modified>
</cp:coreProperties>
</file>