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523B"/>
    <a:srgbClr val="3E6247"/>
    <a:srgbClr val="578964"/>
    <a:srgbClr val="419F7B"/>
    <a:srgbClr val="2FB1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057400"/>
            <a:ext cx="4343400" cy="14478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800" y="4038600"/>
            <a:ext cx="4191000" cy="11430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3152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14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590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2C8BADA9-2A3D-4EFA-9707-0D0F3B268407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2299" name="Group 11"/>
          <p:cNvGrpSpPr>
            <a:grpSpLocks/>
          </p:cNvGrpSpPr>
          <p:nvPr/>
        </p:nvGrpSpPr>
        <p:grpSpPr bwMode="auto">
          <a:xfrm>
            <a:off x="1016000" y="0"/>
            <a:ext cx="5867400" cy="3822700"/>
            <a:chOff x="640" y="0"/>
            <a:chExt cx="3696" cy="2408"/>
          </a:xfrm>
        </p:grpSpPr>
        <p:sp>
          <p:nvSpPr>
            <p:cNvPr id="12300" name="Rectangle 12"/>
            <p:cNvSpPr>
              <a:spLocks noChangeArrowheads="1"/>
            </p:cNvSpPr>
            <p:nvPr/>
          </p:nvSpPr>
          <p:spPr bwMode="auto">
            <a:xfrm>
              <a:off x="1184" y="1368"/>
              <a:ext cx="3152" cy="1040"/>
            </a:xfrm>
            <a:prstGeom prst="rect">
              <a:avLst/>
            </a:prstGeom>
            <a:noFill/>
            <a:ln w="9525">
              <a:solidFill>
                <a:srgbClr val="99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Rectangle 13"/>
            <p:cNvSpPr>
              <a:spLocks noChangeArrowheads="1"/>
            </p:cNvSpPr>
            <p:nvPr/>
          </p:nvSpPr>
          <p:spPr bwMode="auto">
            <a:xfrm>
              <a:off x="1333" y="1232"/>
              <a:ext cx="2859" cy="10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2" name="Freeform 14"/>
            <p:cNvSpPr>
              <a:spLocks/>
            </p:cNvSpPr>
            <p:nvPr/>
          </p:nvSpPr>
          <p:spPr bwMode="auto">
            <a:xfrm>
              <a:off x="640" y="0"/>
              <a:ext cx="683" cy="17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624" y="1416"/>
                </a:cxn>
              </a:cxnLst>
              <a:rect l="0" t="0" r="r" b="b"/>
              <a:pathLst>
                <a:path w="624" h="1416">
                  <a:moveTo>
                    <a:pt x="0" y="0"/>
                  </a:moveTo>
                  <a:lnTo>
                    <a:pt x="0" y="1416"/>
                  </a:lnTo>
                  <a:lnTo>
                    <a:pt x="624" y="141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3" name="Freeform 15"/>
            <p:cNvSpPr>
              <a:spLocks/>
            </p:cNvSpPr>
            <p:nvPr/>
          </p:nvSpPr>
          <p:spPr bwMode="auto">
            <a:xfrm>
              <a:off x="768" y="0"/>
              <a:ext cx="416" cy="20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624" y="1416"/>
                </a:cxn>
              </a:cxnLst>
              <a:rect l="0" t="0" r="r" b="b"/>
              <a:pathLst>
                <a:path w="624" h="1416">
                  <a:moveTo>
                    <a:pt x="0" y="0"/>
                  </a:moveTo>
                  <a:lnTo>
                    <a:pt x="0" y="1416"/>
                  </a:lnTo>
                  <a:lnTo>
                    <a:pt x="624" y="1416"/>
                  </a:lnTo>
                </a:path>
              </a:pathLst>
            </a:cu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" name="Picture 11" descr="liam_ball_1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600" y="381000"/>
            <a:ext cx="866775" cy="101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35475-B7D2-4CB7-848E-A3CDC654A6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600" y="381000"/>
            <a:ext cx="167640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487680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FA5F8-431D-4444-AA4B-87F03F7796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F0034-7D33-428E-95FD-70181F17C0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 descr="liam_ball_1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4572000"/>
            <a:ext cx="866775" cy="101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8445A-C02A-46F7-AAB0-C149509952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76400"/>
            <a:ext cx="2628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76400"/>
            <a:ext cx="2628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E5650-FE3E-415E-99FB-DC55E67313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18B39-FFC7-4B31-9FB2-DAD5058E0B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14E05-922C-47DE-8FFF-8BD4629D02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5163D2-166D-4000-9DBD-43E7929699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D4AEF-4924-427B-8395-B19647BB4A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itmap_125.bmp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2009" t="15208" r="13008" b="12808"/>
          <a:stretch>
            <a:fillRect/>
          </a:stretch>
        </p:blipFill>
        <p:spPr>
          <a:xfrm>
            <a:off x="914400" y="1371600"/>
            <a:ext cx="5715000" cy="457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1752600"/>
            <a:ext cx="52578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52600" y="60531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6F0A05-54F0-4A82-A43E-259516F0F4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5638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676400"/>
            <a:ext cx="5410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00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8288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fld id="{87F288A8-6C74-4300-AECF-D83F95E5778D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1275" name="Group 11"/>
          <p:cNvGrpSpPr>
            <a:grpSpLocks/>
          </p:cNvGrpSpPr>
          <p:nvPr/>
        </p:nvGrpSpPr>
        <p:grpSpPr bwMode="auto">
          <a:xfrm>
            <a:off x="304800" y="165100"/>
            <a:ext cx="8813800" cy="6692900"/>
            <a:chOff x="192" y="104"/>
            <a:chExt cx="5552" cy="4216"/>
          </a:xfrm>
        </p:grpSpPr>
        <p:sp>
          <p:nvSpPr>
            <p:cNvPr id="11276" name="Rectangle 12"/>
            <p:cNvSpPr>
              <a:spLocks noChangeArrowheads="1"/>
            </p:cNvSpPr>
            <p:nvPr/>
          </p:nvSpPr>
          <p:spPr bwMode="auto">
            <a:xfrm>
              <a:off x="192" y="104"/>
              <a:ext cx="3763" cy="640"/>
            </a:xfrm>
            <a:prstGeom prst="rect">
              <a:avLst/>
            </a:prstGeom>
            <a:noFill/>
            <a:ln w="9525">
              <a:solidFill>
                <a:srgbClr val="99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Rectangle 13"/>
            <p:cNvSpPr>
              <a:spLocks noChangeArrowheads="1"/>
            </p:cNvSpPr>
            <p:nvPr/>
          </p:nvSpPr>
          <p:spPr bwMode="auto">
            <a:xfrm>
              <a:off x="296" y="192"/>
              <a:ext cx="3817" cy="6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>
              <a:off x="1112" y="751"/>
              <a:ext cx="0" cy="35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9" name="Freeform 15"/>
            <p:cNvSpPr>
              <a:spLocks/>
            </p:cNvSpPr>
            <p:nvPr/>
          </p:nvSpPr>
          <p:spPr bwMode="auto">
            <a:xfrm>
              <a:off x="640" y="680"/>
              <a:ext cx="5104" cy="1792"/>
            </a:xfrm>
            <a:custGeom>
              <a:avLst/>
              <a:gdLst/>
              <a:ahLst/>
              <a:cxnLst>
                <a:cxn ang="0">
                  <a:pos x="4816" y="0"/>
                </a:cxn>
                <a:cxn ang="0">
                  <a:pos x="0" y="0"/>
                </a:cxn>
                <a:cxn ang="0">
                  <a:pos x="0" y="1984"/>
                </a:cxn>
                <a:cxn ang="0">
                  <a:pos x="448" y="1984"/>
                </a:cxn>
              </a:cxnLst>
              <a:rect l="0" t="0" r="r" b="b"/>
              <a:pathLst>
                <a:path w="4816" h="1984">
                  <a:moveTo>
                    <a:pt x="4816" y="0"/>
                  </a:moveTo>
                  <a:lnTo>
                    <a:pt x="0" y="0"/>
                  </a:lnTo>
                  <a:lnTo>
                    <a:pt x="0" y="1984"/>
                  </a:lnTo>
                  <a:lnTo>
                    <a:pt x="448" y="1984"/>
                  </a:lnTo>
                </a:path>
              </a:pathLst>
            </a:custGeom>
            <a:noFill/>
            <a:ln w="9525">
              <a:solidFill>
                <a:srgbClr val="99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>
        <p:tmplLst>
          <p:tmpl lvl="1">
            <p:tnLst>
              <p:par>
                <p:cTn presetID="45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6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2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08720"/>
            <a:ext cx="8280920" cy="2808312"/>
          </a:xfrm>
        </p:spPr>
        <p:txBody>
          <a:bodyPr/>
          <a:lstStyle/>
          <a:p>
            <a:pPr algn="ctr"/>
            <a:r>
              <a:rPr lang="ru-RU" dirty="0" smtClean="0"/>
              <a:t>Приемы использования пособия «Волшебный экран. Рисуем цепочками»</a:t>
            </a:r>
            <a:br>
              <a:rPr lang="ru-RU" dirty="0" smtClean="0"/>
            </a:br>
            <a:r>
              <a:rPr lang="ru-RU" dirty="0" smtClean="0"/>
              <a:t>в практике педагога ДОУ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5856" y="4137285"/>
            <a:ext cx="5415136" cy="1944216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FF0000"/>
                </a:solidFill>
              </a:rPr>
              <a:t>Мастер-класс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</a:rPr>
              <a:t>учителя-дефектолога 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</a:rPr>
              <a:t>МБОУ СКОШ № 36</a:t>
            </a:r>
          </a:p>
          <a:p>
            <a:pPr algn="r"/>
            <a:r>
              <a:rPr lang="ru-RU" b="1" dirty="0" smtClean="0">
                <a:solidFill>
                  <a:srgbClr val="FF0000"/>
                </a:solidFill>
              </a:rPr>
              <a:t>Рубцовой  Н.Ю.</a:t>
            </a:r>
            <a:endParaRPr lang="ru-RU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195" name="Picture 3" descr="C:\Users\Администратор\Desktop\ШКОЛА 36\Фото\Романовой\DSC_4756 - копия (2)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2139950" cy="23526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Структура занятия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727793"/>
              </p:ext>
            </p:extLst>
          </p:nvPr>
        </p:nvGraphicFramePr>
        <p:xfrm>
          <a:off x="179512" y="1268760"/>
          <a:ext cx="8856985" cy="5512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/>
                <a:gridCol w="2448272"/>
                <a:gridCol w="43924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Этап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Задачи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Содержание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357352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</a:rPr>
                        <a:t>5. Интеграция</a:t>
                      </a:r>
                      <a:endParaRPr lang="ru-R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  <a:ea typeface="Calibri"/>
                        </a:rPr>
                        <a:t>Обсуждение игрового опыта. Объединение нового опыта с реальной жизнью</a:t>
                      </a:r>
                      <a:r>
                        <a:rPr lang="ru-RU" sz="1600" dirty="0" smtClean="0">
                          <a:effectLst/>
                          <a:latin typeface="+mj-lt"/>
                          <a:ea typeface="Calibri"/>
                        </a:rPr>
                        <a:t>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  <a:ea typeface="Calibri"/>
                        </a:rPr>
                        <a:t>Ведущий обсуждает и анализирует вместе с детьми, в каких ситуациях их жизни они могут использовать тот опыт, что приобрели на занятии.</a:t>
                      </a:r>
                      <a:endParaRPr lang="ru-R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+mj-lt"/>
                          <a:ea typeface="Calibri"/>
                        </a:rPr>
                        <a:t>6. Обобщение</a:t>
                      </a:r>
                      <a:endParaRPr lang="ru-R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  <a:ea typeface="Calibri"/>
                        </a:rPr>
                        <a:t>Обобщить приобретенный опыт, связать его с уже имеющимся.</a:t>
                      </a:r>
                      <a:endParaRPr lang="ru-R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  <a:ea typeface="Calibri"/>
                        </a:rPr>
                        <a:t>Ведущий подводит итоги занятия. Четко проговаривает последовательность происходившего на занятии, отмечает отдельных детей за их заслуги, подчеркивает значимость приобретенного опыта для повседневной жизни</a:t>
                      </a:r>
                      <a:r>
                        <a:rPr lang="ru-RU" sz="1600" dirty="0" smtClean="0">
                          <a:effectLst/>
                          <a:latin typeface="+mj-lt"/>
                          <a:ea typeface="Calibri"/>
                        </a:rPr>
                        <a:t>.</a:t>
                      </a:r>
                    </a:p>
                    <a:p>
                      <a:pPr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+mj-lt"/>
                          <a:ea typeface="Calibri"/>
                        </a:rPr>
                        <a:t>7. Ритуал «выхода» из занятия</a:t>
                      </a:r>
                      <a:endParaRPr lang="ru-RU" sz="16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+mj-lt"/>
                          <a:ea typeface="Calibri"/>
                        </a:rPr>
                        <a:t>Закрепить новый опыт, подготовить ребенка к взаимодействию в привычной социальной среде</a:t>
                      </a:r>
                      <a:endParaRPr lang="ru-RU" sz="16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  <a:ea typeface="Calibri"/>
                        </a:rPr>
                        <a:t>Это может быть повторение ритуала «входа» в занятие с некоторым дополнением. Ведущий говорит: «Мы берем с собой все важное, что было сегодня с нами, все, чему мы научились». </a:t>
                      </a:r>
                      <a:endParaRPr lang="ru-R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53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91264" cy="56366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Варианты игр и инструкций</a:t>
            </a:r>
          </a:p>
        </p:txBody>
      </p:sp>
      <p:pic>
        <p:nvPicPr>
          <p:cNvPr id="4098" name="Picture 2" descr="F:\Проективный конструктор\Волшебный экран фото\Фото0817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4175979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523299" y="1484784"/>
            <a:ext cx="5331907" cy="1800200"/>
          </a:xfrm>
        </p:spPr>
        <p:txBody>
          <a:bodyPr/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000" b="1" i="1" dirty="0"/>
              <a:t>Жила-была линия</a:t>
            </a:r>
            <a:r>
              <a:rPr lang="ru-RU" sz="2000" dirty="0"/>
              <a:t>… Далее с ней происходят разные события, и ее настроение последовательно меняется на веселое, испуганное, сердитое и спокойное.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4099" name="Picture 3" descr="F:\Проективный конструктор\Волшебный экран фото\Фото0818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558" y="3140968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дминистратор\Desktop\Documents\Точка роста\Волшебный экран\Фото\Фото0819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4" y="1124744"/>
            <a:ext cx="2371725" cy="3160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0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Администратор\Desktop\Documents\Точка роста\Волшебный экран\Фото\Фото0797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7" y="1844824"/>
            <a:ext cx="2371725" cy="3160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ШКОЛА 36\Фото\Волшебный экран\Точка роста\Фото0857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98" y="989794"/>
            <a:ext cx="2627784" cy="3501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ШКОЛА 36\Фото\Волшебный экран\Точка роста\Фото0900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2633265" cy="3511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643192" cy="63567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Варианты игр и инструкций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1340768"/>
            <a:ext cx="5040560" cy="864096"/>
          </a:xfrm>
        </p:spPr>
        <p:txBody>
          <a:bodyPr/>
          <a:lstStyle/>
          <a:p>
            <a:pPr lvl="0"/>
            <a:r>
              <a:rPr lang="ru-RU" sz="2400" b="1" i="1" dirty="0">
                <a:solidFill>
                  <a:srgbClr val="FF0000"/>
                </a:solidFill>
              </a:rPr>
              <a:t>Сказка о Хранителе Здравия и создание его </a:t>
            </a:r>
            <a:r>
              <a:rPr lang="ru-RU" sz="2400" b="1" i="1" dirty="0" smtClean="0">
                <a:solidFill>
                  <a:srgbClr val="FF0000"/>
                </a:solidFill>
              </a:rPr>
              <a:t>портрета</a:t>
            </a:r>
          </a:p>
          <a:p>
            <a:pPr lvl="0"/>
            <a:endParaRPr lang="ru-RU" sz="2400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7975" y="5005537"/>
            <a:ext cx="4282417" cy="1678581"/>
          </a:xfrm>
        </p:spPr>
        <p:txBody>
          <a:bodyPr/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FF0000"/>
                </a:solidFill>
              </a:rPr>
              <a:t>«Линия превратилась…»</a:t>
            </a:r>
            <a:endParaRPr lang="ru-RU" sz="2000" dirty="0">
              <a:solidFill>
                <a:srgbClr val="FF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FF0000"/>
                </a:solidFill>
              </a:rPr>
              <a:t>Мое любимое животное</a:t>
            </a:r>
            <a:endParaRPr lang="ru-RU" sz="2000" dirty="0">
              <a:solidFill>
                <a:srgbClr val="FF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FF0000"/>
                </a:solidFill>
              </a:rPr>
              <a:t>Рисунок с закрытыми </a:t>
            </a:r>
            <a:r>
              <a:rPr lang="ru-RU" sz="2000" b="1" i="1" dirty="0" smtClean="0">
                <a:solidFill>
                  <a:srgbClr val="FF0000"/>
                </a:solidFill>
              </a:rPr>
              <a:t>глазами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31" name="Picture 7" descr="C:\Users\Администратор\Desktop\ШКОЛА 36\Фото\Волшебный экран\Точка роста\Фото0925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996">
            <a:off x="825276" y="4346941"/>
            <a:ext cx="2850990" cy="2139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6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848872" cy="707678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Варианты игр и инструкций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27784" y="1412776"/>
            <a:ext cx="3096344" cy="1830532"/>
          </a:xfrm>
        </p:spPr>
        <p:txBody>
          <a:bodyPr/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000" b="1" i="1" dirty="0"/>
              <a:t>«Новогодняя сказка»</a:t>
            </a:r>
            <a:endParaRPr lang="ru-RU" sz="20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b="1" i="1" dirty="0"/>
              <a:t>Времена года</a:t>
            </a:r>
            <a:endParaRPr lang="ru-RU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b="1" i="1" dirty="0"/>
              <a:t>От меньшего к большему</a:t>
            </a:r>
            <a:endParaRPr lang="ru-RU" sz="2000" dirty="0"/>
          </a:p>
        </p:txBody>
      </p:sp>
      <p:pic>
        <p:nvPicPr>
          <p:cNvPr id="5" name="Picture 6" descr="C:\Users\Администратор\Desktop\Documents\Точка роста\Волшебный экран\Фото\Фото0837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931">
            <a:off x="343052" y="1020901"/>
            <a:ext cx="2371344" cy="3160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Desktop\Documents\Точка роста\Волшебный экран\Фото\Фото0808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1872">
            <a:off x="298966" y="4265740"/>
            <a:ext cx="3160713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истратор\Desktop\Documents\Точка роста\Волшебный экран\Фото\SSL21730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670">
            <a:off x="5325291" y="1093631"/>
            <a:ext cx="3680817" cy="27561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истратор\Desktop\Documents\Точка роста\Волшебный экран\Фото\Фото0825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784">
            <a:off x="5802350" y="4170612"/>
            <a:ext cx="3160713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Администратор\Desktop\Documents\Точка роста\Волшебный экран\Фото\SSL21686 - копи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43308"/>
            <a:ext cx="3672408" cy="27498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6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63567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Варианты игр и инструкций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94259" y="1772816"/>
            <a:ext cx="2736304" cy="1633860"/>
          </a:xfrm>
        </p:spPr>
        <p:txBody>
          <a:bodyPr/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446EB2"/>
                </a:solidFill>
              </a:rPr>
              <a:t>«Загадочный лабиринт»</a:t>
            </a:r>
            <a:endParaRPr lang="ru-RU" sz="2000" dirty="0">
              <a:solidFill>
                <a:srgbClr val="446EB2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446EB2"/>
                </a:solidFill>
              </a:rPr>
              <a:t>«Угадай, что нарисовано»</a:t>
            </a:r>
            <a:endParaRPr lang="ru-RU" sz="2000" dirty="0">
              <a:solidFill>
                <a:srgbClr val="446EB2"/>
              </a:solidFill>
            </a:endParaRPr>
          </a:p>
          <a:p>
            <a:endParaRPr lang="ru-RU" dirty="0"/>
          </a:p>
        </p:txBody>
      </p:sp>
      <p:pic>
        <p:nvPicPr>
          <p:cNvPr id="5" name="Picture 4" descr="C:\Users\Администратор\Desktop\ШКОЛА 36\Фото\Волшебный экран\Точка роста\Фото0877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0" y="1340768"/>
            <a:ext cx="2290156" cy="3054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Администратор\Desktop\ШКОЛА 36\Фото\Волшебный экран\Точка роста\Фото0924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92" y="4365104"/>
            <a:ext cx="3160713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esktop\Documents\Точка роста\Волшебный экран\Фото\Фото0843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1412776"/>
            <a:ext cx="2232248" cy="2974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истратор\Desktop\ШКОЛА 36\Фото\Волшебный экран\Точка роста\Фото0859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22" y="4352528"/>
            <a:ext cx="3019794" cy="2265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дминистратор\Desktop\Documents\Точка роста\Волшебный экран\Фото\Фото0801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816" y="3284984"/>
            <a:ext cx="2371725" cy="3160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1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63272" cy="563662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Варианты игр и инструкций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47864" y="5153884"/>
            <a:ext cx="2664296" cy="1155435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400" b="1" i="1" dirty="0" smtClean="0"/>
              <a:t>Волшебные предметы</a:t>
            </a:r>
            <a:endParaRPr lang="ru-RU" sz="2400" b="1" i="1" dirty="0"/>
          </a:p>
        </p:txBody>
      </p:sp>
      <p:pic>
        <p:nvPicPr>
          <p:cNvPr id="5122" name="Picture 2" descr="C:\Users\Администратор\Desktop\ШКОЛА 36\Фото\Волшебный экран\Точка роста\Фото0887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110">
            <a:off x="289954" y="1152157"/>
            <a:ext cx="2371725" cy="3160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истратор\Desktop\ШКОЛА 36\Фото\Волшебный экран\Точка роста\Фото0891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08" y="1323586"/>
            <a:ext cx="2371725" cy="31607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дминистратор\Desktop\ШКОЛА 36\Фото\Волшебный экран\Точка роста\Фото0892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6643">
            <a:off x="5548618" y="4209535"/>
            <a:ext cx="3160713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дминистратор\Desktop\Documents\Точка роста\Волшебный экран\Фото\IMG_6586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223">
            <a:off x="5903620" y="1655780"/>
            <a:ext cx="2869554" cy="2153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Администратор\Desktop\ШКОЛА 36\Фото\Волшебный экран\Точка роста\Фото0893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393">
            <a:off x="275348" y="4316210"/>
            <a:ext cx="3096343" cy="2323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5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71048" cy="685800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Игры в паре со взрослыми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889640" y="1340768"/>
            <a:ext cx="5410200" cy="2688704"/>
          </a:xfrm>
        </p:spPr>
        <p:txBody>
          <a:bodyPr/>
          <a:lstStyle/>
          <a:p>
            <a:r>
              <a:rPr lang="ru-RU" sz="2400" b="1" i="1" dirty="0"/>
              <a:t>«Веселые домики</a:t>
            </a:r>
            <a:r>
              <a:rPr lang="ru-RU" sz="2400" b="1" i="1" dirty="0" smtClean="0"/>
              <a:t>»</a:t>
            </a:r>
          </a:p>
          <a:p>
            <a:r>
              <a:rPr lang="ru-RU" sz="2400" b="1" i="1" dirty="0"/>
              <a:t>«Волшебные картинки</a:t>
            </a:r>
            <a:r>
              <a:rPr lang="ru-RU" sz="2400" b="1" i="1" dirty="0" smtClean="0"/>
              <a:t>»</a:t>
            </a:r>
          </a:p>
          <a:p>
            <a:r>
              <a:rPr lang="ru-RU" sz="2400" b="1" i="1" dirty="0"/>
              <a:t>«Прятки</a:t>
            </a:r>
            <a:r>
              <a:rPr lang="ru-RU" sz="2400" b="1" i="1" dirty="0" smtClean="0"/>
              <a:t>»</a:t>
            </a:r>
          </a:p>
          <a:p>
            <a:r>
              <a:rPr lang="ru-RU" sz="2400" b="1" i="1" dirty="0"/>
              <a:t>«Книжка с картинками</a:t>
            </a:r>
            <a:r>
              <a:rPr lang="ru-RU" sz="2400" b="1" i="1" dirty="0" smtClean="0"/>
              <a:t>»</a:t>
            </a:r>
          </a:p>
          <a:p>
            <a:r>
              <a:rPr lang="ru-RU" sz="2400" b="1" i="1" dirty="0"/>
              <a:t>«Цветные семейки</a:t>
            </a:r>
            <a:r>
              <a:rPr lang="ru-RU" sz="2400" b="1" i="1" dirty="0" smtClean="0"/>
              <a:t>»</a:t>
            </a:r>
          </a:p>
          <a:p>
            <a:endParaRPr lang="ru-RU" dirty="0"/>
          </a:p>
        </p:txBody>
      </p:sp>
      <p:pic>
        <p:nvPicPr>
          <p:cNvPr id="9218" name="Picture 2" descr="C:\Users\Администратор\Desktop\Documents\Точка роста\Волшебный экран\Фото\SSL21688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740" y="3573016"/>
            <a:ext cx="4193455" cy="3143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20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359080" cy="685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Принципы в </a:t>
            </a:r>
            <a:r>
              <a:rPr lang="ru-RU" dirty="0">
                <a:solidFill>
                  <a:srgbClr val="FFFF00"/>
                </a:solidFill>
              </a:rPr>
              <a:t>работе с детьми:</a:t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000" b="1" dirty="0" smtClean="0"/>
              <a:t>Импровизация</a:t>
            </a:r>
          </a:p>
          <a:p>
            <a:pPr lvl="0"/>
            <a:r>
              <a:rPr lang="ru-RU" sz="2000" b="1" dirty="0" smtClean="0"/>
              <a:t>Ориентация </a:t>
            </a:r>
            <a:r>
              <a:rPr lang="ru-RU" sz="2000" b="1" dirty="0"/>
              <a:t>на индивидуальные </a:t>
            </a:r>
            <a:r>
              <a:rPr lang="ru-RU" sz="2000" b="1" dirty="0" smtClean="0"/>
              <a:t>открытия</a:t>
            </a:r>
          </a:p>
          <a:p>
            <a:pPr lvl="0"/>
            <a:r>
              <a:rPr lang="ru-RU" sz="2000" b="1" dirty="0" smtClean="0"/>
              <a:t>Преодоление трудностей</a:t>
            </a:r>
          </a:p>
          <a:p>
            <a:pPr lvl="0"/>
            <a:r>
              <a:rPr lang="ru-RU" sz="2000" b="1" dirty="0" smtClean="0"/>
              <a:t>Принцип </a:t>
            </a:r>
            <a:r>
              <a:rPr lang="ru-RU" sz="2000" b="1" dirty="0"/>
              <a:t>комплексного </a:t>
            </a:r>
            <a:r>
              <a:rPr lang="ru-RU" sz="2000" b="1" dirty="0" smtClean="0"/>
              <a:t>развития</a:t>
            </a:r>
            <a:endParaRPr lang="ru-RU" dirty="0"/>
          </a:p>
        </p:txBody>
      </p:sp>
      <p:pic>
        <p:nvPicPr>
          <p:cNvPr id="10243" name="Picture 3" descr="C:\Users\Администратор\Desktop\Documents\Точка роста\Волшебный экран\Фото\DSC_1572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73016"/>
            <a:ext cx="4039344" cy="2982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2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287072" cy="1066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Фрагмент занятия: игра-</a:t>
            </a:r>
            <a:r>
              <a:rPr lang="ru-RU" dirty="0" err="1" smtClean="0">
                <a:solidFill>
                  <a:srgbClr val="FFFF00"/>
                </a:solidFill>
              </a:rPr>
              <a:t>антистресс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"Нарисуй веселый портрет"</a:t>
            </a:r>
          </a:p>
        </p:txBody>
      </p:sp>
      <p:pic>
        <p:nvPicPr>
          <p:cNvPr id="6146" name="Picture 2" descr="C:\Users\Администратор\Desktop\Documents\Точка роста\Волшебный экран\Фото\Фото0822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950208" cy="2962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Администратор\Desktop\ШКОЛА 36\Фото\Волшебный экран\Точка роста\Фото0871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2962275" cy="3949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Нтерес.KIRK WHALUM - I T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9792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4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дминистратор\Desktop\ШКОЛА 36\Фото\стажировочная 21.06.14\IMG_5777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061">
            <a:off x="407153" y="1634516"/>
            <a:ext cx="2707938" cy="3732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87072" cy="685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Вот что получилось в результате </a:t>
            </a:r>
            <a:r>
              <a:rPr lang="ru-RU" b="1" dirty="0" smtClean="0">
                <a:solidFill>
                  <a:srgbClr val="FFFF00"/>
                </a:solidFill>
                <a:sym typeface="Wingdings" pitchFamily="2" charset="2"/>
              </a:rPr>
              <a:t></a:t>
            </a:r>
            <a:endParaRPr lang="ru-RU" dirty="0"/>
          </a:p>
        </p:txBody>
      </p:sp>
      <p:pic>
        <p:nvPicPr>
          <p:cNvPr id="1026" name="Picture 2" descr="C:\Users\Администратор\Desktop\ШКОЛА 36\Фото\стажировочная 21.06.14\IMG_5776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049" y="1124744"/>
            <a:ext cx="6074423" cy="47525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ШКОЛА 36\Фото\стажировочная 21.06.14\IMG_5773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7028">
            <a:off x="4242511" y="4257573"/>
            <a:ext cx="2068068" cy="20119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197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11560" y="116632"/>
            <a:ext cx="1584176" cy="639762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Цель: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51520" y="1268760"/>
            <a:ext cx="3672408" cy="540060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b="1" dirty="0">
                <a:solidFill>
                  <a:srgbClr val="C00000"/>
                </a:solidFill>
              </a:rPr>
              <a:t>С</a:t>
            </a:r>
            <a:r>
              <a:rPr lang="ru-RU" sz="2000" b="1" dirty="0" smtClean="0">
                <a:solidFill>
                  <a:srgbClr val="C00000"/>
                </a:solidFill>
              </a:rPr>
              <a:t>оздание </a:t>
            </a:r>
            <a:r>
              <a:rPr lang="ru-RU" sz="2000" b="1" dirty="0">
                <a:solidFill>
                  <a:srgbClr val="C00000"/>
                </a:solidFill>
              </a:rPr>
              <a:t>условий для профессионального самосовершенствования педагогов и формирования у них индивидуального стиля творческой педагогической деятельности через показ приемов работы с конструктором «Волшебный экран»</a:t>
            </a:r>
            <a:endParaRPr lang="en-US" sz="2000" b="1" dirty="0">
              <a:solidFill>
                <a:srgbClr val="C00000"/>
              </a:solidFill>
              <a:latin typeface="Arial Rounded MT Bold" pitchFamily="34" charset="0"/>
            </a:endParaRP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932040" y="116632"/>
            <a:ext cx="2016224" cy="639762"/>
          </a:xfrm>
        </p:spPr>
        <p:txBody>
          <a:bodyPr/>
          <a:lstStyle/>
          <a:p>
            <a:r>
              <a:rPr lang="ru-RU" sz="2800" dirty="0" smtClean="0">
                <a:solidFill>
                  <a:srgbClr val="FFFF00"/>
                </a:solidFill>
              </a:rPr>
              <a:t>Задачи: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211960" y="1313384"/>
            <a:ext cx="4041775" cy="5544616"/>
          </a:xfrm>
        </p:spPr>
        <p:txBody>
          <a:bodyPr/>
          <a:lstStyle/>
          <a:p>
            <a:pPr lvl="0"/>
            <a:r>
              <a:rPr lang="ru-RU" i="1" dirty="0">
                <a:solidFill>
                  <a:srgbClr val="C00000"/>
                </a:solidFill>
              </a:rPr>
              <a:t>Познакомить участников </a:t>
            </a:r>
            <a:r>
              <a:rPr lang="ru-RU" i="1" dirty="0" smtClean="0">
                <a:solidFill>
                  <a:srgbClr val="C00000"/>
                </a:solidFill>
              </a:rPr>
              <a:t>с пособием </a:t>
            </a:r>
            <a:r>
              <a:rPr lang="ru-RU" i="1" dirty="0">
                <a:solidFill>
                  <a:srgbClr val="C00000"/>
                </a:solidFill>
              </a:rPr>
              <a:t>«Волшебный экран. Рисуем цепочками» и его возможностями.</a:t>
            </a:r>
          </a:p>
          <a:p>
            <a:pPr lvl="0"/>
            <a:r>
              <a:rPr lang="ru-RU" i="1" dirty="0">
                <a:solidFill>
                  <a:srgbClr val="C00000"/>
                </a:solidFill>
              </a:rPr>
              <a:t>Показать приемы использования </a:t>
            </a:r>
            <a:r>
              <a:rPr lang="ru-RU" i="1" dirty="0" smtClean="0">
                <a:solidFill>
                  <a:srgbClr val="C00000"/>
                </a:solidFill>
              </a:rPr>
              <a:t>данного пособия </a:t>
            </a:r>
            <a:r>
              <a:rPr lang="ru-RU" i="1" dirty="0">
                <a:solidFill>
                  <a:srgbClr val="C00000"/>
                </a:solidFill>
              </a:rPr>
              <a:t>в работе с детьми дошкольного возраста.</a:t>
            </a:r>
          </a:p>
          <a:p>
            <a:pPr lvl="0"/>
            <a:r>
              <a:rPr lang="ru-RU" i="1" dirty="0">
                <a:solidFill>
                  <a:srgbClr val="C00000"/>
                </a:solidFill>
              </a:rPr>
              <a:t>Провести </a:t>
            </a:r>
            <a:r>
              <a:rPr lang="ru-RU" i="1" dirty="0" smtClean="0">
                <a:solidFill>
                  <a:srgbClr val="C00000"/>
                </a:solidFill>
              </a:rPr>
              <a:t>фрагмент </a:t>
            </a:r>
            <a:r>
              <a:rPr lang="ru-RU" i="1" dirty="0">
                <a:solidFill>
                  <a:srgbClr val="C00000"/>
                </a:solidFill>
              </a:rPr>
              <a:t>занятия с использованием конструктора.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59080" cy="685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Моделирование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7704" y="1412776"/>
            <a:ext cx="6696744" cy="194421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Ваши идеи по применению конструктора в педагогической практике</a:t>
            </a:r>
            <a:endParaRPr lang="ru-RU" b="1" dirty="0"/>
          </a:p>
        </p:txBody>
      </p:sp>
      <p:pic>
        <p:nvPicPr>
          <p:cNvPr id="7170" name="Picture 2" descr="C:\Users\Администратор\Desktop\Documents\Точка роста\Волшебный экран\Фото\SSL21722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49" y="3212976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истратор\Desktop\Documents\Точка роста\Волшебный экран\Фото\Фото0842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872" y="2361732"/>
            <a:ext cx="3151216" cy="2363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68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Рефлексия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0" y="1676400"/>
            <a:ext cx="5911552" cy="484894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atin typeface="+mj-lt"/>
              </a:rPr>
              <a:t>Как </a:t>
            </a:r>
            <a:r>
              <a:rPr lang="ru-RU" sz="2400" b="1" dirty="0">
                <a:latin typeface="+mj-lt"/>
              </a:rPr>
              <a:t>вы чувствовали себя в позиции обучающихся?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atin typeface="+mj-lt"/>
              </a:rPr>
              <a:t>Какие </a:t>
            </a:r>
            <a:r>
              <a:rPr lang="ru-RU" sz="2400" b="1" dirty="0">
                <a:latin typeface="+mj-lt"/>
              </a:rPr>
              <a:t>в связи с этим открытия, выводы для себя вы сделали?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 smtClean="0">
                <a:latin typeface="+mj-lt"/>
              </a:rPr>
              <a:t>Возник </a:t>
            </a:r>
            <a:r>
              <a:rPr lang="ru-RU" sz="2400" b="1" dirty="0">
                <a:latin typeface="+mj-lt"/>
              </a:rPr>
              <a:t>ли у вас интерес к использованию конструктора «Волшебный экран» в своей педагогической практике? </a:t>
            </a:r>
            <a:r>
              <a:rPr lang="ru-RU" sz="2400" b="1" dirty="0" smtClean="0">
                <a:latin typeface="+mj-lt"/>
              </a:rPr>
              <a:t>Какие появились </a:t>
            </a:r>
            <a:r>
              <a:rPr lang="ru-RU" sz="2400" b="1" dirty="0">
                <a:latin typeface="+mj-lt"/>
              </a:rPr>
              <a:t>идеи по его использованию</a:t>
            </a:r>
            <a:r>
              <a:rPr lang="ru-RU" sz="2400" b="1" dirty="0" smtClean="0">
                <a:latin typeface="+mj-lt"/>
              </a:rPr>
              <a:t>?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409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835696" y="1844824"/>
            <a:ext cx="5040560" cy="2235696"/>
          </a:xfrm>
        </p:spPr>
        <p:txBody>
          <a:bodyPr/>
          <a:lstStyle/>
          <a:p>
            <a:pPr algn="ctr"/>
            <a: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b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294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1219"/>
            <a:ext cx="8431088" cy="10081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Победитель </a:t>
            </a:r>
            <a:r>
              <a:rPr lang="ru-RU" dirty="0">
                <a:solidFill>
                  <a:srgbClr val="FFFF00"/>
                </a:solidFill>
              </a:rPr>
              <a:t>всероссийского конкурса "Инновационная игрушка 2010"</a:t>
            </a:r>
          </a:p>
        </p:txBody>
      </p:sp>
      <p:pic>
        <p:nvPicPr>
          <p:cNvPr id="1026" name="Picture 2" descr="F:\Проективный конструктор\Волшебный экран фото\Фото0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1722">
            <a:off x="1053926" y="1590756"/>
            <a:ext cx="2560687" cy="341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Проективный конструктор\Волшебный экран фото\Фото0845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3134246"/>
            <a:ext cx="2570087" cy="34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Проективный конструктор\Волшебный экран фото\DSC_1569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382">
            <a:off x="4853056" y="1900655"/>
            <a:ext cx="3919537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76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ШКОЛА 36\Фото\Волшебный экран\Точка роста\Фото0966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1700808"/>
            <a:ext cx="5570665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28636"/>
            <a:ext cx="8003232" cy="958428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>Комплектность </a:t>
            </a:r>
            <a:r>
              <a:rPr lang="ru-RU" sz="2400" dirty="0" smtClean="0">
                <a:solidFill>
                  <a:srgbClr val="FFFF00"/>
                </a:solidFill>
              </a:rPr>
              <a:t>конструктора</a:t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«Волшебный экран</a:t>
            </a:r>
            <a:r>
              <a:rPr lang="ru-RU" sz="2400" dirty="0" smtClean="0">
                <a:solidFill>
                  <a:srgbClr val="FFFF00"/>
                </a:solidFill>
              </a:rPr>
              <a:t>»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9512" y="1628800"/>
            <a:ext cx="3888432" cy="4968552"/>
          </a:xfrm>
        </p:spPr>
        <p:txBody>
          <a:bodyPr/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FF0000"/>
                </a:solidFill>
              </a:rPr>
              <a:t>Магнитное полотно в </a:t>
            </a:r>
            <a:r>
              <a:rPr lang="ru-RU" sz="2000" dirty="0" smtClean="0">
                <a:solidFill>
                  <a:srgbClr val="FF0000"/>
                </a:solidFill>
              </a:rPr>
              <a:t>раме</a:t>
            </a:r>
            <a:endParaRPr lang="ru-RU" sz="2000" dirty="0">
              <a:solidFill>
                <a:srgbClr val="FF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FF0000"/>
                </a:solidFill>
              </a:rPr>
              <a:t>Предметы для моделирования: металлические цепочки, мелкие фигурки разной формы и </a:t>
            </a:r>
            <a:r>
              <a:rPr lang="ru-RU" sz="2000" dirty="0" smtClean="0">
                <a:solidFill>
                  <a:srgbClr val="FF0000"/>
                </a:solidFill>
              </a:rPr>
              <a:t>цвета</a:t>
            </a:r>
            <a:endParaRPr lang="ru-RU" sz="2000" dirty="0">
              <a:solidFill>
                <a:srgbClr val="FF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FF0000"/>
                </a:solidFill>
              </a:rPr>
              <a:t>Комплект съемных цветных листов для создания </a:t>
            </a:r>
            <a:r>
              <a:rPr lang="ru-RU" sz="2000" dirty="0" smtClean="0">
                <a:solidFill>
                  <a:srgbClr val="FF0000"/>
                </a:solidFill>
              </a:rPr>
              <a:t>фона </a:t>
            </a:r>
            <a:endParaRPr lang="ru-RU" sz="2000" dirty="0">
              <a:solidFill>
                <a:srgbClr val="FF000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000" dirty="0">
                <a:solidFill>
                  <a:srgbClr val="FF0000"/>
                </a:solidFill>
              </a:rPr>
              <a:t>Цветной картон и кусочек магнитной ленты для самостоятельного изготовления фигур для </a:t>
            </a:r>
            <a:r>
              <a:rPr lang="ru-RU" sz="2000" dirty="0" smtClean="0">
                <a:solidFill>
                  <a:srgbClr val="FF0000"/>
                </a:solidFill>
              </a:rPr>
              <a:t>моделирования</a:t>
            </a:r>
            <a:endParaRPr lang="ru-RU" sz="2000" dirty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15064" cy="685800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</a:rPr>
              <a:t>П</a:t>
            </a:r>
            <a:r>
              <a:rPr lang="ru-RU" dirty="0" smtClean="0">
                <a:solidFill>
                  <a:srgbClr val="FFFF00"/>
                </a:solidFill>
              </a:rPr>
              <a:t>рактические задачи, актуальные </a:t>
            </a:r>
            <a:r>
              <a:rPr lang="ru-RU" dirty="0">
                <a:solidFill>
                  <a:srgbClr val="FFFF00"/>
                </a:solidFill>
              </a:rPr>
              <a:t>для развития детей разного возраста: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412776"/>
            <a:ext cx="6696744" cy="5256584"/>
          </a:xfrm>
        </p:spPr>
        <p:txBody>
          <a:bodyPr/>
          <a:lstStyle/>
          <a:p>
            <a:pPr lvl="0"/>
            <a:r>
              <a:rPr lang="ru-RU" sz="2000" dirty="0"/>
              <a:t>развитие мелкой моторики, тренировка тонких и сложных движений </a:t>
            </a:r>
            <a:r>
              <a:rPr lang="ru-RU" sz="2000" dirty="0" smtClean="0"/>
              <a:t>кисти;</a:t>
            </a:r>
            <a:endParaRPr lang="ru-RU" sz="2000" dirty="0"/>
          </a:p>
          <a:p>
            <a:pPr lvl="0"/>
            <a:r>
              <a:rPr lang="ru-RU" sz="2000" dirty="0"/>
              <a:t>развитие познавательных процессов: произвольного внимания, памяти, </a:t>
            </a:r>
            <a:r>
              <a:rPr lang="ru-RU" sz="2000" dirty="0" smtClean="0"/>
              <a:t>мышления;</a:t>
            </a:r>
            <a:endParaRPr lang="ru-RU" sz="2000" dirty="0"/>
          </a:p>
          <a:p>
            <a:pPr lvl="0"/>
            <a:r>
              <a:rPr lang="ru-RU" sz="2000" dirty="0"/>
              <a:t>развитие пространственного мышления и </a:t>
            </a:r>
            <a:r>
              <a:rPr lang="ru-RU" sz="2000" dirty="0" smtClean="0"/>
              <a:t>воображения;</a:t>
            </a:r>
            <a:endParaRPr lang="ru-RU" sz="2000" dirty="0"/>
          </a:p>
          <a:p>
            <a:pPr lvl="0"/>
            <a:r>
              <a:rPr lang="ru-RU" sz="2000" dirty="0"/>
              <a:t>развитие речевых способностей, навыка составления </a:t>
            </a:r>
            <a:r>
              <a:rPr lang="ru-RU" sz="2000" dirty="0" smtClean="0"/>
              <a:t>рассказа;</a:t>
            </a:r>
            <a:endParaRPr lang="ru-RU" sz="2000" dirty="0"/>
          </a:p>
          <a:p>
            <a:pPr lvl="0"/>
            <a:r>
              <a:rPr lang="ru-RU" sz="2000" dirty="0"/>
              <a:t>развитие волевых </a:t>
            </a:r>
            <a:r>
              <a:rPr lang="ru-RU" sz="2000" dirty="0" smtClean="0"/>
              <a:t>качеств;</a:t>
            </a:r>
            <a:endParaRPr lang="ru-RU" sz="2000" dirty="0"/>
          </a:p>
          <a:p>
            <a:pPr lvl="0"/>
            <a:r>
              <a:rPr lang="ru-RU" sz="2000" dirty="0"/>
              <a:t>формирование навыков </a:t>
            </a:r>
            <a:r>
              <a:rPr lang="ru-RU" sz="2000" dirty="0" err="1" smtClean="0"/>
              <a:t>самопрезентации</a:t>
            </a:r>
            <a:r>
              <a:rPr lang="ru-RU" sz="2000" dirty="0"/>
              <a:t>;</a:t>
            </a:r>
          </a:p>
          <a:p>
            <a:pPr lvl="0"/>
            <a:r>
              <a:rPr lang="ru-RU" sz="2000" dirty="0"/>
              <a:t>развитие творческой активности, нестандартного </a:t>
            </a:r>
            <a:r>
              <a:rPr lang="ru-RU" sz="2000" dirty="0" smtClean="0"/>
              <a:t>мышления;</a:t>
            </a:r>
            <a:endParaRPr lang="ru-RU" sz="2000" dirty="0"/>
          </a:p>
          <a:p>
            <a:r>
              <a:rPr lang="ru-RU" sz="2000" dirty="0"/>
              <a:t>гармонизация эмоционального состояния, коррекция страхов, тревоги, </a:t>
            </a:r>
            <a:r>
              <a:rPr lang="ru-RU" sz="2000" dirty="0" smtClean="0"/>
              <a:t>агрессивности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8623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4867"/>
            <a:ext cx="8431088" cy="100811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Богатые возможности использования </a:t>
            </a:r>
            <a:r>
              <a:rPr lang="ru-RU" dirty="0" smtClean="0">
                <a:solidFill>
                  <a:srgbClr val="FFFF00"/>
                </a:solidFill>
              </a:rPr>
              <a:t>конструктора обеспечиваются: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556792"/>
            <a:ext cx="5410200" cy="5181600"/>
          </a:xfrm>
        </p:spPr>
        <p:txBody>
          <a:bodyPr/>
          <a:lstStyle/>
          <a:p>
            <a:pPr lvl="0"/>
            <a:r>
              <a:rPr lang="ru-RU" sz="2000" dirty="0"/>
              <a:t>широким возрастным диапазоном применения;</a:t>
            </a:r>
          </a:p>
          <a:p>
            <a:pPr lvl="0"/>
            <a:r>
              <a:rPr lang="ru-RU" sz="2000" dirty="0"/>
              <a:t>низкой чувствительностью методики к образовательному </a:t>
            </a:r>
            <a:r>
              <a:rPr lang="ru-RU" sz="2000" dirty="0" smtClean="0"/>
              <a:t>уровню пользователя;</a:t>
            </a:r>
            <a:endParaRPr lang="ru-RU" sz="2000" dirty="0"/>
          </a:p>
          <a:p>
            <a:pPr lvl="0"/>
            <a:r>
              <a:rPr lang="ru-RU" sz="2000" dirty="0"/>
              <a:t>высокой эргономичностью и </a:t>
            </a:r>
            <a:r>
              <a:rPr lang="ru-RU" sz="2000" dirty="0" err="1"/>
              <a:t>полифункциональностью</a:t>
            </a:r>
            <a:r>
              <a:rPr lang="ru-RU" sz="2000" dirty="0"/>
              <a:t> стимульного материала;</a:t>
            </a:r>
          </a:p>
          <a:p>
            <a:pPr lvl="0"/>
            <a:r>
              <a:rPr lang="ru-RU" sz="2000" dirty="0"/>
              <a:t>легкой трансформацией создаваемой композиции;</a:t>
            </a:r>
          </a:p>
          <a:p>
            <a:pPr lvl="0"/>
            <a:r>
              <a:rPr lang="ru-RU" sz="2000" dirty="0"/>
              <a:t>оригинальностью и занимательностью стимульного материала;</a:t>
            </a:r>
          </a:p>
          <a:p>
            <a:r>
              <a:rPr lang="ru-RU" sz="2000" dirty="0" smtClean="0"/>
              <a:t>диагностическим, развивающим и терапевтическим потенциалом.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2729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Администратор\Desktop\ШКОЛА 36\Фото\Волшебный экран\Фото0811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71225"/>
            <a:ext cx="2259375" cy="3012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истратор\Desktop\ШКОЛА 36\Фото\Волшебный экран\Точка роста\Фото0867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09548"/>
            <a:ext cx="2411883" cy="3215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87072" cy="6858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Групповые и индивидуальные занятия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1" name="Picture 3" descr="F:\Проективный конструктор\Волшебный экран фото\SSL21719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5318">
            <a:off x="5132718" y="1437328"/>
            <a:ext cx="3322789" cy="2492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Проективный конструктор\Волшебный экран фото\SSL21689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149">
            <a:off x="914762" y="1427735"/>
            <a:ext cx="3414655" cy="2560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Проективный конструктор\Волшебный экран фото\Фото0798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98" y="3991611"/>
            <a:ext cx="3160713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62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Структура занятия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655733"/>
              </p:ext>
            </p:extLst>
          </p:nvPr>
        </p:nvGraphicFramePr>
        <p:xfrm>
          <a:off x="251520" y="1128348"/>
          <a:ext cx="8712968" cy="5455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466"/>
                <a:gridCol w="2704025"/>
                <a:gridCol w="3680477"/>
              </a:tblGrid>
              <a:tr h="5175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Этап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Задачи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Содержание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786684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</a:rPr>
                        <a:t>1. Ориентация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+mj-lt"/>
                          <a:ea typeface="Times New Roman"/>
                        </a:rPr>
                        <a:t>На первом занятии – знакомство. Далее - вспомнить то, что делали в прошлый раз и чему научились.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+mj-lt"/>
                          <a:ea typeface="Times New Roman"/>
                        </a:rPr>
                        <a:t>Ведущий задает детям вопросы: что было в прошлый раз, что они помнят; как им помогло в жизни то, чему они научились в прошлый раз и </a:t>
                      </a:r>
                      <a:r>
                        <a:rPr lang="ru-RU" sz="1800">
                          <a:effectLst/>
                          <a:latin typeface="+mj-lt"/>
                          <a:ea typeface="Times New Roman"/>
                        </a:rPr>
                        <a:t>пр</a:t>
                      </a:r>
                      <a:r>
                        <a:rPr lang="ru-RU" sz="1800" smtClean="0">
                          <a:effectLst/>
                          <a:latin typeface="+mj-lt"/>
                          <a:ea typeface="Times New Roman"/>
                        </a:rPr>
                        <a:t>.</a:t>
                      </a:r>
                      <a:endParaRPr lang="ru-RU" sz="1800" dirty="0" smtClean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786684">
                <a:tc>
                  <a:txBody>
                    <a:bodyPr/>
                    <a:lstStyle/>
                    <a:p>
                      <a:r>
                        <a:rPr lang="ru-RU" sz="1800" b="1" dirty="0">
                          <a:effectLst/>
                          <a:latin typeface="+mj-lt"/>
                          <a:ea typeface="Times New Roman"/>
                        </a:rPr>
                        <a:t>2.Ритуал «входа» в занятие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+mj-lt"/>
                          <a:ea typeface="Times New Roman"/>
                        </a:rPr>
                        <a:t>Создать настрой на совместную работу, разделить мир материального и волшебного, творческого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effectLst/>
                          <a:latin typeface="+mj-lt"/>
                          <a:ea typeface="Times New Roman"/>
                        </a:rPr>
                        <a:t>Коллективное упражнение, которое разграничит реальный и сказочный миры. Например, взявшись за руки в кругу все смотрят на свечу; или передают друг другу мячик; или совершается иное “сплачивающее” действие.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90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Структура занятия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659486"/>
              </p:ext>
            </p:extLst>
          </p:nvPr>
        </p:nvGraphicFramePr>
        <p:xfrm>
          <a:off x="251520" y="1484784"/>
          <a:ext cx="8712969" cy="5234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1323"/>
                <a:gridCol w="2827229"/>
                <a:gridCol w="3744417"/>
              </a:tblGrid>
              <a:tr h="41882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Этап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Задачи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/>
                        </a:rPr>
                        <a:t>Содержание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346579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800" b="1" dirty="0">
                          <a:effectLst/>
                          <a:latin typeface="+mj-lt"/>
                          <a:ea typeface="Calibri"/>
                        </a:rPr>
                        <a:t>3.Расширение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</a:rPr>
                        <a:t>Расширить представления ребенка о чем-либо. Предложить новую информацию в виде сказки или сказочной задачи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</a:rPr>
                        <a:t>Ведущий рассказывает или показывает детям что-то новое. Спрашивает, хотят ли они этому научиться, попробовать, помочь какому-либо существу из рассказа и пр</a:t>
                      </a:r>
                      <a:r>
                        <a:rPr lang="ru-RU" sz="1800" dirty="0" smtClean="0">
                          <a:effectLst/>
                          <a:latin typeface="+mj-lt"/>
                          <a:ea typeface="Calibri"/>
                        </a:rPr>
                        <a:t>.</a:t>
                      </a:r>
                    </a:p>
                    <a:p>
                      <a:pPr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03145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800" b="1">
                          <a:effectLst/>
                          <a:latin typeface="+mj-lt"/>
                          <a:ea typeface="Calibri"/>
                        </a:rPr>
                        <a:t>4. Закрепление</a:t>
                      </a:r>
                      <a:endParaRPr lang="ru-RU" sz="18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</a:rPr>
                        <a:t>Приобретение нового опыта, проявление новых качеств личности ребенка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  <a:latin typeface="+mj-lt"/>
                          <a:ea typeface="Calibri"/>
                        </a:rPr>
                        <a:t>Дети создают свои композиции на магнитном экране. Ведущий наблюдает, оказывает помощь, затем организует презентацию работ, отмечая положительные моменты в работе каждого </a:t>
                      </a:r>
                      <a:r>
                        <a:rPr lang="ru-RU" sz="1800" dirty="0" smtClean="0">
                          <a:effectLst/>
                          <a:latin typeface="+mj-lt"/>
                          <a:ea typeface="Calibri"/>
                        </a:rPr>
                        <a:t>ребенка.</a:t>
                      </a:r>
                      <a:endParaRPr lang="ru-RU" sz="18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im-3_Blue green">
  <a:themeElements>
    <a:clrScheme name="Office Theme 10">
      <a:dk1>
        <a:srgbClr val="446EB2"/>
      </a:dk1>
      <a:lt1>
        <a:srgbClr val="BDCFA7"/>
      </a:lt1>
      <a:dk2>
        <a:srgbClr val="123E96"/>
      </a:dk2>
      <a:lt2>
        <a:srgbClr val="336699"/>
      </a:lt2>
      <a:accent1>
        <a:srgbClr val="9CC08E"/>
      </a:accent1>
      <a:accent2>
        <a:srgbClr val="3333CC"/>
      </a:accent2>
      <a:accent3>
        <a:srgbClr val="DBE4D0"/>
      </a:accent3>
      <a:accent4>
        <a:srgbClr val="395D97"/>
      </a:accent4>
      <a:accent5>
        <a:srgbClr val="CBDCC6"/>
      </a:accent5>
      <a:accent6>
        <a:srgbClr val="2D2DB9"/>
      </a:accent6>
      <a:hlink>
        <a:srgbClr val="E8FAB0"/>
      </a:hlink>
      <a:folHlink>
        <a:srgbClr val="0B52A1"/>
      </a:folHlink>
    </a:clrScheme>
    <a:fontScheme name="Office 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6600"/>
        </a:dk1>
        <a:lt1>
          <a:srgbClr val="FFFFFF"/>
        </a:lt1>
        <a:dk2>
          <a:srgbClr val="000000"/>
        </a:dk2>
        <a:lt2>
          <a:srgbClr val="969696"/>
        </a:lt2>
        <a:accent1>
          <a:srgbClr val="84D07E"/>
        </a:accent1>
        <a:accent2>
          <a:srgbClr val="F1B997"/>
        </a:accent2>
        <a:accent3>
          <a:srgbClr val="FFFFFF"/>
        </a:accent3>
        <a:accent4>
          <a:srgbClr val="005600"/>
        </a:accent4>
        <a:accent5>
          <a:srgbClr val="C2E4C0"/>
        </a:accent5>
        <a:accent6>
          <a:srgbClr val="DAA788"/>
        </a:accent6>
        <a:hlink>
          <a:srgbClr val="6600CC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CBB6D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BFDABA"/>
        </a:accent5>
        <a:accent6>
          <a:srgbClr val="B9B9E7"/>
        </a:accent6>
        <a:hlink>
          <a:srgbClr val="3333CC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6666"/>
        </a:dk1>
        <a:lt1>
          <a:srgbClr val="D7D7EA"/>
        </a:lt1>
        <a:dk2>
          <a:srgbClr val="333399"/>
        </a:dk2>
        <a:lt2>
          <a:srgbClr val="25252F"/>
        </a:lt2>
        <a:accent1>
          <a:srgbClr val="B8E1A1"/>
        </a:accent1>
        <a:accent2>
          <a:srgbClr val="9797DD"/>
        </a:accent2>
        <a:accent3>
          <a:srgbClr val="E8E8F3"/>
        </a:accent3>
        <a:accent4>
          <a:srgbClr val="2A5656"/>
        </a:accent4>
        <a:accent5>
          <a:srgbClr val="D8EECD"/>
        </a:accent5>
        <a:accent6>
          <a:srgbClr val="8888C8"/>
        </a:accent6>
        <a:hlink>
          <a:srgbClr val="6633CC"/>
        </a:hlink>
        <a:folHlink>
          <a:srgbClr val="66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3E8E3E"/>
        </a:dk1>
        <a:lt1>
          <a:srgbClr val="99CC00"/>
        </a:lt1>
        <a:dk2>
          <a:srgbClr val="000099"/>
        </a:dk2>
        <a:lt2>
          <a:srgbClr val="3E3E5C"/>
        </a:lt2>
        <a:accent1>
          <a:srgbClr val="BEDC8C"/>
        </a:accent1>
        <a:accent2>
          <a:srgbClr val="CCECFF"/>
        </a:accent2>
        <a:accent3>
          <a:srgbClr val="CAE2AA"/>
        </a:accent3>
        <a:accent4>
          <a:srgbClr val="347834"/>
        </a:accent4>
        <a:accent5>
          <a:srgbClr val="DBEBC5"/>
        </a:accent5>
        <a:accent6>
          <a:srgbClr val="B9D6E7"/>
        </a:accent6>
        <a:hlink>
          <a:srgbClr val="6600FF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333399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2A82"/>
        </a:accent4>
        <a:accent5>
          <a:srgbClr val="DAEDEF"/>
        </a:accent5>
        <a:accent6>
          <a:srgbClr val="2D2D8A"/>
        </a:accent6>
        <a:hlink>
          <a:srgbClr val="009A49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DEF6F1"/>
        </a:lt1>
        <a:dk2>
          <a:srgbClr val="000066"/>
        </a:dk2>
        <a:lt2>
          <a:srgbClr val="969696"/>
        </a:lt2>
        <a:accent1>
          <a:srgbClr val="E1F3F3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8F8"/>
        </a:accent5>
        <a:accent6>
          <a:srgbClr val="7FB3E7"/>
        </a:accent6>
        <a:hlink>
          <a:srgbClr val="6600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7D2EE6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7129D0"/>
        </a:accent6>
        <a:hlink>
          <a:srgbClr val="1BBD0F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5A5A86"/>
        </a:dk1>
        <a:lt1>
          <a:srgbClr val="F0FFCD"/>
        </a:lt1>
        <a:dk2>
          <a:srgbClr val="8AA2D2"/>
        </a:dk2>
        <a:lt2>
          <a:srgbClr val="2D2015"/>
        </a:lt2>
        <a:accent1>
          <a:srgbClr val="D8DAFC"/>
        </a:accent1>
        <a:accent2>
          <a:srgbClr val="CC99CC"/>
        </a:accent2>
        <a:accent3>
          <a:srgbClr val="F6FFE3"/>
        </a:accent3>
        <a:accent4>
          <a:srgbClr val="4C4C72"/>
        </a:accent4>
        <a:accent5>
          <a:srgbClr val="E9EAFD"/>
        </a:accent5>
        <a:accent6>
          <a:srgbClr val="B98AB9"/>
        </a:accent6>
        <a:hlink>
          <a:srgbClr val="2AA22D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9">
        <a:dk1>
          <a:srgbClr val="57ABFF"/>
        </a:dk1>
        <a:lt1>
          <a:srgbClr val="CCECFF"/>
        </a:lt1>
        <a:dk2>
          <a:srgbClr val="000099"/>
        </a:dk2>
        <a:lt2>
          <a:srgbClr val="003366"/>
        </a:lt2>
        <a:accent1>
          <a:srgbClr val="225EA6"/>
        </a:accent1>
        <a:accent2>
          <a:srgbClr val="6600CC"/>
        </a:accent2>
        <a:accent3>
          <a:srgbClr val="E2F4FF"/>
        </a:accent3>
        <a:accent4>
          <a:srgbClr val="4991DA"/>
        </a:accent4>
        <a:accent5>
          <a:srgbClr val="ABB6D0"/>
        </a:accent5>
        <a:accent6>
          <a:srgbClr val="5C00B9"/>
        </a:accent6>
        <a:hlink>
          <a:srgbClr val="C1E64C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0">
        <a:dk1>
          <a:srgbClr val="446EB2"/>
        </a:dk1>
        <a:lt1>
          <a:srgbClr val="BDCFA7"/>
        </a:lt1>
        <a:dk2>
          <a:srgbClr val="123E96"/>
        </a:dk2>
        <a:lt2>
          <a:srgbClr val="336699"/>
        </a:lt2>
        <a:accent1>
          <a:srgbClr val="9CC08E"/>
        </a:accent1>
        <a:accent2>
          <a:srgbClr val="3333CC"/>
        </a:accent2>
        <a:accent3>
          <a:srgbClr val="DBE4D0"/>
        </a:accent3>
        <a:accent4>
          <a:srgbClr val="395D97"/>
        </a:accent4>
        <a:accent5>
          <a:srgbClr val="CBDCC6"/>
        </a:accent5>
        <a:accent6>
          <a:srgbClr val="2D2DB9"/>
        </a:accent6>
        <a:hlink>
          <a:srgbClr val="E8FAB0"/>
        </a:hlink>
        <a:folHlink>
          <a:srgbClr val="0B52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Anim-3_Blue green</Template>
  <TotalTime>858</TotalTime>
  <Words>784</Words>
  <Application>Microsoft Office PowerPoint</Application>
  <PresentationFormat>Экран (4:3)</PresentationFormat>
  <Paragraphs>103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Anim-3_Blue green</vt:lpstr>
      <vt:lpstr>Приемы использования пособия «Волшебный экран. Рисуем цепочками» в практике педагога ДОУ</vt:lpstr>
      <vt:lpstr>Презентация PowerPoint</vt:lpstr>
      <vt:lpstr>Победитель всероссийского конкурса "Инновационная игрушка 2010"</vt:lpstr>
      <vt:lpstr>Комплектность конструктора  «Волшебный экран»</vt:lpstr>
      <vt:lpstr>Практические задачи, актуальные для развития детей разного возраста:</vt:lpstr>
      <vt:lpstr>Богатые возможности использования конструктора обеспечиваются:</vt:lpstr>
      <vt:lpstr>Групповые и индивидуальные занятия</vt:lpstr>
      <vt:lpstr>Структура занятия</vt:lpstr>
      <vt:lpstr>Структура занятия</vt:lpstr>
      <vt:lpstr>Структура занятия</vt:lpstr>
      <vt:lpstr>Варианты игр и инструкций</vt:lpstr>
      <vt:lpstr>Варианты игр и инструкций</vt:lpstr>
      <vt:lpstr>Варианты игр и инструкций</vt:lpstr>
      <vt:lpstr>Варианты игр и инструкций</vt:lpstr>
      <vt:lpstr>Варианты игр и инструкций</vt:lpstr>
      <vt:lpstr>Игры в паре со взрослыми</vt:lpstr>
      <vt:lpstr>Принципы в работе с детьми: </vt:lpstr>
      <vt:lpstr>Фрагмент занятия: игра-антистресс "Нарисуй веселый портрет"</vt:lpstr>
      <vt:lpstr>Вот что получилось в результате </vt:lpstr>
      <vt:lpstr>Моделирование</vt:lpstr>
      <vt:lpstr>Рефлексия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Приемы использования пособия «Волшебный экран. Рисуем цепочками» в практике педагога ДОУ</dc:title>
  <dc:subject>Анимированный шаблон</dc:subject>
  <dc:creator>user</dc:creator>
  <dc:description>Презентации по МХК, шаблоны PowerPoint - http://freeppt.ru/</dc:description>
  <cp:lastModifiedBy>user</cp:lastModifiedBy>
  <cp:revision>43</cp:revision>
  <cp:lastPrinted>1601-01-01T00:00:00Z</cp:lastPrinted>
  <dcterms:created xsi:type="dcterms:W3CDTF">2014-04-03T08:31:30Z</dcterms:created>
  <dcterms:modified xsi:type="dcterms:W3CDTF">2014-10-08T08:56:52Z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TC010721221033</vt:lpwstr>
  </property>
</Properties>
</file>