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64" r:id="rId5"/>
    <p:sldId id="259" r:id="rId6"/>
    <p:sldId id="260" r:id="rId7"/>
    <p:sldId id="266" r:id="rId8"/>
    <p:sldId id="273" r:id="rId9"/>
    <p:sldId id="274" r:id="rId10"/>
    <p:sldId id="275" r:id="rId11"/>
    <p:sldId id="276" r:id="rId12"/>
    <p:sldId id="277" r:id="rId13"/>
    <p:sldId id="271" r:id="rId14"/>
    <p:sldId id="272" r:id="rId15"/>
    <p:sldId id="278" r:id="rId16"/>
    <p:sldId id="26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0" autoAdjust="0"/>
    <p:restoredTop sz="94660"/>
  </p:normalViewPr>
  <p:slideViewPr>
    <p:cSldViewPr>
      <p:cViewPr varScale="1">
        <p:scale>
          <a:sx n="68" d="100"/>
          <a:sy n="68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1AEB19-F5E3-44FA-B6EF-C525421C691F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94668A-3AEC-4204-AD1F-F1BC63C1317F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2EBCC18B-936C-4174-9077-1CF64EA33382}" type="parTrans" cxnId="{B23B31D4-CAB0-4082-BB23-60F514BF00B0}">
      <dgm:prSet/>
      <dgm:spPr/>
      <dgm:t>
        <a:bodyPr/>
        <a:lstStyle/>
        <a:p>
          <a:endParaRPr lang="ru-RU"/>
        </a:p>
      </dgm:t>
    </dgm:pt>
    <dgm:pt modelId="{3AE5C805-0997-444E-BC71-95BD36602001}" type="sibTrans" cxnId="{B23B31D4-CAB0-4082-BB23-60F514BF00B0}">
      <dgm:prSet/>
      <dgm:spPr/>
      <dgm:t>
        <a:bodyPr/>
        <a:lstStyle/>
        <a:p>
          <a:endParaRPr lang="ru-RU"/>
        </a:p>
      </dgm:t>
    </dgm:pt>
    <dgm:pt modelId="{B95008A5-3391-48A1-90FC-CCF5EFD36C30}">
      <dgm:prSet phldrT="[Текст]" custT="1"/>
      <dgm:spPr/>
      <dgm:t>
        <a:bodyPr/>
        <a:lstStyle/>
        <a:p>
          <a:r>
            <a:rPr lang="ru-RU" sz="2000" i="0" dirty="0" smtClean="0"/>
            <a:t>Приобщение обучающихся Сосновского муниципального района к научной, научно-исследовательской, опытной и конструкторской деятельности с последующим включением их в реальный производственный процесс.</a:t>
          </a:r>
          <a:endParaRPr lang="ru-RU" sz="2000" i="0" dirty="0"/>
        </a:p>
      </dgm:t>
    </dgm:pt>
    <dgm:pt modelId="{2E28C6D3-40D9-4F26-8EE5-BDECB520340F}" type="parTrans" cxnId="{8ACEDD60-57BB-4617-99CC-C1151062507E}">
      <dgm:prSet/>
      <dgm:spPr/>
      <dgm:t>
        <a:bodyPr/>
        <a:lstStyle/>
        <a:p>
          <a:endParaRPr lang="ru-RU"/>
        </a:p>
      </dgm:t>
    </dgm:pt>
    <dgm:pt modelId="{89E2E34C-01D8-42A6-8D58-0A646AE334DB}" type="sibTrans" cxnId="{8ACEDD60-57BB-4617-99CC-C1151062507E}">
      <dgm:prSet/>
      <dgm:spPr/>
      <dgm:t>
        <a:bodyPr/>
        <a:lstStyle/>
        <a:p>
          <a:endParaRPr lang="ru-RU"/>
        </a:p>
      </dgm:t>
    </dgm:pt>
    <dgm:pt modelId="{7BAE79B4-89F1-4D51-A7C5-3894A8926E87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E3D95525-59B1-4A84-BFD7-F0A2ABC8AD8E}" type="parTrans" cxnId="{6466153E-5E4B-4B01-8387-788BB847B180}">
      <dgm:prSet/>
      <dgm:spPr/>
      <dgm:t>
        <a:bodyPr/>
        <a:lstStyle/>
        <a:p>
          <a:endParaRPr lang="ru-RU"/>
        </a:p>
      </dgm:t>
    </dgm:pt>
    <dgm:pt modelId="{BFCB0B05-1899-43AF-B470-F8CB2E2C786F}" type="sibTrans" cxnId="{6466153E-5E4B-4B01-8387-788BB847B180}">
      <dgm:prSet/>
      <dgm:spPr/>
      <dgm:t>
        <a:bodyPr/>
        <a:lstStyle/>
        <a:p>
          <a:endParaRPr lang="ru-RU"/>
        </a:p>
      </dgm:t>
    </dgm:pt>
    <dgm:pt modelId="{EED96C17-0820-4397-8CF3-ADF041DA1663}">
      <dgm:prSet phldrT="[Текст]" custT="1"/>
      <dgm:spPr/>
      <dgm:t>
        <a:bodyPr/>
        <a:lstStyle/>
        <a:p>
          <a:r>
            <a:rPr lang="ru-RU" sz="2000" i="0" dirty="0" smtClean="0"/>
            <a:t>Наращивание информационного, кадрового, материально- технического обеспечения деятельности обучающихся посредством интеграции и эффективного использования ресурсов резидентов и партнеров образовательного технопарка.</a:t>
          </a:r>
          <a:endParaRPr lang="ru-RU" sz="2000" i="0" dirty="0"/>
        </a:p>
      </dgm:t>
    </dgm:pt>
    <dgm:pt modelId="{C523BF9B-F7F4-47D4-AE4C-B1A99B33993B}" type="parTrans" cxnId="{61132FAD-6C4F-47DE-A61A-A966C4E9872E}">
      <dgm:prSet/>
      <dgm:spPr/>
      <dgm:t>
        <a:bodyPr/>
        <a:lstStyle/>
        <a:p>
          <a:endParaRPr lang="ru-RU"/>
        </a:p>
      </dgm:t>
    </dgm:pt>
    <dgm:pt modelId="{4C36283A-6D5A-4B9F-8A92-B605C0BE7C44}" type="sibTrans" cxnId="{61132FAD-6C4F-47DE-A61A-A966C4E9872E}">
      <dgm:prSet/>
      <dgm:spPr/>
      <dgm:t>
        <a:bodyPr/>
        <a:lstStyle/>
        <a:p>
          <a:endParaRPr lang="ru-RU"/>
        </a:p>
      </dgm:t>
    </dgm:pt>
    <dgm:pt modelId="{1E718EF8-0D2C-47A5-B328-E50CE3B9BCFF}">
      <dgm:prSet phldrT="[Текст]" phldr="1"/>
      <dgm:spPr/>
      <dgm:t>
        <a:bodyPr/>
        <a:lstStyle/>
        <a:p>
          <a:endParaRPr lang="ru-RU" sz="1500" dirty="0"/>
        </a:p>
      </dgm:t>
    </dgm:pt>
    <dgm:pt modelId="{F49C6BAC-33DD-4A1C-B0B4-22491138CFA1}" type="parTrans" cxnId="{91DDF988-D756-4C74-93B0-AEE6CE5D7959}">
      <dgm:prSet/>
      <dgm:spPr/>
      <dgm:t>
        <a:bodyPr/>
        <a:lstStyle/>
        <a:p>
          <a:endParaRPr lang="ru-RU"/>
        </a:p>
      </dgm:t>
    </dgm:pt>
    <dgm:pt modelId="{A82D89C4-21A3-4819-8CCD-24824B3E057A}" type="sibTrans" cxnId="{91DDF988-D756-4C74-93B0-AEE6CE5D7959}">
      <dgm:prSet/>
      <dgm:spPr/>
      <dgm:t>
        <a:bodyPr/>
        <a:lstStyle/>
        <a:p>
          <a:endParaRPr lang="ru-RU"/>
        </a:p>
      </dgm:t>
    </dgm:pt>
    <dgm:pt modelId="{AC11AE20-FBAF-4F9B-8BCB-662FCA4B174B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4906463C-4AF3-4D0A-9B12-DC6D1471D8EB}" type="parTrans" cxnId="{6A4ECD59-BB51-4245-9C73-7308556184DC}">
      <dgm:prSet/>
      <dgm:spPr/>
      <dgm:t>
        <a:bodyPr/>
        <a:lstStyle/>
        <a:p>
          <a:endParaRPr lang="ru-RU"/>
        </a:p>
      </dgm:t>
    </dgm:pt>
    <dgm:pt modelId="{A0B56BA8-70B6-48CE-8EC8-16F1796D7E77}" type="sibTrans" cxnId="{6A4ECD59-BB51-4245-9C73-7308556184DC}">
      <dgm:prSet/>
      <dgm:spPr/>
      <dgm:t>
        <a:bodyPr/>
        <a:lstStyle/>
        <a:p>
          <a:endParaRPr lang="ru-RU"/>
        </a:p>
      </dgm:t>
    </dgm:pt>
    <dgm:pt modelId="{5F6CD4BA-98D7-459E-9526-E59D7FC1B8BD}">
      <dgm:prSet phldrT="[Текст]" custT="1"/>
      <dgm:spPr/>
      <dgm:t>
        <a:bodyPr/>
        <a:lstStyle/>
        <a:p>
          <a:r>
            <a:rPr lang="ru-RU" sz="2000" i="0" dirty="0" smtClean="0"/>
            <a:t>Выявление и распространение наиболее значимых для экономики района инновационных разработок, доведение их до этапа коммерциализации при содействии промышленников и государственных структур.</a:t>
          </a:r>
          <a:endParaRPr lang="ru-RU" sz="2000" i="0" dirty="0"/>
        </a:p>
      </dgm:t>
    </dgm:pt>
    <dgm:pt modelId="{775D6004-F8C3-4BFD-B825-DC9ABBA42235}" type="parTrans" cxnId="{592F1BD1-7634-4943-A949-A582D5B4892B}">
      <dgm:prSet/>
      <dgm:spPr/>
      <dgm:t>
        <a:bodyPr/>
        <a:lstStyle/>
        <a:p>
          <a:endParaRPr lang="ru-RU"/>
        </a:p>
      </dgm:t>
    </dgm:pt>
    <dgm:pt modelId="{CF04BEA2-074F-49F0-8CF0-AAC0BAC4608C}" type="sibTrans" cxnId="{592F1BD1-7634-4943-A949-A582D5B4892B}">
      <dgm:prSet/>
      <dgm:spPr/>
      <dgm:t>
        <a:bodyPr/>
        <a:lstStyle/>
        <a:p>
          <a:endParaRPr lang="ru-RU"/>
        </a:p>
      </dgm:t>
    </dgm:pt>
    <dgm:pt modelId="{D1FE2683-D4E2-41B9-9277-00F0EC344150}">
      <dgm:prSet phldrT="[Текст]" phldr="1"/>
      <dgm:spPr/>
      <dgm:t>
        <a:bodyPr/>
        <a:lstStyle/>
        <a:p>
          <a:endParaRPr lang="ru-RU" sz="1600" dirty="0"/>
        </a:p>
      </dgm:t>
    </dgm:pt>
    <dgm:pt modelId="{95AD01FA-C8E7-465A-87FD-4A423007BA00}" type="parTrans" cxnId="{E5718CCB-6E6B-4164-9EB6-1AA9A5E155E7}">
      <dgm:prSet/>
      <dgm:spPr/>
      <dgm:t>
        <a:bodyPr/>
        <a:lstStyle/>
        <a:p>
          <a:endParaRPr lang="ru-RU"/>
        </a:p>
      </dgm:t>
    </dgm:pt>
    <dgm:pt modelId="{42E1A787-77B4-4EAE-A526-D8133D9313F5}" type="sibTrans" cxnId="{E5718CCB-6E6B-4164-9EB6-1AA9A5E155E7}">
      <dgm:prSet/>
      <dgm:spPr/>
      <dgm:t>
        <a:bodyPr/>
        <a:lstStyle/>
        <a:p>
          <a:endParaRPr lang="ru-RU"/>
        </a:p>
      </dgm:t>
    </dgm:pt>
    <dgm:pt modelId="{0311CF3C-DE20-428B-9096-913C3741DC41}">
      <dgm:prSet phldrT="[Текст]" custT="1"/>
      <dgm:spPr/>
      <dgm:t>
        <a:bodyPr/>
        <a:lstStyle/>
        <a:p>
          <a:endParaRPr lang="ru-RU" sz="1800" dirty="0"/>
        </a:p>
      </dgm:t>
    </dgm:pt>
    <dgm:pt modelId="{6E30DE74-5CFF-4C60-9919-5907A167019A}" type="parTrans" cxnId="{C5E1B1A2-D0A6-42AC-9C01-2315B3E65CA7}">
      <dgm:prSet/>
      <dgm:spPr/>
      <dgm:t>
        <a:bodyPr/>
        <a:lstStyle/>
        <a:p>
          <a:endParaRPr lang="ru-RU"/>
        </a:p>
      </dgm:t>
    </dgm:pt>
    <dgm:pt modelId="{29CB709B-54C1-44D7-8F26-F901E157F5D2}" type="sibTrans" cxnId="{C5E1B1A2-D0A6-42AC-9C01-2315B3E65CA7}">
      <dgm:prSet/>
      <dgm:spPr/>
      <dgm:t>
        <a:bodyPr/>
        <a:lstStyle/>
        <a:p>
          <a:endParaRPr lang="ru-RU"/>
        </a:p>
      </dgm:t>
    </dgm:pt>
    <dgm:pt modelId="{E1A6C2C4-5A56-4EB3-9355-A0EDB56D1F23}">
      <dgm:prSet phldrT="[Текст]" custT="1"/>
      <dgm:spPr/>
      <dgm:t>
        <a:bodyPr/>
        <a:lstStyle/>
        <a:p>
          <a:endParaRPr lang="ru-RU" sz="1600" dirty="0"/>
        </a:p>
      </dgm:t>
    </dgm:pt>
    <dgm:pt modelId="{7D2CF500-AB27-4E82-B8FF-7AFF5E0C6517}" type="parTrans" cxnId="{25878306-C905-415A-9CBA-AF7C64A556F4}">
      <dgm:prSet/>
      <dgm:spPr/>
      <dgm:t>
        <a:bodyPr/>
        <a:lstStyle/>
        <a:p>
          <a:endParaRPr lang="ru-RU"/>
        </a:p>
      </dgm:t>
    </dgm:pt>
    <dgm:pt modelId="{EE17A748-0890-4ECA-B7C8-3C87761D80F5}" type="sibTrans" cxnId="{25878306-C905-415A-9CBA-AF7C64A556F4}">
      <dgm:prSet/>
      <dgm:spPr/>
      <dgm:t>
        <a:bodyPr/>
        <a:lstStyle/>
        <a:p>
          <a:endParaRPr lang="ru-RU"/>
        </a:p>
      </dgm:t>
    </dgm:pt>
    <dgm:pt modelId="{8AC1AE02-4C1B-4408-92B3-8E8104E762EC}" type="pres">
      <dgm:prSet presAssocID="{991AEB19-F5E3-44FA-B6EF-C525421C691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319765-D3E9-4403-B4E5-3E3B72EF2698}" type="pres">
      <dgm:prSet presAssocID="{2D94668A-3AEC-4204-AD1F-F1BC63C1317F}" presName="composite" presStyleCnt="0"/>
      <dgm:spPr/>
    </dgm:pt>
    <dgm:pt modelId="{06F4851D-0815-4337-99A4-46AEB1297655}" type="pres">
      <dgm:prSet presAssocID="{2D94668A-3AEC-4204-AD1F-F1BC63C1317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A5A4A-549A-4777-8E8A-AC0B91B845C9}" type="pres">
      <dgm:prSet presAssocID="{2D94668A-3AEC-4204-AD1F-F1BC63C1317F}" presName="descendantText" presStyleLbl="alignAcc1" presStyleIdx="0" presStyleCnt="3" custScaleY="123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507DB-0BAE-4D7D-8198-2422C08AADF8}" type="pres">
      <dgm:prSet presAssocID="{3AE5C805-0997-444E-BC71-95BD36602001}" presName="sp" presStyleCnt="0"/>
      <dgm:spPr/>
    </dgm:pt>
    <dgm:pt modelId="{5A5A8E3F-F0EF-4097-AB46-F2BFB5622297}" type="pres">
      <dgm:prSet presAssocID="{7BAE79B4-89F1-4D51-A7C5-3894A8926E87}" presName="composite" presStyleCnt="0"/>
      <dgm:spPr/>
    </dgm:pt>
    <dgm:pt modelId="{24627403-F755-4D7B-BA25-D3A96C49A0F7}" type="pres">
      <dgm:prSet presAssocID="{7BAE79B4-89F1-4D51-A7C5-3894A8926E8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DB67C-A3F3-46AB-9083-734144D2CA5E}" type="pres">
      <dgm:prSet presAssocID="{7BAE79B4-89F1-4D51-A7C5-3894A8926E87}" presName="descendantText" presStyleLbl="alignAcc1" presStyleIdx="1" presStyleCnt="3" custScaleY="120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A5845-8214-4F40-9795-430C3E942EF8}" type="pres">
      <dgm:prSet presAssocID="{BFCB0B05-1899-43AF-B470-F8CB2E2C786F}" presName="sp" presStyleCnt="0"/>
      <dgm:spPr/>
    </dgm:pt>
    <dgm:pt modelId="{AF8F78EA-3E0F-4854-9A42-0B87CAA93CB3}" type="pres">
      <dgm:prSet presAssocID="{AC11AE20-FBAF-4F9B-8BCB-662FCA4B174B}" presName="composite" presStyleCnt="0"/>
      <dgm:spPr/>
    </dgm:pt>
    <dgm:pt modelId="{3C5D4880-491A-4AE0-9644-F06A0501C92B}" type="pres">
      <dgm:prSet presAssocID="{AC11AE20-FBAF-4F9B-8BCB-662FCA4B174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8AFD8-B134-4C9A-AE4C-37185B495AC6}" type="pres">
      <dgm:prSet presAssocID="{AC11AE20-FBAF-4F9B-8BCB-662FCA4B174B}" presName="descendantText" presStyleLbl="alignAcc1" presStyleIdx="2" presStyleCnt="3" custScaleY="135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2F1BD1-7634-4943-A949-A582D5B4892B}" srcId="{AC11AE20-FBAF-4F9B-8BCB-662FCA4B174B}" destId="{5F6CD4BA-98D7-459E-9526-E59D7FC1B8BD}" srcOrd="1" destOrd="0" parTransId="{775D6004-F8C3-4BFD-B825-DC9ABBA42235}" sibTransId="{CF04BEA2-074F-49F0-8CF0-AAC0BAC4608C}"/>
    <dgm:cxn modelId="{DBD2B15B-1D5B-43D3-B5CF-ADBDE51FB2F2}" type="presOf" srcId="{EED96C17-0820-4397-8CF3-ADF041DA1663}" destId="{21DDB67C-A3F3-46AB-9083-734144D2CA5E}" srcOrd="0" destOrd="1" presId="urn:microsoft.com/office/officeart/2005/8/layout/chevron2"/>
    <dgm:cxn modelId="{E5718CCB-6E6B-4164-9EB6-1AA9A5E155E7}" srcId="{AC11AE20-FBAF-4F9B-8BCB-662FCA4B174B}" destId="{D1FE2683-D4E2-41B9-9277-00F0EC344150}" srcOrd="2" destOrd="0" parTransId="{95AD01FA-C8E7-465A-87FD-4A423007BA00}" sibTransId="{42E1A787-77B4-4EAE-A526-D8133D9313F5}"/>
    <dgm:cxn modelId="{FD8CC360-529D-4AA6-A1C3-EE28E55C8428}" type="presOf" srcId="{7BAE79B4-89F1-4D51-A7C5-3894A8926E87}" destId="{24627403-F755-4D7B-BA25-D3A96C49A0F7}" srcOrd="0" destOrd="0" presId="urn:microsoft.com/office/officeart/2005/8/layout/chevron2"/>
    <dgm:cxn modelId="{073F822D-5793-43EA-9FE4-6A559F48C628}" type="presOf" srcId="{1E718EF8-0D2C-47A5-B328-E50CE3B9BCFF}" destId="{21DDB67C-A3F3-46AB-9083-734144D2CA5E}" srcOrd="0" destOrd="2" presId="urn:microsoft.com/office/officeart/2005/8/layout/chevron2"/>
    <dgm:cxn modelId="{B293D657-61F3-4643-B1A8-87E350CF9D4C}" type="presOf" srcId="{5F6CD4BA-98D7-459E-9526-E59D7FC1B8BD}" destId="{20B8AFD8-B134-4C9A-AE4C-37185B495AC6}" srcOrd="0" destOrd="1" presId="urn:microsoft.com/office/officeart/2005/8/layout/chevron2"/>
    <dgm:cxn modelId="{FCF21879-A51F-436F-9151-10035A6523BE}" type="presOf" srcId="{E1A6C2C4-5A56-4EB3-9355-A0EDB56D1F23}" destId="{20B8AFD8-B134-4C9A-AE4C-37185B495AC6}" srcOrd="0" destOrd="0" presId="urn:microsoft.com/office/officeart/2005/8/layout/chevron2"/>
    <dgm:cxn modelId="{6466153E-5E4B-4B01-8387-788BB847B180}" srcId="{991AEB19-F5E3-44FA-B6EF-C525421C691F}" destId="{7BAE79B4-89F1-4D51-A7C5-3894A8926E87}" srcOrd="1" destOrd="0" parTransId="{E3D95525-59B1-4A84-BFD7-F0A2ABC8AD8E}" sibTransId="{BFCB0B05-1899-43AF-B470-F8CB2E2C786F}"/>
    <dgm:cxn modelId="{C7E22B2D-BA2D-4FC1-8670-0C17FC381B96}" type="presOf" srcId="{B95008A5-3391-48A1-90FC-CCF5EFD36C30}" destId="{013A5A4A-549A-4777-8E8A-AC0B91B845C9}" srcOrd="0" destOrd="0" presId="urn:microsoft.com/office/officeart/2005/8/layout/chevron2"/>
    <dgm:cxn modelId="{B23B31D4-CAB0-4082-BB23-60F514BF00B0}" srcId="{991AEB19-F5E3-44FA-B6EF-C525421C691F}" destId="{2D94668A-3AEC-4204-AD1F-F1BC63C1317F}" srcOrd="0" destOrd="0" parTransId="{2EBCC18B-936C-4174-9077-1CF64EA33382}" sibTransId="{3AE5C805-0997-444E-BC71-95BD36602001}"/>
    <dgm:cxn modelId="{EACC0AAC-FEC6-4AF1-8780-535F1EA3A016}" type="presOf" srcId="{2D94668A-3AEC-4204-AD1F-F1BC63C1317F}" destId="{06F4851D-0815-4337-99A4-46AEB1297655}" srcOrd="0" destOrd="0" presId="urn:microsoft.com/office/officeart/2005/8/layout/chevron2"/>
    <dgm:cxn modelId="{8ACEDD60-57BB-4617-99CC-C1151062507E}" srcId="{2D94668A-3AEC-4204-AD1F-F1BC63C1317F}" destId="{B95008A5-3391-48A1-90FC-CCF5EFD36C30}" srcOrd="0" destOrd="0" parTransId="{2E28C6D3-40D9-4F26-8EE5-BDECB520340F}" sibTransId="{89E2E34C-01D8-42A6-8D58-0A646AE334DB}"/>
    <dgm:cxn modelId="{C0025EC7-7A70-4C41-9AF9-7AEE3020D05F}" type="presOf" srcId="{991AEB19-F5E3-44FA-B6EF-C525421C691F}" destId="{8AC1AE02-4C1B-4408-92B3-8E8104E762EC}" srcOrd="0" destOrd="0" presId="urn:microsoft.com/office/officeart/2005/8/layout/chevron2"/>
    <dgm:cxn modelId="{9EF958FD-4089-4823-9A80-1FED5B7B1831}" type="presOf" srcId="{AC11AE20-FBAF-4F9B-8BCB-662FCA4B174B}" destId="{3C5D4880-491A-4AE0-9644-F06A0501C92B}" srcOrd="0" destOrd="0" presId="urn:microsoft.com/office/officeart/2005/8/layout/chevron2"/>
    <dgm:cxn modelId="{91DDF988-D756-4C74-93B0-AEE6CE5D7959}" srcId="{7BAE79B4-89F1-4D51-A7C5-3894A8926E87}" destId="{1E718EF8-0D2C-47A5-B328-E50CE3B9BCFF}" srcOrd="2" destOrd="0" parTransId="{F49C6BAC-33DD-4A1C-B0B4-22491138CFA1}" sibTransId="{A82D89C4-21A3-4819-8CCD-24824B3E057A}"/>
    <dgm:cxn modelId="{2A61AAD6-2D82-44F8-BD9E-FBB67043451D}" type="presOf" srcId="{0311CF3C-DE20-428B-9096-913C3741DC41}" destId="{21DDB67C-A3F3-46AB-9083-734144D2CA5E}" srcOrd="0" destOrd="0" presId="urn:microsoft.com/office/officeart/2005/8/layout/chevron2"/>
    <dgm:cxn modelId="{C5E1B1A2-D0A6-42AC-9C01-2315B3E65CA7}" srcId="{7BAE79B4-89F1-4D51-A7C5-3894A8926E87}" destId="{0311CF3C-DE20-428B-9096-913C3741DC41}" srcOrd="0" destOrd="0" parTransId="{6E30DE74-5CFF-4C60-9919-5907A167019A}" sibTransId="{29CB709B-54C1-44D7-8F26-F901E157F5D2}"/>
    <dgm:cxn modelId="{6A4ECD59-BB51-4245-9C73-7308556184DC}" srcId="{991AEB19-F5E3-44FA-B6EF-C525421C691F}" destId="{AC11AE20-FBAF-4F9B-8BCB-662FCA4B174B}" srcOrd="2" destOrd="0" parTransId="{4906463C-4AF3-4D0A-9B12-DC6D1471D8EB}" sibTransId="{A0B56BA8-70B6-48CE-8EC8-16F1796D7E77}"/>
    <dgm:cxn modelId="{25878306-C905-415A-9CBA-AF7C64A556F4}" srcId="{AC11AE20-FBAF-4F9B-8BCB-662FCA4B174B}" destId="{E1A6C2C4-5A56-4EB3-9355-A0EDB56D1F23}" srcOrd="0" destOrd="0" parTransId="{7D2CF500-AB27-4E82-B8FF-7AFF5E0C6517}" sibTransId="{EE17A748-0890-4ECA-B7C8-3C87761D80F5}"/>
    <dgm:cxn modelId="{D96F61C5-0FAD-4398-B5AB-A6F7F5A49F78}" type="presOf" srcId="{D1FE2683-D4E2-41B9-9277-00F0EC344150}" destId="{20B8AFD8-B134-4C9A-AE4C-37185B495AC6}" srcOrd="0" destOrd="2" presId="urn:microsoft.com/office/officeart/2005/8/layout/chevron2"/>
    <dgm:cxn modelId="{61132FAD-6C4F-47DE-A61A-A966C4E9872E}" srcId="{7BAE79B4-89F1-4D51-A7C5-3894A8926E87}" destId="{EED96C17-0820-4397-8CF3-ADF041DA1663}" srcOrd="1" destOrd="0" parTransId="{C523BF9B-F7F4-47D4-AE4C-B1A99B33993B}" sibTransId="{4C36283A-6D5A-4B9F-8A92-B605C0BE7C44}"/>
    <dgm:cxn modelId="{A9ED36D6-0207-41B0-945E-E3490F923787}" type="presParOf" srcId="{8AC1AE02-4C1B-4408-92B3-8E8104E762EC}" destId="{CB319765-D3E9-4403-B4E5-3E3B72EF2698}" srcOrd="0" destOrd="0" presId="urn:microsoft.com/office/officeart/2005/8/layout/chevron2"/>
    <dgm:cxn modelId="{8A170004-5640-4262-898C-1378CB575896}" type="presParOf" srcId="{CB319765-D3E9-4403-B4E5-3E3B72EF2698}" destId="{06F4851D-0815-4337-99A4-46AEB1297655}" srcOrd="0" destOrd="0" presId="urn:microsoft.com/office/officeart/2005/8/layout/chevron2"/>
    <dgm:cxn modelId="{465390B4-60CD-48D7-B7F1-293880582E40}" type="presParOf" srcId="{CB319765-D3E9-4403-B4E5-3E3B72EF2698}" destId="{013A5A4A-549A-4777-8E8A-AC0B91B845C9}" srcOrd="1" destOrd="0" presId="urn:microsoft.com/office/officeart/2005/8/layout/chevron2"/>
    <dgm:cxn modelId="{808D6360-C3E9-4A78-A521-08664BD0D812}" type="presParOf" srcId="{8AC1AE02-4C1B-4408-92B3-8E8104E762EC}" destId="{AA7507DB-0BAE-4D7D-8198-2422C08AADF8}" srcOrd="1" destOrd="0" presId="urn:microsoft.com/office/officeart/2005/8/layout/chevron2"/>
    <dgm:cxn modelId="{03F84B38-17C9-4B06-8035-ABEA008A2612}" type="presParOf" srcId="{8AC1AE02-4C1B-4408-92B3-8E8104E762EC}" destId="{5A5A8E3F-F0EF-4097-AB46-F2BFB5622297}" srcOrd="2" destOrd="0" presId="urn:microsoft.com/office/officeart/2005/8/layout/chevron2"/>
    <dgm:cxn modelId="{7C035AED-892F-4020-A9B1-FA6D3B67983F}" type="presParOf" srcId="{5A5A8E3F-F0EF-4097-AB46-F2BFB5622297}" destId="{24627403-F755-4D7B-BA25-D3A96C49A0F7}" srcOrd="0" destOrd="0" presId="urn:microsoft.com/office/officeart/2005/8/layout/chevron2"/>
    <dgm:cxn modelId="{8C3C348B-CBAE-4416-B3C9-0E04B3FDB1E7}" type="presParOf" srcId="{5A5A8E3F-F0EF-4097-AB46-F2BFB5622297}" destId="{21DDB67C-A3F3-46AB-9083-734144D2CA5E}" srcOrd="1" destOrd="0" presId="urn:microsoft.com/office/officeart/2005/8/layout/chevron2"/>
    <dgm:cxn modelId="{845B9F70-EE68-4182-934D-DEFC0113644F}" type="presParOf" srcId="{8AC1AE02-4C1B-4408-92B3-8E8104E762EC}" destId="{8BFA5845-8214-4F40-9795-430C3E942EF8}" srcOrd="3" destOrd="0" presId="urn:microsoft.com/office/officeart/2005/8/layout/chevron2"/>
    <dgm:cxn modelId="{3559E502-064A-45CA-AFDC-23D029C5AA66}" type="presParOf" srcId="{8AC1AE02-4C1B-4408-92B3-8E8104E762EC}" destId="{AF8F78EA-3E0F-4854-9A42-0B87CAA93CB3}" srcOrd="4" destOrd="0" presId="urn:microsoft.com/office/officeart/2005/8/layout/chevron2"/>
    <dgm:cxn modelId="{D044CD4D-26AE-450C-9A7D-C768DCDAD786}" type="presParOf" srcId="{AF8F78EA-3E0F-4854-9A42-0B87CAA93CB3}" destId="{3C5D4880-491A-4AE0-9644-F06A0501C92B}" srcOrd="0" destOrd="0" presId="urn:microsoft.com/office/officeart/2005/8/layout/chevron2"/>
    <dgm:cxn modelId="{74925574-7E77-420E-899C-E478B389E478}" type="presParOf" srcId="{AF8F78EA-3E0F-4854-9A42-0B87CAA93CB3}" destId="{20B8AFD8-B134-4C9A-AE4C-37185B495A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F9D79A-25E2-4640-9118-A5587489E25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9B7ED8-4672-4007-A4AE-EEA6056841CE}">
      <dgm:prSet custT="1"/>
      <dgm:spPr/>
      <dgm:t>
        <a:bodyPr/>
        <a:lstStyle/>
        <a:p>
          <a:r>
            <a:rPr lang="ru-RU" sz="1800" dirty="0" smtClean="0"/>
            <a:t>повышение деловой репутации и привлекательности промышленных и сельскохозяйственных предприятий Сосновского района для выпускников образовательных организаций общего и профессионального образования;</a:t>
          </a:r>
          <a:endParaRPr lang="ru-RU" sz="1800" dirty="0"/>
        </a:p>
      </dgm:t>
    </dgm:pt>
    <dgm:pt modelId="{3852A918-47DB-41B5-A100-1DBBBEAED57B}" type="parTrans" cxnId="{5837F1D8-9093-465D-87CB-07D71D52AA5F}">
      <dgm:prSet/>
      <dgm:spPr/>
      <dgm:t>
        <a:bodyPr/>
        <a:lstStyle/>
        <a:p>
          <a:endParaRPr lang="ru-RU"/>
        </a:p>
      </dgm:t>
    </dgm:pt>
    <dgm:pt modelId="{BB8471E9-AA65-4B68-87AD-9FED832FDCF1}" type="sibTrans" cxnId="{5837F1D8-9093-465D-87CB-07D71D52AA5F}">
      <dgm:prSet/>
      <dgm:spPr/>
      <dgm:t>
        <a:bodyPr/>
        <a:lstStyle/>
        <a:p>
          <a:endParaRPr lang="ru-RU"/>
        </a:p>
      </dgm:t>
    </dgm:pt>
    <dgm:pt modelId="{DB631395-7460-4CAA-A0E3-9A9FD416816C}">
      <dgm:prSet custT="1"/>
      <dgm:spPr/>
      <dgm:t>
        <a:bodyPr/>
        <a:lstStyle/>
        <a:p>
          <a:r>
            <a:rPr lang="ru-RU" sz="1800" dirty="0" smtClean="0"/>
            <a:t>увеличение количества обучающихся, занимающихся исследовательской, проектной и предпринимательской деятельностью;</a:t>
          </a:r>
          <a:endParaRPr lang="ru-RU" sz="1800" dirty="0"/>
        </a:p>
      </dgm:t>
    </dgm:pt>
    <dgm:pt modelId="{94D97A4E-C5B7-46CF-BE54-2BBCF7FCAFE1}" type="parTrans" cxnId="{358F413A-65F1-46DE-A3B0-1632B39D5158}">
      <dgm:prSet/>
      <dgm:spPr/>
      <dgm:t>
        <a:bodyPr/>
        <a:lstStyle/>
        <a:p>
          <a:endParaRPr lang="ru-RU"/>
        </a:p>
      </dgm:t>
    </dgm:pt>
    <dgm:pt modelId="{89C406FE-C7F6-4399-916A-549870F9AD38}" type="sibTrans" cxnId="{358F413A-65F1-46DE-A3B0-1632B39D5158}">
      <dgm:prSet/>
      <dgm:spPr/>
      <dgm:t>
        <a:bodyPr/>
        <a:lstStyle/>
        <a:p>
          <a:endParaRPr lang="ru-RU"/>
        </a:p>
      </dgm:t>
    </dgm:pt>
    <dgm:pt modelId="{2432CC28-49DE-40CF-A57E-AF35668B06A7}">
      <dgm:prSet/>
      <dgm:spPr/>
      <dgm:t>
        <a:bodyPr/>
        <a:lstStyle/>
        <a:p>
          <a:r>
            <a:rPr lang="ru-RU" dirty="0" smtClean="0"/>
            <a:t>созданы мотивационные условия участия резидентов образовательного технопарка в проектно-продуктивной деятельности;</a:t>
          </a:r>
          <a:endParaRPr lang="ru-RU" dirty="0"/>
        </a:p>
      </dgm:t>
    </dgm:pt>
    <dgm:pt modelId="{16264056-B8DE-4E74-8278-A12394258EC0}" type="parTrans" cxnId="{81D66190-8B30-4166-85AD-67EEED39BDEF}">
      <dgm:prSet/>
      <dgm:spPr/>
      <dgm:t>
        <a:bodyPr/>
        <a:lstStyle/>
        <a:p>
          <a:endParaRPr lang="ru-RU"/>
        </a:p>
      </dgm:t>
    </dgm:pt>
    <dgm:pt modelId="{320DBEDA-5CB9-4575-B56F-2E72BE47398E}" type="sibTrans" cxnId="{81D66190-8B30-4166-85AD-67EEED39BDEF}">
      <dgm:prSet/>
      <dgm:spPr/>
      <dgm:t>
        <a:bodyPr/>
        <a:lstStyle/>
        <a:p>
          <a:endParaRPr lang="ru-RU"/>
        </a:p>
      </dgm:t>
    </dgm:pt>
    <dgm:pt modelId="{7BAE5199-5A9B-49FB-BA25-4D363BBCAA6D}">
      <dgm:prSet/>
      <dgm:spPr/>
      <dgm:t>
        <a:bodyPr/>
        <a:lstStyle/>
        <a:p>
          <a:r>
            <a:rPr lang="ru-RU" dirty="0" smtClean="0"/>
            <a:t>выстроена модель сетевого взаимодействия резидентов .</a:t>
          </a:r>
          <a:endParaRPr lang="ru-RU" dirty="0"/>
        </a:p>
      </dgm:t>
    </dgm:pt>
    <dgm:pt modelId="{406D260F-8743-40C8-A035-2953984879D0}" type="parTrans" cxnId="{BD1B0285-D3D5-4519-85F5-047EFCFE6074}">
      <dgm:prSet/>
      <dgm:spPr/>
      <dgm:t>
        <a:bodyPr/>
        <a:lstStyle/>
        <a:p>
          <a:endParaRPr lang="ru-RU"/>
        </a:p>
      </dgm:t>
    </dgm:pt>
    <dgm:pt modelId="{535DAD1C-FBC8-43E8-AA1D-1EA70C06659A}" type="sibTrans" cxnId="{BD1B0285-D3D5-4519-85F5-047EFCFE6074}">
      <dgm:prSet/>
      <dgm:spPr/>
      <dgm:t>
        <a:bodyPr/>
        <a:lstStyle/>
        <a:p>
          <a:endParaRPr lang="ru-RU"/>
        </a:p>
      </dgm:t>
    </dgm:pt>
    <dgm:pt modelId="{1D105169-DC86-4D11-924C-68B04532C67D}" type="pres">
      <dgm:prSet presAssocID="{ABF9D79A-25E2-4640-9118-A5587489E25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84524D-FF6F-4D7F-851C-D3E44FA60DC2}" type="pres">
      <dgm:prSet presAssocID="{ABF9D79A-25E2-4640-9118-A5587489E259}" presName="dummyMaxCanvas" presStyleCnt="0">
        <dgm:presLayoutVars/>
      </dgm:prSet>
      <dgm:spPr/>
    </dgm:pt>
    <dgm:pt modelId="{1348201D-8CFC-417E-90F5-C5685873DF86}" type="pres">
      <dgm:prSet presAssocID="{ABF9D79A-25E2-4640-9118-A5587489E25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6806F-A8C0-4DD7-AE8C-C203F4DEEFB0}" type="pres">
      <dgm:prSet presAssocID="{ABF9D79A-25E2-4640-9118-A5587489E259}" presName="FourNodes_2" presStyleLbl="node1" presStyleIdx="1" presStyleCnt="4" custScaleX="108938" custLinFactNeighborX="1085" custLinFactNeighborY="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D293B-91F1-4B1A-AB4F-C4B129422288}" type="pres">
      <dgm:prSet presAssocID="{ABF9D79A-25E2-4640-9118-A5587489E259}" presName="FourNodes_3" presStyleLbl="node1" presStyleIdx="2" presStyleCnt="4" custLinFactY="19494" custLinFactNeighborX="464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CE371-B5E4-4F38-B9C0-4EFB9107FA9E}" type="pres">
      <dgm:prSet presAssocID="{ABF9D79A-25E2-4640-9118-A5587489E259}" presName="FourNodes_4" presStyleLbl="node1" presStyleIdx="3" presStyleCnt="4" custLinFactY="-20656" custLinFactNeighborX="-1132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1ACB5-D1C5-41F3-9F68-1F76A27403D8}" type="pres">
      <dgm:prSet presAssocID="{ABF9D79A-25E2-4640-9118-A5587489E25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2E01C-CEBD-4BBA-B111-6DD346713B3A}" type="pres">
      <dgm:prSet presAssocID="{ABF9D79A-25E2-4640-9118-A5587489E25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54E3E-47F9-4E0F-B66F-EB2F7A9BBAD5}" type="pres">
      <dgm:prSet presAssocID="{ABF9D79A-25E2-4640-9118-A5587489E25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1BC5B-AE53-41CF-B167-43BB1480FA56}" type="pres">
      <dgm:prSet presAssocID="{ABF9D79A-25E2-4640-9118-A5587489E25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7ABFD-FFA5-4BF6-B995-05F6663E4FDE}" type="pres">
      <dgm:prSet presAssocID="{ABF9D79A-25E2-4640-9118-A5587489E25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13249-D229-4F42-A6C6-CF0A7C6148B8}" type="pres">
      <dgm:prSet presAssocID="{ABF9D79A-25E2-4640-9118-A5587489E25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36DA81-E783-4864-93B8-B2244C3E3E1B}" type="pres">
      <dgm:prSet presAssocID="{ABF9D79A-25E2-4640-9118-A5587489E25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D70731-A1EF-4DF8-9EE6-A590992E0D72}" type="presOf" srcId="{ABF9D79A-25E2-4640-9118-A5587489E259}" destId="{1D105169-DC86-4D11-924C-68B04532C67D}" srcOrd="0" destOrd="0" presId="urn:microsoft.com/office/officeart/2005/8/layout/vProcess5"/>
    <dgm:cxn modelId="{AC4EDEC7-42D6-47CE-ACD1-EE2E43AC9CDA}" type="presOf" srcId="{BB8471E9-AA65-4B68-87AD-9FED832FDCF1}" destId="{9932E01C-CEBD-4BBA-B111-6DD346713B3A}" srcOrd="0" destOrd="0" presId="urn:microsoft.com/office/officeart/2005/8/layout/vProcess5"/>
    <dgm:cxn modelId="{81D66190-8B30-4166-85AD-67EEED39BDEF}" srcId="{ABF9D79A-25E2-4640-9118-A5587489E259}" destId="{2432CC28-49DE-40CF-A57E-AF35668B06A7}" srcOrd="3" destOrd="0" parTransId="{16264056-B8DE-4E74-8278-A12394258EC0}" sibTransId="{320DBEDA-5CB9-4575-B56F-2E72BE47398E}"/>
    <dgm:cxn modelId="{358F413A-65F1-46DE-A3B0-1632B39D5158}" srcId="{ABF9D79A-25E2-4640-9118-A5587489E259}" destId="{DB631395-7460-4CAA-A0E3-9A9FD416816C}" srcOrd="0" destOrd="0" parTransId="{94D97A4E-C5B7-46CF-BE54-2BBCF7FCAFE1}" sibTransId="{89C406FE-C7F6-4399-916A-549870F9AD38}"/>
    <dgm:cxn modelId="{66513D41-7044-4BC2-994F-A15B47694B8A}" type="presOf" srcId="{2432CC28-49DE-40CF-A57E-AF35668B06A7}" destId="{51CCE371-B5E4-4F38-B9C0-4EFB9107FA9E}" srcOrd="0" destOrd="0" presId="urn:microsoft.com/office/officeart/2005/8/layout/vProcess5"/>
    <dgm:cxn modelId="{4ECA176B-6854-4F5B-B93F-A8A9D120523D}" type="presOf" srcId="{535DAD1C-FBC8-43E8-AA1D-1EA70C06659A}" destId="{91C54E3E-47F9-4E0F-B66F-EB2F7A9BBAD5}" srcOrd="0" destOrd="0" presId="urn:microsoft.com/office/officeart/2005/8/layout/vProcess5"/>
    <dgm:cxn modelId="{DC21842C-FFDC-40C4-9DD5-03564C373219}" type="presOf" srcId="{DB631395-7460-4CAA-A0E3-9A9FD416816C}" destId="{1B11BC5B-AE53-41CF-B167-43BB1480FA56}" srcOrd="1" destOrd="0" presId="urn:microsoft.com/office/officeart/2005/8/layout/vProcess5"/>
    <dgm:cxn modelId="{549CA829-B5F3-4431-ADFA-D53EB4EEBA24}" type="presOf" srcId="{7BAE5199-5A9B-49FB-BA25-4D363BBCAA6D}" destId="{90113249-D229-4F42-A6C6-CF0A7C6148B8}" srcOrd="1" destOrd="0" presId="urn:microsoft.com/office/officeart/2005/8/layout/vProcess5"/>
    <dgm:cxn modelId="{B8799370-EC67-4DFC-9F52-FA24D0420C21}" type="presOf" srcId="{609B7ED8-4672-4007-A4AE-EEA6056841CE}" destId="{BA77ABFD-FFA5-4BF6-B995-05F6663E4FDE}" srcOrd="1" destOrd="0" presId="urn:microsoft.com/office/officeart/2005/8/layout/vProcess5"/>
    <dgm:cxn modelId="{2F5BE300-7CB0-4F9E-AC02-D66E4D7E3FF7}" type="presOf" srcId="{DB631395-7460-4CAA-A0E3-9A9FD416816C}" destId="{1348201D-8CFC-417E-90F5-C5685873DF86}" srcOrd="0" destOrd="0" presId="urn:microsoft.com/office/officeart/2005/8/layout/vProcess5"/>
    <dgm:cxn modelId="{BD1B0285-D3D5-4519-85F5-047EFCFE6074}" srcId="{ABF9D79A-25E2-4640-9118-A5587489E259}" destId="{7BAE5199-5A9B-49FB-BA25-4D363BBCAA6D}" srcOrd="2" destOrd="0" parTransId="{406D260F-8743-40C8-A035-2953984879D0}" sibTransId="{535DAD1C-FBC8-43E8-AA1D-1EA70C06659A}"/>
    <dgm:cxn modelId="{5837F1D8-9093-465D-87CB-07D71D52AA5F}" srcId="{ABF9D79A-25E2-4640-9118-A5587489E259}" destId="{609B7ED8-4672-4007-A4AE-EEA6056841CE}" srcOrd="1" destOrd="0" parTransId="{3852A918-47DB-41B5-A100-1DBBBEAED57B}" sibTransId="{BB8471E9-AA65-4B68-87AD-9FED832FDCF1}"/>
    <dgm:cxn modelId="{32FB0B7A-FCA4-4047-98BA-8DFF4779F72C}" type="presOf" srcId="{89C406FE-C7F6-4399-916A-549870F9AD38}" destId="{4381ACB5-D1C5-41F3-9F68-1F76A27403D8}" srcOrd="0" destOrd="0" presId="urn:microsoft.com/office/officeart/2005/8/layout/vProcess5"/>
    <dgm:cxn modelId="{DB22AB89-7B8C-4B61-B7E0-2837A8E2F5D2}" type="presOf" srcId="{7BAE5199-5A9B-49FB-BA25-4D363BBCAA6D}" destId="{2DCD293B-91F1-4B1A-AB4F-C4B129422288}" srcOrd="0" destOrd="0" presId="urn:microsoft.com/office/officeart/2005/8/layout/vProcess5"/>
    <dgm:cxn modelId="{5D8A8FFC-9B3D-4E84-8C1A-D9CA6753BB49}" type="presOf" srcId="{609B7ED8-4672-4007-A4AE-EEA6056841CE}" destId="{0D06806F-A8C0-4DD7-AE8C-C203F4DEEFB0}" srcOrd="0" destOrd="0" presId="urn:microsoft.com/office/officeart/2005/8/layout/vProcess5"/>
    <dgm:cxn modelId="{9101C22D-4E04-4DFE-AA76-40274EB2184A}" type="presOf" srcId="{2432CC28-49DE-40CF-A57E-AF35668B06A7}" destId="{7336DA81-E783-4864-93B8-B2244C3E3E1B}" srcOrd="1" destOrd="0" presId="urn:microsoft.com/office/officeart/2005/8/layout/vProcess5"/>
    <dgm:cxn modelId="{BD9C4652-D1CB-4B43-8847-AE64C969DAA7}" type="presParOf" srcId="{1D105169-DC86-4D11-924C-68B04532C67D}" destId="{7584524D-FF6F-4D7F-851C-D3E44FA60DC2}" srcOrd="0" destOrd="0" presId="urn:microsoft.com/office/officeart/2005/8/layout/vProcess5"/>
    <dgm:cxn modelId="{A6960DEB-B9F1-4210-A8F1-76F96EE6610F}" type="presParOf" srcId="{1D105169-DC86-4D11-924C-68B04532C67D}" destId="{1348201D-8CFC-417E-90F5-C5685873DF86}" srcOrd="1" destOrd="0" presId="urn:microsoft.com/office/officeart/2005/8/layout/vProcess5"/>
    <dgm:cxn modelId="{4B710B17-CCF6-4DBC-9856-93401405F295}" type="presParOf" srcId="{1D105169-DC86-4D11-924C-68B04532C67D}" destId="{0D06806F-A8C0-4DD7-AE8C-C203F4DEEFB0}" srcOrd="2" destOrd="0" presId="urn:microsoft.com/office/officeart/2005/8/layout/vProcess5"/>
    <dgm:cxn modelId="{3677F6A4-9A76-4117-A927-BA1E2AF87308}" type="presParOf" srcId="{1D105169-DC86-4D11-924C-68B04532C67D}" destId="{2DCD293B-91F1-4B1A-AB4F-C4B129422288}" srcOrd="3" destOrd="0" presId="urn:microsoft.com/office/officeart/2005/8/layout/vProcess5"/>
    <dgm:cxn modelId="{8904FC67-7E82-41F2-909E-90630C70B86F}" type="presParOf" srcId="{1D105169-DC86-4D11-924C-68B04532C67D}" destId="{51CCE371-B5E4-4F38-B9C0-4EFB9107FA9E}" srcOrd="4" destOrd="0" presId="urn:microsoft.com/office/officeart/2005/8/layout/vProcess5"/>
    <dgm:cxn modelId="{EAC6C2DE-51AC-44F8-AEAC-1D389ACB624D}" type="presParOf" srcId="{1D105169-DC86-4D11-924C-68B04532C67D}" destId="{4381ACB5-D1C5-41F3-9F68-1F76A27403D8}" srcOrd="5" destOrd="0" presId="urn:microsoft.com/office/officeart/2005/8/layout/vProcess5"/>
    <dgm:cxn modelId="{EC57C0DA-9FAC-4249-AEF8-D8CD86FDAAA7}" type="presParOf" srcId="{1D105169-DC86-4D11-924C-68B04532C67D}" destId="{9932E01C-CEBD-4BBA-B111-6DD346713B3A}" srcOrd="6" destOrd="0" presId="urn:microsoft.com/office/officeart/2005/8/layout/vProcess5"/>
    <dgm:cxn modelId="{08105B72-22AB-4272-86BF-58F8BAD2E6EC}" type="presParOf" srcId="{1D105169-DC86-4D11-924C-68B04532C67D}" destId="{91C54E3E-47F9-4E0F-B66F-EB2F7A9BBAD5}" srcOrd="7" destOrd="0" presId="urn:microsoft.com/office/officeart/2005/8/layout/vProcess5"/>
    <dgm:cxn modelId="{1BF68FBB-FFAE-4732-9366-A8CDD18AD311}" type="presParOf" srcId="{1D105169-DC86-4D11-924C-68B04532C67D}" destId="{1B11BC5B-AE53-41CF-B167-43BB1480FA56}" srcOrd="8" destOrd="0" presId="urn:microsoft.com/office/officeart/2005/8/layout/vProcess5"/>
    <dgm:cxn modelId="{40F7A04C-7D6A-4CF2-A6D4-4E8371323949}" type="presParOf" srcId="{1D105169-DC86-4D11-924C-68B04532C67D}" destId="{BA77ABFD-FFA5-4BF6-B995-05F6663E4FDE}" srcOrd="9" destOrd="0" presId="urn:microsoft.com/office/officeart/2005/8/layout/vProcess5"/>
    <dgm:cxn modelId="{9905B123-9F33-4953-A47B-AF4A4CDCB257}" type="presParOf" srcId="{1D105169-DC86-4D11-924C-68B04532C67D}" destId="{90113249-D229-4F42-A6C6-CF0A7C6148B8}" srcOrd="10" destOrd="0" presId="urn:microsoft.com/office/officeart/2005/8/layout/vProcess5"/>
    <dgm:cxn modelId="{C1682DEC-0B97-49E3-9563-6B9D1A6FC05E}" type="presParOf" srcId="{1D105169-DC86-4D11-924C-68B04532C67D}" destId="{7336DA81-E783-4864-93B8-B2244C3E3E1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D79F0A-92B4-4FB8-8644-D0D2877B624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E2363E8C-2A72-4AD0-BE43-3A6FF2D02B77}">
      <dgm:prSet phldrT="[Текст]" custT="1"/>
      <dgm:spPr/>
      <dgm:t>
        <a:bodyPr/>
        <a:lstStyle/>
        <a:p>
          <a:r>
            <a:rPr lang="ru-RU" sz="2800" dirty="0" smtClean="0"/>
            <a:t>организовать летнюю занятость</a:t>
          </a:r>
          <a:endParaRPr lang="ru-RU" sz="2800" dirty="0"/>
        </a:p>
      </dgm:t>
    </dgm:pt>
    <dgm:pt modelId="{6DB13925-7F5D-4897-AD4C-A121B12140D5}" type="parTrans" cxnId="{D6760398-6072-46E6-BCE0-86AF068900B1}">
      <dgm:prSet/>
      <dgm:spPr/>
      <dgm:t>
        <a:bodyPr/>
        <a:lstStyle/>
        <a:p>
          <a:endParaRPr lang="ru-RU"/>
        </a:p>
      </dgm:t>
    </dgm:pt>
    <dgm:pt modelId="{BC241C80-AF31-436C-ADE7-C473BFD51F87}" type="sibTrans" cxnId="{D6760398-6072-46E6-BCE0-86AF068900B1}">
      <dgm:prSet/>
      <dgm:spPr/>
      <dgm:t>
        <a:bodyPr/>
        <a:lstStyle/>
        <a:p>
          <a:endParaRPr lang="ru-RU"/>
        </a:p>
      </dgm:t>
    </dgm:pt>
    <dgm:pt modelId="{993D4A29-06D7-4D6A-A534-0F4EBB3ABED1}">
      <dgm:prSet phldrT="[Текст]" custT="1"/>
      <dgm:spPr/>
      <dgm:t>
        <a:bodyPr/>
        <a:lstStyle/>
        <a:p>
          <a:r>
            <a:rPr lang="ru-RU" sz="2800" dirty="0" smtClean="0"/>
            <a:t>создать единый  УМК</a:t>
          </a:r>
          <a:endParaRPr lang="ru-RU" sz="2800" dirty="0"/>
        </a:p>
      </dgm:t>
    </dgm:pt>
    <dgm:pt modelId="{C336B526-83DD-4636-AA9D-4F7243ECF566}" type="parTrans" cxnId="{61D60AD4-CE3F-448A-BFB5-F5DAF01FEAD6}">
      <dgm:prSet/>
      <dgm:spPr/>
      <dgm:t>
        <a:bodyPr/>
        <a:lstStyle/>
        <a:p>
          <a:endParaRPr lang="ru-RU"/>
        </a:p>
      </dgm:t>
    </dgm:pt>
    <dgm:pt modelId="{06E9074E-12D4-4132-836A-854E73DF6A39}" type="sibTrans" cxnId="{61D60AD4-CE3F-448A-BFB5-F5DAF01FEAD6}">
      <dgm:prSet/>
      <dgm:spPr/>
      <dgm:t>
        <a:bodyPr/>
        <a:lstStyle/>
        <a:p>
          <a:endParaRPr lang="ru-RU"/>
        </a:p>
      </dgm:t>
    </dgm:pt>
    <dgm:pt modelId="{2A08E746-B80A-4327-AE8C-B6CDBF084FEE}">
      <dgm:prSet phldrT="[Текст]" custT="1"/>
      <dgm:spPr/>
      <dgm:t>
        <a:bodyPr/>
        <a:lstStyle/>
        <a:p>
          <a:r>
            <a:rPr lang="ru-RU" sz="2800" dirty="0" smtClean="0"/>
            <a:t>завершить заключение договоров с резидентами</a:t>
          </a:r>
          <a:endParaRPr lang="ru-RU" sz="2800" dirty="0"/>
        </a:p>
      </dgm:t>
    </dgm:pt>
    <dgm:pt modelId="{FA7B8003-56B2-4EF1-B1B6-640EF9C82AC8}" type="parTrans" cxnId="{80F3E05F-D107-4198-AA1E-BEF94E1FB624}">
      <dgm:prSet/>
      <dgm:spPr/>
      <dgm:t>
        <a:bodyPr/>
        <a:lstStyle/>
        <a:p>
          <a:endParaRPr lang="ru-RU"/>
        </a:p>
      </dgm:t>
    </dgm:pt>
    <dgm:pt modelId="{F0845B13-FC0A-41D8-AAFC-D7A60CAA1D12}" type="sibTrans" cxnId="{80F3E05F-D107-4198-AA1E-BEF94E1FB624}">
      <dgm:prSet/>
      <dgm:spPr/>
      <dgm:t>
        <a:bodyPr/>
        <a:lstStyle/>
        <a:p>
          <a:endParaRPr lang="ru-RU"/>
        </a:p>
      </dgm:t>
    </dgm:pt>
    <dgm:pt modelId="{2A199463-F57F-4E7B-BA56-09CD53E78351}" type="pres">
      <dgm:prSet presAssocID="{33D79F0A-92B4-4FB8-8644-D0D2877B6249}" presName="linearFlow" presStyleCnt="0">
        <dgm:presLayoutVars>
          <dgm:resizeHandles val="exact"/>
        </dgm:presLayoutVars>
      </dgm:prSet>
      <dgm:spPr/>
    </dgm:pt>
    <dgm:pt modelId="{F36D59C0-A69B-4850-B43A-016C6DEC6EC9}" type="pres">
      <dgm:prSet presAssocID="{E2363E8C-2A72-4AD0-BE43-3A6FF2D02B77}" presName="node" presStyleLbl="node1" presStyleIdx="0" presStyleCnt="3" custScaleX="368770" custLinFactNeighborX="3937" custLinFactNeighborY="27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07813-BEE3-4AB8-92BC-EE2AFDDAA630}" type="pres">
      <dgm:prSet presAssocID="{BC241C80-AF31-436C-ADE7-C473BFD51F87}" presName="sibTrans" presStyleLbl="sibTrans2D1" presStyleIdx="0" presStyleCnt="2"/>
      <dgm:spPr/>
    </dgm:pt>
    <dgm:pt modelId="{E08BBB38-A713-433E-98F2-0B89101467AD}" type="pres">
      <dgm:prSet presAssocID="{BC241C80-AF31-436C-ADE7-C473BFD51F87}" presName="connectorText" presStyleLbl="sibTrans2D1" presStyleIdx="0" presStyleCnt="2"/>
      <dgm:spPr/>
    </dgm:pt>
    <dgm:pt modelId="{363FCE11-4935-4F24-9EAF-E3433B769862}" type="pres">
      <dgm:prSet presAssocID="{993D4A29-06D7-4D6A-A534-0F4EBB3ABED1}" presName="node" presStyleLbl="node1" presStyleIdx="1" presStyleCnt="3" custScaleX="368770" custLinFactNeighborX="-7875" custLinFactNeighborY="-73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E31AA-6DE6-41A8-8D62-DE4CF7F2616E}" type="pres">
      <dgm:prSet presAssocID="{06E9074E-12D4-4132-836A-854E73DF6A39}" presName="sibTrans" presStyleLbl="sibTrans2D1" presStyleIdx="1" presStyleCnt="2"/>
      <dgm:spPr/>
    </dgm:pt>
    <dgm:pt modelId="{C390E936-4338-4D8D-8506-CE241BC2EC9A}" type="pres">
      <dgm:prSet presAssocID="{06E9074E-12D4-4132-836A-854E73DF6A39}" presName="connectorText" presStyleLbl="sibTrans2D1" presStyleIdx="1" presStyleCnt="2"/>
      <dgm:spPr/>
    </dgm:pt>
    <dgm:pt modelId="{543BE335-9171-4F8D-9786-B9331D1F5234}" type="pres">
      <dgm:prSet presAssocID="{2A08E746-B80A-4327-AE8C-B6CDBF084FEE}" presName="node" presStyleLbl="node1" presStyleIdx="2" presStyleCnt="3" custScaleX="368770" custLinFactY="-37378" custLinFactNeighborX="-590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33B7B7-3E7D-4CF3-A9FB-FE89D58169AD}" type="presOf" srcId="{BC241C80-AF31-436C-ADE7-C473BFD51F87}" destId="{E08BBB38-A713-433E-98F2-0B89101467AD}" srcOrd="1" destOrd="0" presId="urn:microsoft.com/office/officeart/2005/8/layout/process2"/>
    <dgm:cxn modelId="{61D60AD4-CE3F-448A-BFB5-F5DAF01FEAD6}" srcId="{33D79F0A-92B4-4FB8-8644-D0D2877B6249}" destId="{993D4A29-06D7-4D6A-A534-0F4EBB3ABED1}" srcOrd="1" destOrd="0" parTransId="{C336B526-83DD-4636-AA9D-4F7243ECF566}" sibTransId="{06E9074E-12D4-4132-836A-854E73DF6A39}"/>
    <dgm:cxn modelId="{5BA5DC02-279D-481F-8D02-FB07C88617AA}" type="presOf" srcId="{06E9074E-12D4-4132-836A-854E73DF6A39}" destId="{FA1E31AA-6DE6-41A8-8D62-DE4CF7F2616E}" srcOrd="0" destOrd="0" presId="urn:microsoft.com/office/officeart/2005/8/layout/process2"/>
    <dgm:cxn modelId="{BF3CA0CA-C58F-46BF-A3F1-2D82FB971DBA}" type="presOf" srcId="{06E9074E-12D4-4132-836A-854E73DF6A39}" destId="{C390E936-4338-4D8D-8506-CE241BC2EC9A}" srcOrd="1" destOrd="0" presId="urn:microsoft.com/office/officeart/2005/8/layout/process2"/>
    <dgm:cxn modelId="{D6760398-6072-46E6-BCE0-86AF068900B1}" srcId="{33D79F0A-92B4-4FB8-8644-D0D2877B6249}" destId="{E2363E8C-2A72-4AD0-BE43-3A6FF2D02B77}" srcOrd="0" destOrd="0" parTransId="{6DB13925-7F5D-4897-AD4C-A121B12140D5}" sibTransId="{BC241C80-AF31-436C-ADE7-C473BFD51F87}"/>
    <dgm:cxn modelId="{163BBC60-856C-4ED4-B2CB-BC4496C5CCEF}" type="presOf" srcId="{E2363E8C-2A72-4AD0-BE43-3A6FF2D02B77}" destId="{F36D59C0-A69B-4850-B43A-016C6DEC6EC9}" srcOrd="0" destOrd="0" presId="urn:microsoft.com/office/officeart/2005/8/layout/process2"/>
    <dgm:cxn modelId="{E798D9C7-562D-4EAA-882D-25FA2A0C18AC}" type="presOf" srcId="{BC241C80-AF31-436C-ADE7-C473BFD51F87}" destId="{67C07813-BEE3-4AB8-92BC-EE2AFDDAA630}" srcOrd="0" destOrd="0" presId="urn:microsoft.com/office/officeart/2005/8/layout/process2"/>
    <dgm:cxn modelId="{80F3E05F-D107-4198-AA1E-BEF94E1FB624}" srcId="{33D79F0A-92B4-4FB8-8644-D0D2877B6249}" destId="{2A08E746-B80A-4327-AE8C-B6CDBF084FEE}" srcOrd="2" destOrd="0" parTransId="{FA7B8003-56B2-4EF1-B1B6-640EF9C82AC8}" sibTransId="{F0845B13-FC0A-41D8-AAFC-D7A60CAA1D12}"/>
    <dgm:cxn modelId="{4D134CD0-6F8F-421A-956C-3AF66D4C057E}" type="presOf" srcId="{993D4A29-06D7-4D6A-A534-0F4EBB3ABED1}" destId="{363FCE11-4935-4F24-9EAF-E3433B769862}" srcOrd="0" destOrd="0" presId="urn:microsoft.com/office/officeart/2005/8/layout/process2"/>
    <dgm:cxn modelId="{693069D3-B4B1-454E-B560-8BF27259EC9D}" type="presOf" srcId="{2A08E746-B80A-4327-AE8C-B6CDBF084FEE}" destId="{543BE335-9171-4F8D-9786-B9331D1F5234}" srcOrd="0" destOrd="0" presId="urn:microsoft.com/office/officeart/2005/8/layout/process2"/>
    <dgm:cxn modelId="{20B62380-562B-4D0A-95E8-6574F9D10051}" type="presOf" srcId="{33D79F0A-92B4-4FB8-8644-D0D2877B6249}" destId="{2A199463-F57F-4E7B-BA56-09CD53E78351}" srcOrd="0" destOrd="0" presId="urn:microsoft.com/office/officeart/2005/8/layout/process2"/>
    <dgm:cxn modelId="{AE9F871D-10C9-4AB8-B6F5-C594A321F37E}" type="presParOf" srcId="{2A199463-F57F-4E7B-BA56-09CD53E78351}" destId="{F36D59C0-A69B-4850-B43A-016C6DEC6EC9}" srcOrd="0" destOrd="0" presId="urn:microsoft.com/office/officeart/2005/8/layout/process2"/>
    <dgm:cxn modelId="{6EE67DAB-57D5-4EF2-A471-8033EAAFC43F}" type="presParOf" srcId="{2A199463-F57F-4E7B-BA56-09CD53E78351}" destId="{67C07813-BEE3-4AB8-92BC-EE2AFDDAA630}" srcOrd="1" destOrd="0" presId="urn:microsoft.com/office/officeart/2005/8/layout/process2"/>
    <dgm:cxn modelId="{5828A200-8299-41FB-9B9D-82DE4DE928E9}" type="presParOf" srcId="{67C07813-BEE3-4AB8-92BC-EE2AFDDAA630}" destId="{E08BBB38-A713-433E-98F2-0B89101467AD}" srcOrd="0" destOrd="0" presId="urn:microsoft.com/office/officeart/2005/8/layout/process2"/>
    <dgm:cxn modelId="{D1455842-8EE7-47C5-A2A7-0EA1DF6B0DCC}" type="presParOf" srcId="{2A199463-F57F-4E7B-BA56-09CD53E78351}" destId="{363FCE11-4935-4F24-9EAF-E3433B769862}" srcOrd="2" destOrd="0" presId="urn:microsoft.com/office/officeart/2005/8/layout/process2"/>
    <dgm:cxn modelId="{6047990A-369E-4BA5-9A68-CE2CAE3388F1}" type="presParOf" srcId="{2A199463-F57F-4E7B-BA56-09CD53E78351}" destId="{FA1E31AA-6DE6-41A8-8D62-DE4CF7F2616E}" srcOrd="3" destOrd="0" presId="urn:microsoft.com/office/officeart/2005/8/layout/process2"/>
    <dgm:cxn modelId="{002628D4-344F-4EB6-949E-1A5D0B043E0A}" type="presParOf" srcId="{FA1E31AA-6DE6-41A8-8D62-DE4CF7F2616E}" destId="{C390E936-4338-4D8D-8506-CE241BC2EC9A}" srcOrd="0" destOrd="0" presId="urn:microsoft.com/office/officeart/2005/8/layout/process2"/>
    <dgm:cxn modelId="{84C32C0C-CD58-4831-AD6D-D37FDFB241F2}" type="presParOf" srcId="{2A199463-F57F-4E7B-BA56-09CD53E78351}" destId="{543BE335-9171-4F8D-9786-B9331D1F523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F4851D-0815-4337-99A4-46AEB1297655}">
      <dsp:nvSpPr>
        <dsp:cNvPr id="0" name=""/>
        <dsp:cNvSpPr/>
      </dsp:nvSpPr>
      <dsp:spPr>
        <a:xfrm rot="5400000">
          <a:off x="-224200" y="342658"/>
          <a:ext cx="1494670" cy="104626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1.</a:t>
          </a:r>
          <a:endParaRPr lang="ru-RU" sz="2900" kern="1200" dirty="0"/>
        </a:p>
      </dsp:txBody>
      <dsp:txXfrm rot="5400000">
        <a:off x="-224200" y="342658"/>
        <a:ext cx="1494670" cy="1046269"/>
      </dsp:txXfrm>
    </dsp:sp>
    <dsp:sp modelId="{013A5A4A-549A-4777-8E8A-AC0B91B845C9}">
      <dsp:nvSpPr>
        <dsp:cNvPr id="0" name=""/>
        <dsp:cNvSpPr/>
      </dsp:nvSpPr>
      <dsp:spPr>
        <a:xfrm rot="5400000">
          <a:off x="4265353" y="-3216039"/>
          <a:ext cx="1202362" cy="76405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0" kern="1200" dirty="0" smtClean="0"/>
            <a:t>Приобщение обучающихся Сосновского муниципального района к научной, научно-исследовательской, опытной и конструкторской деятельности с последующим включением их в реальный производственный процесс.</a:t>
          </a:r>
          <a:endParaRPr lang="ru-RU" sz="2000" i="0" kern="1200" dirty="0"/>
        </a:p>
      </dsp:txBody>
      <dsp:txXfrm rot="5400000">
        <a:off x="4265353" y="-3216039"/>
        <a:ext cx="1202362" cy="7640530"/>
      </dsp:txXfrm>
    </dsp:sp>
    <dsp:sp modelId="{24627403-F755-4D7B-BA25-D3A96C49A0F7}">
      <dsp:nvSpPr>
        <dsp:cNvPr id="0" name=""/>
        <dsp:cNvSpPr/>
      </dsp:nvSpPr>
      <dsp:spPr>
        <a:xfrm rot="5400000">
          <a:off x="-224200" y="1761002"/>
          <a:ext cx="1494670" cy="1046269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2.</a:t>
          </a:r>
          <a:endParaRPr lang="ru-RU" sz="2900" kern="1200" dirty="0"/>
        </a:p>
      </dsp:txBody>
      <dsp:txXfrm rot="5400000">
        <a:off x="-224200" y="1761002"/>
        <a:ext cx="1494670" cy="1046269"/>
      </dsp:txXfrm>
    </dsp:sp>
    <dsp:sp modelId="{21DDB67C-A3F3-46AB-9083-734144D2CA5E}">
      <dsp:nvSpPr>
        <dsp:cNvPr id="0" name=""/>
        <dsp:cNvSpPr/>
      </dsp:nvSpPr>
      <dsp:spPr>
        <a:xfrm rot="5400000">
          <a:off x="4280188" y="-1797696"/>
          <a:ext cx="1172692" cy="76405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0" kern="1200" dirty="0" smtClean="0"/>
            <a:t>Наращивание информационного, кадрового, материально- технического обеспечения деятельности обучающихся посредством интеграции и эффективного использования ресурсов резидентов и партнеров образовательного технопарка.</a:t>
          </a:r>
          <a:endParaRPr lang="ru-RU" sz="2000" i="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/>
        </a:p>
      </dsp:txBody>
      <dsp:txXfrm rot="5400000">
        <a:off x="4280188" y="-1797696"/>
        <a:ext cx="1172692" cy="7640530"/>
      </dsp:txXfrm>
    </dsp:sp>
    <dsp:sp modelId="{3C5D4880-491A-4AE0-9644-F06A0501C92B}">
      <dsp:nvSpPr>
        <dsp:cNvPr id="0" name=""/>
        <dsp:cNvSpPr/>
      </dsp:nvSpPr>
      <dsp:spPr>
        <a:xfrm rot="5400000">
          <a:off x="-224200" y="3252448"/>
          <a:ext cx="1494670" cy="1046269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3.</a:t>
          </a:r>
          <a:endParaRPr lang="ru-RU" sz="2900" kern="1200" dirty="0"/>
        </a:p>
      </dsp:txBody>
      <dsp:txXfrm rot="5400000">
        <a:off x="-224200" y="3252448"/>
        <a:ext cx="1494670" cy="1046269"/>
      </dsp:txXfrm>
    </dsp:sp>
    <dsp:sp modelId="{20B8AFD8-B134-4C9A-AE4C-37185B495AC6}">
      <dsp:nvSpPr>
        <dsp:cNvPr id="0" name=""/>
        <dsp:cNvSpPr/>
      </dsp:nvSpPr>
      <dsp:spPr>
        <a:xfrm rot="5400000">
          <a:off x="4207085" y="-306249"/>
          <a:ext cx="1318898" cy="764053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i="0" kern="1200" dirty="0" smtClean="0"/>
            <a:t>Выявление и распространение наиболее значимых для экономики района инновационных разработок, доведение их до этапа коммерциализации при содействии промышленников и государственных структур.</a:t>
          </a:r>
          <a:endParaRPr lang="ru-RU" sz="200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 rot="5400000">
        <a:off x="4207085" y="-306249"/>
        <a:ext cx="1318898" cy="764053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48201D-8CFC-417E-90F5-C5685873DF86}">
      <dsp:nvSpPr>
        <dsp:cNvPr id="0" name=""/>
        <dsp:cNvSpPr/>
      </dsp:nvSpPr>
      <dsp:spPr>
        <a:xfrm>
          <a:off x="0" y="0"/>
          <a:ext cx="6583680" cy="9957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увеличение количества обучающихся, занимающихся исследовательской, проектной и предпринимательской деятельностью;</a:t>
          </a:r>
          <a:endParaRPr lang="ru-RU" sz="1800" kern="1200" dirty="0"/>
        </a:p>
      </dsp:txBody>
      <dsp:txXfrm>
        <a:off x="0" y="0"/>
        <a:ext cx="5483418" cy="995711"/>
      </dsp:txXfrm>
    </dsp:sp>
    <dsp:sp modelId="{0D06806F-A8C0-4DD7-AE8C-C203F4DEEFB0}">
      <dsp:nvSpPr>
        <dsp:cNvPr id="0" name=""/>
        <dsp:cNvSpPr/>
      </dsp:nvSpPr>
      <dsp:spPr>
        <a:xfrm>
          <a:off x="328591" y="1185861"/>
          <a:ext cx="7172129" cy="9957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повышение деловой репутации и привлекательности промышленных и сельскохозяйственных предприятий Сосновского района для выпускников образовательных организаций общего и профессионального образования;</a:t>
          </a:r>
          <a:endParaRPr lang="ru-RU" sz="1800" kern="1200" dirty="0"/>
        </a:p>
      </dsp:txBody>
      <dsp:txXfrm>
        <a:off x="328591" y="1185861"/>
        <a:ext cx="5866402" cy="995711"/>
      </dsp:txXfrm>
    </dsp:sp>
    <dsp:sp modelId="{2DCD293B-91F1-4B1A-AB4F-C4B129422288}">
      <dsp:nvSpPr>
        <dsp:cNvPr id="0" name=""/>
        <dsp:cNvSpPr/>
      </dsp:nvSpPr>
      <dsp:spPr>
        <a:xfrm>
          <a:off x="1400151" y="3530251"/>
          <a:ext cx="6583680" cy="9957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выстроена модель сетевого взаимодействия резидентов .</a:t>
          </a:r>
          <a:endParaRPr lang="ru-RU" sz="1800" kern="1200" dirty="0"/>
        </a:p>
      </dsp:txBody>
      <dsp:txXfrm>
        <a:off x="1400151" y="3530251"/>
        <a:ext cx="5393313" cy="995711"/>
      </dsp:txXfrm>
    </dsp:sp>
    <dsp:sp modelId="{51CCE371-B5E4-4F38-B9C0-4EFB9107FA9E}">
      <dsp:nvSpPr>
        <dsp:cNvPr id="0" name=""/>
        <dsp:cNvSpPr/>
      </dsp:nvSpPr>
      <dsp:spPr>
        <a:xfrm>
          <a:off x="900120" y="2328865"/>
          <a:ext cx="6583680" cy="9957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созданы мотивационные условия участия резидентов образовательного технопарка в проектно-продуктивной деятельности;</a:t>
          </a:r>
          <a:endParaRPr lang="ru-RU" sz="1800" kern="1200" dirty="0"/>
        </a:p>
      </dsp:txBody>
      <dsp:txXfrm>
        <a:off x="900120" y="2328865"/>
        <a:ext cx="5385084" cy="995711"/>
      </dsp:txXfrm>
    </dsp:sp>
    <dsp:sp modelId="{4381ACB5-D1C5-41F3-9F68-1F76A27403D8}">
      <dsp:nvSpPr>
        <dsp:cNvPr id="0" name=""/>
        <dsp:cNvSpPr/>
      </dsp:nvSpPr>
      <dsp:spPr>
        <a:xfrm>
          <a:off x="5936467" y="762624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5936467" y="762624"/>
        <a:ext cx="647212" cy="647212"/>
      </dsp:txXfrm>
    </dsp:sp>
    <dsp:sp modelId="{9932E01C-CEBD-4BBA-B111-6DD346713B3A}">
      <dsp:nvSpPr>
        <dsp:cNvPr id="0" name=""/>
        <dsp:cNvSpPr/>
      </dsp:nvSpPr>
      <dsp:spPr>
        <a:xfrm>
          <a:off x="6487850" y="193937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6487850" y="1939375"/>
        <a:ext cx="647212" cy="647212"/>
      </dsp:txXfrm>
    </dsp:sp>
    <dsp:sp modelId="{91C54E3E-47F9-4E0F-B66F-EB2F7A9BBAD5}">
      <dsp:nvSpPr>
        <dsp:cNvPr id="0" name=""/>
        <dsp:cNvSpPr/>
      </dsp:nvSpPr>
      <dsp:spPr>
        <a:xfrm>
          <a:off x="7031004" y="3116125"/>
          <a:ext cx="647212" cy="6472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7031004" y="3116125"/>
        <a:ext cx="647212" cy="64721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6D59C0-A69B-4850-B43A-016C6DEC6EC9}">
      <dsp:nvSpPr>
        <dsp:cNvPr id="0" name=""/>
        <dsp:cNvSpPr/>
      </dsp:nvSpPr>
      <dsp:spPr>
        <a:xfrm>
          <a:off x="0" y="144014"/>
          <a:ext cx="6744072" cy="10150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организовать летнюю занятость</a:t>
          </a:r>
          <a:endParaRPr lang="ru-RU" sz="2800" kern="1200" dirty="0"/>
        </a:p>
      </dsp:txBody>
      <dsp:txXfrm>
        <a:off x="0" y="144014"/>
        <a:ext cx="6744072" cy="1015007"/>
      </dsp:txXfrm>
    </dsp:sp>
    <dsp:sp modelId="{67C07813-BEE3-4AB8-92BC-EE2AFDDAA630}">
      <dsp:nvSpPr>
        <dsp:cNvPr id="0" name=""/>
        <dsp:cNvSpPr/>
      </dsp:nvSpPr>
      <dsp:spPr>
        <a:xfrm rot="16200000">
          <a:off x="3369451" y="927199"/>
          <a:ext cx="5168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00000">
        <a:off x="3369451" y="927199"/>
        <a:ext cx="5168" cy="456753"/>
      </dsp:txXfrm>
    </dsp:sp>
    <dsp:sp modelId="{363FCE11-4935-4F24-9EAF-E3433B769862}">
      <dsp:nvSpPr>
        <dsp:cNvPr id="0" name=""/>
        <dsp:cNvSpPr/>
      </dsp:nvSpPr>
      <dsp:spPr>
        <a:xfrm>
          <a:off x="0" y="1152130"/>
          <a:ext cx="6744072" cy="10150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создать единый  УМК</a:t>
          </a:r>
          <a:endParaRPr lang="ru-RU" sz="2800" kern="1200" dirty="0"/>
        </a:p>
      </dsp:txBody>
      <dsp:txXfrm>
        <a:off x="0" y="1152130"/>
        <a:ext cx="6744072" cy="1015007"/>
      </dsp:txXfrm>
    </dsp:sp>
    <dsp:sp modelId="{FA1E31AA-6DE6-41A8-8D62-DE4CF7F2616E}">
      <dsp:nvSpPr>
        <dsp:cNvPr id="0" name=""/>
        <dsp:cNvSpPr/>
      </dsp:nvSpPr>
      <dsp:spPr>
        <a:xfrm rot="16200000">
          <a:off x="3369402" y="1935249"/>
          <a:ext cx="5267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200000">
        <a:off x="3369402" y="1935249"/>
        <a:ext cx="5267" cy="456753"/>
      </dsp:txXfrm>
    </dsp:sp>
    <dsp:sp modelId="{543BE335-9171-4F8D-9786-B9331D1F5234}">
      <dsp:nvSpPr>
        <dsp:cNvPr id="0" name=""/>
        <dsp:cNvSpPr/>
      </dsp:nvSpPr>
      <dsp:spPr>
        <a:xfrm>
          <a:off x="0" y="2160114"/>
          <a:ext cx="6744072" cy="10150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завершить заключение договоров с резидентами</a:t>
          </a:r>
          <a:endParaRPr lang="ru-RU" sz="2800" kern="1200" dirty="0"/>
        </a:p>
      </dsp:txBody>
      <dsp:txXfrm>
        <a:off x="0" y="2160114"/>
        <a:ext cx="6744072" cy="1015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2A96B-F424-4919-B43D-DAA7445D43C7}" type="datetimeFigureOut">
              <a:rPr lang="ru-RU" smtClean="0"/>
              <a:t>26.12.2016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933CE-02E1-48F9-BFEC-F5FB235A84E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4D78B-8AE1-48EA-9495-765381EA672D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EEC5B-20C0-448A-884B-5D32E3D980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EC5B-20C0-448A-884B-5D32E3D9803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EC5B-20C0-448A-884B-5D32E3D9803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EC5B-20C0-448A-884B-5D32E3D9803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F2BC-488D-4CC6-9EE5-4808A020B7DE}" type="datetimeFigureOut">
              <a:rPr lang="ru-RU" smtClean="0"/>
              <a:pPr/>
              <a:t>26.12.2016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967D-52CD-4512-958B-EAF299046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348880"/>
            <a:ext cx="7992888" cy="3816424"/>
          </a:xfrm>
        </p:spPr>
        <p:txBody>
          <a:bodyPr>
            <a:normAutofit/>
          </a:bodyPr>
          <a:lstStyle/>
          <a:p>
            <a:r>
              <a:rPr lang="ru-RU" sz="6000" b="1" smtClean="0">
                <a:latin typeface="Monotype Corsiva" pitchFamily="66" charset="0"/>
              </a:rPr>
              <a:t>Образовательный технопарк «Содружество»</a:t>
            </a:r>
            <a:r>
              <a:rPr lang="ru-RU" sz="6000" smtClean="0">
                <a:latin typeface="Monotype Corsiva" pitchFamily="66" charset="0"/>
              </a:rPr>
              <a:t/>
            </a:r>
            <a:br>
              <a:rPr lang="ru-RU" sz="6000" smtClean="0">
                <a:latin typeface="Monotype Corsiva" pitchFamily="66" charset="0"/>
              </a:rPr>
            </a:br>
            <a:r>
              <a:rPr lang="ru-RU" sz="6000" smtClean="0">
                <a:latin typeface="Monotype Corsiva" pitchFamily="66" charset="0"/>
              </a:rPr>
              <a:t> Сосновский муниципальный район</a:t>
            </a:r>
            <a:endParaRPr lang="ru-RU" sz="6000" dirty="0">
              <a:latin typeface="Monotype Corsiva" pitchFamily="66" charset="0"/>
            </a:endParaRPr>
          </a:p>
        </p:txBody>
      </p:sp>
      <p:pic>
        <p:nvPicPr>
          <p:cNvPr id="5" name="Рисунок 4" descr="Сосновский район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0"/>
            <a:ext cx="2232248" cy="256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4077073"/>
            <a:ext cx="4320480" cy="2520278"/>
          </a:xfrm>
          <a:ln w="28575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1600" dirty="0">
                <a:solidFill>
                  <a:schemeClr val="tx1"/>
                </a:solidFill>
                <a:effectLst/>
              </a:rPr>
              <a:t>Участникам лаборатории предоставляется возможность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научиться </a:t>
            </a:r>
            <a:r>
              <a:rPr lang="ru-RU" sz="1600" dirty="0">
                <a:solidFill>
                  <a:schemeClr val="tx1"/>
                </a:solidFill>
                <a:effectLst/>
              </a:rPr>
              <a:t>применять различные методы  для изучения фитоценоза, что поможет учащимся определиться с выбором профессий, связанных с </a:t>
            </a:r>
            <a:r>
              <a:rPr lang="ru-RU" sz="1600" dirty="0" err="1">
                <a:solidFill>
                  <a:schemeClr val="tx1"/>
                </a:solidFill>
                <a:effectLst/>
              </a:rPr>
              <a:t>а</a:t>
            </a:r>
            <a:r>
              <a:rPr lang="ru-RU" sz="1600" dirty="0" err="1" smtClean="0">
                <a:solidFill>
                  <a:schemeClr val="tx1"/>
                </a:solidFill>
                <a:effectLst/>
              </a:rPr>
              <a:t>гроинженерными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1600" dirty="0">
                <a:solidFill>
                  <a:schemeClr val="tx1"/>
                </a:solidFill>
                <a:effectLst/>
              </a:rPr>
              <a:t>специальностями.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Знакомятся с растительным </a:t>
            </a:r>
            <a:r>
              <a:rPr lang="ru-RU" sz="1600" dirty="0">
                <a:solidFill>
                  <a:schemeClr val="tx1"/>
                </a:solidFill>
                <a:effectLst/>
              </a:rPr>
              <a:t>сообществом, его составом, структурой и характером взаимодействия между растениями и средой. </a:t>
            </a: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14739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4113254" cy="306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57" y="3573016"/>
            <a:ext cx="21955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86566"/>
            <a:ext cx="2088232" cy="6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72215" y="35883"/>
            <a:ext cx="3793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Полевые лаборатории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4267325" cy="2520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88023" y="4217335"/>
            <a:ext cx="42673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Учащиеся учатся для изучения чистоты  водоемов использовать  в </a:t>
            </a:r>
            <a:r>
              <a:rPr lang="ru-RU" dirty="0"/>
              <a:t>качестве биоиндикаторов </a:t>
            </a:r>
            <a:r>
              <a:rPr lang="ru-RU" dirty="0" smtClean="0"/>
              <a:t>отдельные </a:t>
            </a:r>
            <a:r>
              <a:rPr lang="ru-RU" dirty="0"/>
              <a:t>виды микроорганизмов, </a:t>
            </a:r>
            <a:r>
              <a:rPr lang="ru-RU" dirty="0" smtClean="0"/>
              <a:t>низших </a:t>
            </a:r>
            <a:r>
              <a:rPr lang="ru-RU" dirty="0"/>
              <a:t>и высших растений и животных.</a:t>
            </a:r>
          </a:p>
        </p:txBody>
      </p:sp>
    </p:spTree>
    <p:extLst>
      <p:ext uri="{BB962C8B-B14F-4D97-AF65-F5344CB8AC3E}">
        <p14:creationId xmlns="" xmlns:p14="http://schemas.microsoft.com/office/powerpoint/2010/main" val="457670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Без назва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0388" y="-133349"/>
            <a:ext cx="8766175" cy="1114078"/>
          </a:xfrm>
        </p:spPr>
        <p:txBody>
          <a:bodyPr/>
          <a:lstStyle/>
          <a:p>
            <a:pPr marL="457200" indent="-457200">
              <a:spcBef>
                <a:spcPct val="20000"/>
              </a:spcBef>
              <a:defRPr/>
            </a:pPr>
            <a:r>
              <a:rPr lang="ru-RU" sz="2800" i="1" dirty="0">
                <a:solidFill>
                  <a:srgbClr val="FFDDAA">
                    <a:lumMod val="25000"/>
                  </a:srgbClr>
                </a:solidFill>
                <a:ea typeface="+mn-ea"/>
              </a:rPr>
              <a:t/>
            </a:r>
            <a:br>
              <a:rPr lang="ru-RU" sz="2800" i="1" dirty="0">
                <a:solidFill>
                  <a:srgbClr val="FFDDAA">
                    <a:lumMod val="25000"/>
                  </a:srgbClr>
                </a:solidFill>
                <a:ea typeface="+mn-ea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147638" y="260649"/>
            <a:ext cx="8753475" cy="6425902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Полевые лаборатории</a:t>
            </a:r>
          </a:p>
          <a:p>
            <a:pPr>
              <a:defRPr/>
            </a:pPr>
            <a:endParaRPr lang="ru-RU" sz="28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155628" cy="31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155629" cy="31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56176" y="3861048"/>
            <a:ext cx="15231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20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Лабдиск</a:t>
            </a:r>
            <a:r>
              <a:rPr lang="ru-RU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43608" y="3789040"/>
            <a:ext cx="290008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Гидрохимическая»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1557"/>
            <a:ext cx="4206875" cy="254793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1557"/>
            <a:ext cx="42926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221088"/>
            <a:ext cx="406285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/>
                <a:ea typeface="Calibri"/>
              </a:rPr>
              <a:t>Участникам лаборатории предоставляется возможность </a:t>
            </a:r>
            <a:r>
              <a:rPr lang="ru-RU" sz="1600" dirty="0">
                <a:latin typeface="Times New Roman"/>
                <a:ea typeface="Calibri"/>
              </a:rPr>
              <a:t>научится</a:t>
            </a:r>
            <a:r>
              <a:rPr lang="ru-RU" sz="1600" dirty="0">
                <a:latin typeface="Times New Roman"/>
                <a:ea typeface="Times New Roman"/>
              </a:rPr>
              <a:t> проводить первичную экологическую экспертизу воды и   оценивать безопасность её использования, что поможет им выборе таких профессий как инженер-эколог, эксперт на производстве питьевой </a:t>
            </a:r>
            <a:r>
              <a:rPr lang="ru-RU" sz="1600" dirty="0" smtClean="0">
                <a:latin typeface="Times New Roman"/>
                <a:ea typeface="Times New Roman"/>
              </a:rPr>
              <a:t>воды.</a:t>
            </a:r>
          </a:p>
          <a:p>
            <a:r>
              <a:rPr lang="ru-RU" sz="1600" dirty="0" smtClean="0">
                <a:latin typeface="Times New Roman"/>
                <a:ea typeface="Times New Roman"/>
              </a:rPr>
              <a:t>Данная лаборатория может быть использована для экспертизы воды на производстве.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365104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Вся лаборатория умещается на ладони, с ней можно отправиться в лес, на экскурсию, в поход. </a:t>
            </a:r>
            <a:r>
              <a:rPr lang="ru-RU" sz="1600" dirty="0" smtClean="0"/>
              <a:t>Позволяет измерить </a:t>
            </a:r>
            <a:r>
              <a:rPr lang="ru-RU" sz="1600" dirty="0"/>
              <a:t>различные параметры окружающей среды и объектов: температуру, влажность, давление воздуха, уровень освещённости, звука</a:t>
            </a:r>
            <a:r>
              <a:rPr lang="ru-RU" sz="1600" dirty="0" smtClean="0"/>
              <a:t>, расстояние </a:t>
            </a:r>
            <a:r>
              <a:rPr lang="ru-RU" sz="1600" dirty="0"/>
              <a:t>между объектами, мутность растворов, частоту сердечных сокращений (пульс</a:t>
            </a:r>
            <a:r>
              <a:rPr lang="ru-RU" sz="1600" dirty="0" smtClean="0"/>
              <a:t>).</a:t>
            </a:r>
            <a:endParaRPr 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391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20688"/>
            <a:ext cx="4104456" cy="30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2976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9167" y="596562"/>
            <a:ext cx="4073918" cy="304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680485" y="2852936"/>
            <a:ext cx="4318073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«Экология и безопасность </a:t>
            </a:r>
          </a:p>
          <a:p>
            <a:pPr algn="ctr">
              <a:defRPr/>
            </a:pPr>
            <a:r>
              <a:rPr lang="ru-RU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жизнедеятельности»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17232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0" y="3789040"/>
            <a:ext cx="4389976" cy="26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67" y="3789040"/>
            <a:ext cx="4488085" cy="265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0127"/>
            <a:ext cx="3975100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8285" y="3861048"/>
            <a:ext cx="42582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Участники учатся определять </a:t>
            </a:r>
            <a:r>
              <a:rPr lang="ru-RU" dirty="0"/>
              <a:t>качество продуктов </a:t>
            </a:r>
            <a:r>
              <a:rPr lang="ru-RU" dirty="0" smtClean="0"/>
              <a:t>питания(молоко, колбасные изделия, мед, хлеб, чай и </a:t>
            </a:r>
            <a:r>
              <a:rPr lang="ru-RU" dirty="0" err="1" smtClean="0"/>
              <a:t>т.д</a:t>
            </a:r>
            <a:r>
              <a:rPr lang="ru-RU" dirty="0" smtClean="0"/>
              <a:t>) </a:t>
            </a:r>
            <a:r>
              <a:rPr lang="ru-RU" dirty="0"/>
              <a:t>и санитарного состояния посуды </a:t>
            </a:r>
            <a:r>
              <a:rPr lang="ru-RU" dirty="0" smtClean="0"/>
              <a:t>с </a:t>
            </a:r>
            <a:r>
              <a:rPr lang="ru-RU" dirty="0"/>
              <a:t>помощью «СПЭЛ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Лаборатория может быть использована на производстве ООО«</a:t>
            </a:r>
            <a:r>
              <a:rPr lang="ru-RU" dirty="0" err="1" smtClean="0"/>
              <a:t>Ариант</a:t>
            </a:r>
            <a:r>
              <a:rPr lang="ru-RU" dirty="0" smtClean="0"/>
              <a:t>»,  ООО «</a:t>
            </a:r>
            <a:r>
              <a:rPr lang="ru-RU" dirty="0" err="1" smtClean="0"/>
              <a:t>Равис</a:t>
            </a:r>
            <a:r>
              <a:rPr lang="ru-RU" dirty="0" smtClean="0"/>
              <a:t>», ООО «</a:t>
            </a:r>
            <a:r>
              <a:rPr lang="ru-RU" dirty="0" err="1" smtClean="0"/>
              <a:t>Союз-пищепром</a:t>
            </a:r>
            <a:r>
              <a:rPr lang="ru-RU" dirty="0" smtClean="0"/>
              <a:t>» и т.д.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96568" y="383393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Участники лаборатории получают возможность научиться проводить  </a:t>
            </a:r>
            <a:r>
              <a:rPr lang="ru-RU" sz="1600" dirty="0"/>
              <a:t>измерения уровня шума, освещённости и </a:t>
            </a:r>
            <a:r>
              <a:rPr lang="ru-RU" sz="1600" dirty="0" smtClean="0"/>
              <a:t>радиационного фона и т.д.  Оценить </a:t>
            </a:r>
            <a:r>
              <a:rPr lang="ru-RU" sz="1600" dirty="0"/>
              <a:t>влияние этих  показателей на здоровье человека. Комплект контрольного </a:t>
            </a:r>
            <a:r>
              <a:rPr lang="ru-RU" sz="1600" dirty="0" smtClean="0"/>
              <a:t>оборудования </a:t>
            </a:r>
            <a:r>
              <a:rPr lang="ru-RU" sz="1600" dirty="0"/>
              <a:t>«БЖЭ-4» предназначен для практического изучения (оценки) экологических факторов техногенного и естественного происхождения.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2475079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Ожидаемые результаты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Промежуточные результаты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429288"/>
          </a:xfrm>
        </p:spPr>
        <p:txBody>
          <a:bodyPr>
            <a:normAutofit fontScale="77500" lnSpcReduction="20000"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 smtClean="0"/>
              <a:t>заключен договор между УО и ЧИППКРО о создании образовательного технопарка в Сосновском муниципальном районе;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создан проект программы и схемы образовательного Технопарка;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началось заключение договоров  между образовательными учреждениями и резидентами образовательного технопарка 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на базе МОУ </a:t>
            </a:r>
            <a:r>
              <a:rPr lang="ru-RU" dirty="0" err="1" smtClean="0"/>
              <a:t>Долгодеревенская</a:t>
            </a:r>
            <a:r>
              <a:rPr lang="ru-RU" dirty="0" smtClean="0"/>
              <a:t> СОШ апробирован новый вид деятельности «Деловые игры»;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представление образовательного Технопарка на </a:t>
            </a:r>
            <a:r>
              <a:rPr lang="en-US" dirty="0" smtClean="0"/>
              <a:t>III</a:t>
            </a:r>
            <a:r>
              <a:rPr lang="ru-RU" dirty="0" smtClean="0"/>
              <a:t> Всероссийском техническом </a:t>
            </a:r>
            <a:r>
              <a:rPr lang="ru-RU" dirty="0" smtClean="0"/>
              <a:t>форуме;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Участие МОУ Долгодеревенская СОШ  в </a:t>
            </a:r>
            <a:r>
              <a:rPr lang="en-US" dirty="0" smtClean="0"/>
              <a:t>III</a:t>
            </a:r>
            <a:r>
              <a:rPr lang="ru-RU" dirty="0" smtClean="0"/>
              <a:t> Республиканском форуме «Развитие интеллектуально-творческого потенциала детей»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97144" cy="105273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План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работы до сентября 2017 года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115616" y="980728"/>
          <a:ext cx="67440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115616" y="4221088"/>
            <a:ext cx="6840759" cy="1016000"/>
            <a:chOff x="1819275" y="3047999"/>
            <a:chExt cx="2510297" cy="101600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819275" y="3047999"/>
              <a:ext cx="2510297" cy="1016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849033" y="3077757"/>
              <a:ext cx="2397933" cy="956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dirty="0" smtClean="0"/>
                <a:t>о</a:t>
              </a:r>
              <a:r>
                <a:rPr lang="ru-RU" sz="2800" dirty="0" smtClean="0"/>
                <a:t>рганизовать  «День открытых детей»</a:t>
              </a:r>
              <a:endParaRPr lang="ru-RU" sz="28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971600" y="5301208"/>
            <a:ext cx="7056784" cy="1016000"/>
            <a:chOff x="1747267" y="3047999"/>
            <a:chExt cx="2529457" cy="101600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819275" y="3047999"/>
              <a:ext cx="2457449" cy="1016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1747267" y="3077757"/>
              <a:ext cx="2499699" cy="956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организовать </a:t>
              </a:r>
              <a:r>
                <a:rPr lang="ru-RU" sz="2800" kern="1200" dirty="0" err="1" smtClean="0"/>
                <a:t>профориентационный</a:t>
              </a:r>
              <a:r>
                <a:rPr lang="ru-RU" sz="2800" kern="1200" dirty="0" smtClean="0"/>
                <a:t>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семинар</a:t>
              </a:r>
              <a:endParaRPr lang="ru-RU" sz="28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33203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300" b="1" dirty="0" smtClean="0">
                <a:latin typeface="Monotype Corsiva" pitchFamily="66" charset="0"/>
              </a:rPr>
              <a:t>«Гораздо важнее сформировать навык, мотивацию на саморазвитие, определённую жизненную позицию, чем пытаться угадать потребность в кадрах через 15-20 лет»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 algn="r">
              <a:buNone/>
            </a:pPr>
            <a:r>
              <a:rPr lang="ru-RU" dirty="0" smtClean="0">
                <a:latin typeface="Monotype Corsiva" pitchFamily="66" charset="0"/>
              </a:rPr>
              <a:t>Б. А.Дубровский, </a:t>
            </a:r>
          </a:p>
          <a:p>
            <a:pPr algn="r">
              <a:buNone/>
            </a:pPr>
            <a:r>
              <a:rPr lang="ru-RU" dirty="0" smtClean="0">
                <a:latin typeface="Monotype Corsiva" pitchFamily="66" charset="0"/>
              </a:rPr>
              <a:t>Губернатор </a:t>
            </a:r>
          </a:p>
          <a:p>
            <a:pPr algn="r">
              <a:buNone/>
            </a:pPr>
            <a:r>
              <a:rPr lang="ru-RU" dirty="0" smtClean="0">
                <a:latin typeface="Monotype Corsiva" pitchFamily="66" charset="0"/>
              </a:rPr>
              <a:t>Челябинской области </a:t>
            </a:r>
          </a:p>
          <a:p>
            <a:endParaRPr lang="ru-RU" dirty="0"/>
          </a:p>
        </p:txBody>
      </p:sp>
      <p:pic>
        <p:nvPicPr>
          <p:cNvPr id="5" name="Рисунок 4" descr="Сосновский район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0"/>
            <a:ext cx="2232248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Миссия образовательного технопарка «Содружество»: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916832"/>
            <a:ext cx="8712968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выстраивание </a:t>
            </a:r>
            <a:r>
              <a:rPr lang="ru-RU" dirty="0"/>
              <a:t>социально-экономического партнерства в </a:t>
            </a:r>
            <a:r>
              <a:rPr lang="ru-RU" dirty="0" smtClean="0"/>
              <a:t>условиях </a:t>
            </a:r>
            <a:r>
              <a:rPr lang="ru-RU" dirty="0"/>
              <a:t>взаимодействия </a:t>
            </a:r>
            <a:r>
              <a:rPr lang="ru-RU" dirty="0" smtClean="0"/>
              <a:t>структур государства (муниципальных </a:t>
            </a:r>
            <a:r>
              <a:rPr lang="ru-RU" dirty="0"/>
              <a:t>органов управления</a:t>
            </a:r>
            <a:r>
              <a:rPr lang="ru-RU" dirty="0" smtClean="0"/>
              <a:t>), образования</a:t>
            </a:r>
            <a:r>
              <a:rPr lang="ru-RU" dirty="0"/>
              <a:t>, науки и бизнеса на качественно новом уровне, нацеленного на формирование инновационного климата </a:t>
            </a:r>
            <a:r>
              <a:rPr lang="ru-RU" dirty="0" smtClean="0"/>
              <a:t>территории.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Задачи образовательного технопарка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хема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Без назва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31440"/>
            <a:ext cx="9144000" cy="7560840"/>
          </a:xfrm>
          <a:prstGeom prst="rect">
            <a:avLst/>
          </a:prstGeom>
        </p:spPr>
      </p:pic>
      <p:pic>
        <p:nvPicPr>
          <p:cNvPr id="13" name="Рисунок 12" descr="19823.upto100x1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221088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Резиденты образовательного технопарка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4d9628cb1ae7ada1d69da4a1c0488f0f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1520" y="836712"/>
            <a:ext cx="1800200" cy="1980227"/>
          </a:xfrm>
        </p:spPr>
      </p:pic>
      <p:pic>
        <p:nvPicPr>
          <p:cNvPr id="5" name="Рисунок 4" descr="uurgu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1916832"/>
            <a:ext cx="18356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qn8_85gyvk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6296" y="764704"/>
            <a:ext cx="172819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логотип круглый основной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976" y="1772816"/>
            <a:ext cx="230425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uym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0152" y="4077072"/>
            <a:ext cx="2569468" cy="244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Без назва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31440"/>
            <a:ext cx="9144000" cy="7560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Резиденты образовательного технопарка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 descr="0038645127359128-4718273460234-23746829734687023ariant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052736"/>
            <a:ext cx="244827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08720"/>
            <a:ext cx="3174603" cy="3415873"/>
          </a:xfrm>
          <a:prstGeom prst="rect">
            <a:avLst/>
          </a:prstGeom>
        </p:spPr>
      </p:pic>
      <p:pic>
        <p:nvPicPr>
          <p:cNvPr id="16" name="Рисунок 15" descr="logo-makf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4365104"/>
            <a:ext cx="3707904" cy="2664296"/>
          </a:xfrm>
          <a:prstGeom prst="rect">
            <a:avLst/>
          </a:prstGeom>
        </p:spPr>
      </p:pic>
      <p:pic>
        <p:nvPicPr>
          <p:cNvPr id="17" name="Рисунок 16" descr="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4797152"/>
            <a:ext cx="349188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87824" y="2708920"/>
            <a:ext cx="367240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Виды деятельности технопарка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4" y="908720"/>
          <a:ext cx="8784975" cy="58742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28325"/>
                <a:gridCol w="2928325"/>
                <a:gridCol w="2928325"/>
              </a:tblGrid>
              <a:tr h="587438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/>
                        <a:t>Образовательно-технологическая: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Организационная: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/>
                        <a:t>Информационная: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5173202">
                <a:tc>
                  <a:txBody>
                    <a:bodyPr/>
                    <a:lstStyle/>
                    <a:p>
                      <a:pPr lvl="0"/>
                      <a:r>
                        <a:rPr lang="ru-RU" sz="1750" kern="1200" dirty="0" smtClean="0"/>
                        <a:t>1)разработка и реализация дополнительных </a:t>
                      </a:r>
                      <a:r>
                        <a:rPr lang="ru-RU" sz="1750" kern="1200" dirty="0" err="1" smtClean="0"/>
                        <a:t>общеразвивающих</a:t>
                      </a:r>
                      <a:r>
                        <a:rPr lang="ru-RU" sz="1750" kern="1200" dirty="0" smtClean="0"/>
                        <a:t> образовательных программ </a:t>
                      </a:r>
                      <a:r>
                        <a:rPr lang="ru-RU" sz="1750" kern="1200" dirty="0" err="1" smtClean="0"/>
                        <a:t>естественно-научной</a:t>
                      </a:r>
                      <a:r>
                        <a:rPr lang="ru-RU" sz="1750" kern="1200" dirty="0" smtClean="0"/>
                        <a:t> и технической направленности;</a:t>
                      </a:r>
                    </a:p>
                    <a:p>
                      <a:pPr lvl="0"/>
                      <a:r>
                        <a:rPr lang="ru-RU" sz="1750" kern="1200" dirty="0" smtClean="0"/>
                        <a:t>2)организация семинаров, тренингов, мастер-классов  для педагогов;</a:t>
                      </a:r>
                    </a:p>
                    <a:p>
                      <a:pPr lvl="0"/>
                      <a:r>
                        <a:rPr lang="ru-RU" sz="1750" kern="1200" dirty="0" smtClean="0"/>
                        <a:t>3)определение содержания совместной деятельности с резидентами образовательного технопарка</a:t>
                      </a:r>
                    </a:p>
                    <a:p>
                      <a:endParaRPr lang="ru-RU" sz="1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750" kern="1200" dirty="0" smtClean="0"/>
                        <a:t>1)организация, развитие и поддержка инфраструктуры образовательного технопарка, контроль ее состояния;</a:t>
                      </a:r>
                    </a:p>
                    <a:p>
                      <a:pPr lvl="0"/>
                      <a:r>
                        <a:rPr lang="ru-RU" sz="1750" kern="1200" dirty="0" smtClean="0"/>
                        <a:t>2)организация взаимодействия резидентов по созданию материально-технических, кадровых и информационных условий деятельности технопарка;</a:t>
                      </a:r>
                    </a:p>
                    <a:p>
                      <a:pPr lvl="0"/>
                      <a:r>
                        <a:rPr lang="ru-RU" sz="1750" kern="1200" smtClean="0"/>
                        <a:t>3)организационная </a:t>
                      </a:r>
                      <a:r>
                        <a:rPr lang="ru-RU" sz="1750" kern="1200" dirty="0" smtClean="0"/>
                        <a:t>деятельность по обеспечению защиты прав на интеллектуальную собственность субъектов образовательного технопарка.</a:t>
                      </a:r>
                    </a:p>
                    <a:p>
                      <a:endParaRPr lang="ru-RU" sz="1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750" kern="1200" dirty="0" smtClean="0"/>
                        <a:t>1)организация участия резидентов технопарка в событийных мероприятиях;</a:t>
                      </a:r>
                    </a:p>
                    <a:p>
                      <a:pPr lvl="0"/>
                      <a:r>
                        <a:rPr lang="ru-RU" sz="1750" kern="1200" dirty="0" smtClean="0"/>
                        <a:t>2)обеспечение информационной поддержки деятельности образовательного технопарка;</a:t>
                      </a:r>
                    </a:p>
                    <a:p>
                      <a:r>
                        <a:rPr lang="ru-RU" sz="1750" kern="1200" dirty="0" smtClean="0"/>
                        <a:t>3)обеспечение технопарка средствами коммуникации и ПО. </a:t>
                      </a:r>
                      <a:endParaRPr lang="ru-RU" sz="175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2100" y="-133350"/>
            <a:ext cx="9618663" cy="1514475"/>
          </a:xfrm>
        </p:spPr>
        <p:txBody>
          <a:bodyPr/>
          <a:lstStyle/>
          <a:p>
            <a:pPr marL="457200" indent="-457200">
              <a:spcBef>
                <a:spcPct val="20000"/>
              </a:spcBef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  <a:t>Экологический научно- исследовательский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  <a:t>лагерь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  <a:t>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  <a:t>Ташангир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n-ea"/>
              </a:rPr>
              <a:t>» </a:t>
            </a:r>
            <a:r>
              <a:rPr lang="ru-RU" sz="2400" i="1" dirty="0">
                <a:solidFill>
                  <a:srgbClr val="FFDDAA">
                    <a:lumMod val="25000"/>
                  </a:srgbClr>
                </a:solidFill>
                <a:ea typeface="+mn-ea"/>
              </a:rPr>
              <a:t/>
            </a:r>
            <a:br>
              <a:rPr lang="ru-RU" sz="2400" i="1" dirty="0">
                <a:solidFill>
                  <a:srgbClr val="FFDDAA">
                    <a:lumMod val="25000"/>
                  </a:srgbClr>
                </a:solidFill>
                <a:ea typeface="+mn-ea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3813" y="709613"/>
            <a:ext cx="8863012" cy="576262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ru-RU" sz="2400" b="1" i="1" dirty="0" smtClean="0">
                <a:solidFill>
                  <a:schemeClr val="accent5">
                    <a:lumMod val="25000"/>
                  </a:schemeClr>
                </a:solidFill>
              </a:rPr>
              <a:t>Полевые лаборатории</a:t>
            </a:r>
          </a:p>
          <a:p>
            <a:pPr>
              <a:defRPr/>
            </a:pPr>
            <a:endParaRPr lang="ru-RU" sz="28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00" y="1165225"/>
            <a:ext cx="35607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179513"/>
            <a:ext cx="3560763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4" descr="F:\ташангир 2013 лагерь\IMG_077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00" y="4038600"/>
            <a:ext cx="35607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675" y="4038600"/>
            <a:ext cx="35607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2496" y="1165861"/>
            <a:ext cx="26692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B2B2B2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«Метеостанция»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50338" y="6130970"/>
            <a:ext cx="200805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B2B2B2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«Биоценоз»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021548" y="1165860"/>
            <a:ext cx="15587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B2B2B2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«Почвы»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85821" y="6206966"/>
            <a:ext cx="21963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B2B2B2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«Фитоценоз»</a:t>
            </a:r>
          </a:p>
        </p:txBody>
      </p:sp>
    </p:spTree>
    <p:extLst>
      <p:ext uri="{BB962C8B-B14F-4D97-AF65-F5344CB8AC3E}">
        <p14:creationId xmlns:p14="http://schemas.microsoft.com/office/powerpoint/2010/main" xmlns="" val="13304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6901" y="0"/>
            <a:ext cx="7431484" cy="1381125"/>
          </a:xfrm>
        </p:spPr>
        <p:txBody>
          <a:bodyPr>
            <a:normAutofit fontScale="90000"/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Экологический научно- исследовательский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лагерь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Ташангир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i="1" dirty="0">
                <a:solidFill>
                  <a:srgbClr val="FFDDAA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FFDDAA">
                    <a:lumMod val="2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2377281" y="709613"/>
            <a:ext cx="4248472" cy="4699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Полевые лаборатории</a:t>
            </a:r>
          </a:p>
          <a:p>
            <a:pPr>
              <a:defRPr/>
            </a:pPr>
            <a:endParaRPr lang="ru-RU" sz="28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5248"/>
            <a:ext cx="4119117" cy="30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064668" cy="303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60379" y="4075861"/>
            <a:ext cx="24454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Метеостанция»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71465" y="4174109"/>
            <a:ext cx="13099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«Почвы»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9" y="4514693"/>
            <a:ext cx="4352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12" y="4514693"/>
            <a:ext cx="43529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582560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Учащиеся учатся с </a:t>
            </a:r>
            <a:r>
              <a:rPr lang="ru-RU" sz="1600" dirty="0"/>
              <a:t>помощью </a:t>
            </a:r>
            <a:r>
              <a:rPr lang="ru-RU" sz="1600" dirty="0" smtClean="0"/>
              <a:t>профессиональной метеостанции осваивать </a:t>
            </a:r>
            <a:r>
              <a:rPr lang="ru-RU" sz="1600" dirty="0"/>
              <a:t>способы наблюдения, измерения и регистрации различных погодных </a:t>
            </a:r>
            <a:r>
              <a:rPr lang="ru-RU" sz="1600" dirty="0" smtClean="0"/>
              <a:t>характеристик, фиксировать </a:t>
            </a:r>
            <a:r>
              <a:rPr lang="ru-RU" sz="1600" dirty="0"/>
              <a:t>процесс </a:t>
            </a:r>
            <a:r>
              <a:rPr lang="ru-RU" sz="1600" dirty="0" smtClean="0"/>
              <a:t>наблюдения, анализировать </a:t>
            </a:r>
            <a:r>
              <a:rPr lang="ru-RU" sz="1600" dirty="0"/>
              <a:t>и обобщать результаты наблюдения по родному </a:t>
            </a:r>
            <a:r>
              <a:rPr lang="ru-RU" sz="1600" dirty="0" smtClean="0"/>
              <a:t>краю.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5528" y="4890336"/>
            <a:ext cx="4068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Участники лаборатории выясняют пригодна </a:t>
            </a:r>
            <a:r>
              <a:rPr lang="ru-RU" dirty="0"/>
              <a:t>ли почва для ведения сельского </a:t>
            </a:r>
            <a:r>
              <a:rPr lang="ru-RU" dirty="0" smtClean="0"/>
              <a:t>хозяйства, что </a:t>
            </a:r>
            <a:r>
              <a:rPr lang="ru-RU" dirty="0"/>
              <a:t>нужно сделать, чтобы снизить содержание нитратов. </a:t>
            </a:r>
            <a:r>
              <a:rPr lang="ru-RU" dirty="0" smtClean="0"/>
              <a:t>Определяют </a:t>
            </a:r>
            <a:r>
              <a:rPr lang="ru-RU" dirty="0"/>
              <a:t>тип почвы мокрым </a:t>
            </a:r>
            <a:r>
              <a:rPr lang="ru-RU" dirty="0" smtClean="0"/>
              <a:t>способом.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04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750</Words>
  <Application>Microsoft Office PowerPoint</Application>
  <PresentationFormat>Экран (4:3)</PresentationFormat>
  <Paragraphs>79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Образовательный технопарк «Содружество»  Сосновский муниципальный район</vt:lpstr>
      <vt:lpstr>Миссия образовательного технопарка «Содружество»:</vt:lpstr>
      <vt:lpstr>Задачи образовательного технопарка:</vt:lpstr>
      <vt:lpstr>Слайд 4</vt:lpstr>
      <vt:lpstr>Резиденты образовательного технопарка</vt:lpstr>
      <vt:lpstr>Резиденты образовательного технопарка</vt:lpstr>
      <vt:lpstr>Виды деятельности технопарка</vt:lpstr>
      <vt:lpstr>Экологический научно- исследовательский  лагерь «Ташангир»  </vt:lpstr>
      <vt:lpstr>Экологический научно- исследовательский  лагерь «Ташангир»   </vt:lpstr>
      <vt:lpstr>Участникам лаборатории предоставляется возможность научиться применять различные методы  для изучения фитоценоза, что поможет учащимся определиться с выбором профессий, связанных с агроинженерными специальностями. Знакомятся с растительным сообществом, его составом, структурой и характером взаимодействия между растениями и средой. </vt:lpstr>
      <vt:lpstr> </vt:lpstr>
      <vt:lpstr>Слайд 12</vt:lpstr>
      <vt:lpstr>Ожидаемые результаты</vt:lpstr>
      <vt:lpstr>Промежуточные результаты</vt:lpstr>
      <vt:lpstr>План работы до сентября 2017 года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технопарк «Содружество»  Сосновский муниципальный район</dc:title>
  <dc:creator>User</dc:creator>
  <cp:lastModifiedBy>Галина Дмитриевна</cp:lastModifiedBy>
  <cp:revision>23</cp:revision>
  <dcterms:created xsi:type="dcterms:W3CDTF">2016-11-23T16:49:27Z</dcterms:created>
  <dcterms:modified xsi:type="dcterms:W3CDTF">2016-12-26T11:24:03Z</dcterms:modified>
</cp:coreProperties>
</file>