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86" r:id="rId6"/>
    <p:sldId id="289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1" r:id="rId15"/>
    <p:sldId id="272" r:id="rId16"/>
    <p:sldId id="274" r:id="rId17"/>
    <p:sldId id="276" r:id="rId18"/>
    <p:sldId id="288" r:id="rId19"/>
    <p:sldId id="275" r:id="rId20"/>
    <p:sldId id="277" r:id="rId21"/>
    <p:sldId id="282" r:id="rId22"/>
    <p:sldId id="284" r:id="rId23"/>
    <p:sldId id="283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FF00"/>
    <a:srgbClr val="FF3300"/>
    <a:srgbClr val="99CCFF"/>
    <a:srgbClr val="6699FF"/>
    <a:srgbClr val="130486"/>
    <a:srgbClr val="273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660"/>
  </p:normalViewPr>
  <p:slideViewPr>
    <p:cSldViewPr>
      <p:cViewPr varScale="1">
        <p:scale>
          <a:sx n="48" d="100"/>
          <a:sy n="48" d="100"/>
        </p:scale>
        <p:origin x="11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071"/>
            <a:ext cx="7772400" cy="147002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73FD-AF3F-47DB-AA4D-6E8A82A0E42A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8D5B-9ACA-4382-A9C6-87CEE8B2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E088-290A-4967-AA32-E4504FA68E4B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F522-A877-4B67-A48E-CB75F1622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050C-0E79-433E-8D4E-DE60434B2C80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8A1A-2D12-449E-94F4-7F0B7FEAF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9FC1-004D-4381-9098-42C95AFD85B9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C9BF-DD9D-4563-AC78-37B4A737B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9585-42EF-4DAA-A7D4-CB849049FF1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48FC-6412-4F85-86BB-894C3ECB6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6BED-45BB-4CFD-9BEC-4E12DD89814F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DC17-D8F5-4E2C-9C15-D63353C4B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F520-DB85-4738-8503-0D2EB0EE3C7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9E29-4C58-4D24-900B-0E1FC865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A9CC-5B04-467D-9938-1AEB38743F1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184A-9560-45C8-9652-1DD7A9C34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4DE7-2909-4121-9744-021AB9B0E65A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0B6B-025E-47D7-9C97-60BE7506B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B4C4-D395-4092-9D63-066F689BB7D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6593-8321-4FC7-9E35-B2B9E3EF9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849A-266C-4EA2-8965-2D6F3D5694D4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8B78-F2E2-4CE6-AF50-B6DA266A8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014C3-D374-43EB-9CE0-27ECCEE79096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C2D1B-69FB-4435-9503-08F0E0681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600" kern="1200" dirty="0">
          <a:solidFill>
            <a:srgbClr val="21596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5968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11\&#1052;&#1086;&#1080;%20&#1076;&#1086;&#1082;&#1091;&#1084;&#1077;&#1085;&#1090;&#1099;\&#1075;&#1086;&#1088;&#1086;&#1076;%20&#1087;&#1088;&#1086;&#1092;&#1077;&#1089;&#1089;&#1080;&#1081;\025-Beethoven.%20Fur%20Elise.mp3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11\&#1052;&#1086;&#1080;%20&#1076;&#1086;&#1082;&#1091;&#1084;&#1077;&#1085;&#1090;&#1099;\&#1052;&#1086;&#1080;%20&#1074;&#1080;&#1076;&#1077;&#1086;&#1079;&#1072;&#1087;&#1080;&#1089;&#1080;\&#1087;&#1088;&#1086;&#1092;&#1077;&#1089;&#1089;&#1080;&#1080;_0002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063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4" descr="0002-004-Profess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60350"/>
            <a:ext cx="33575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0_6df7_5a880ab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276475"/>
            <a:ext cx="29527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best-1_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149725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normal_9499ff669654801a7131529d73dc8aa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4221163"/>
            <a:ext cx="33131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дминистратор\Desktop\f7b05106ba1e.p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 t="-844"/>
          <a:stretch>
            <a:fillRect/>
          </a:stretch>
        </p:blipFill>
        <p:spPr bwMode="auto">
          <a:xfrm>
            <a:off x="250825" y="188913"/>
            <a:ext cx="8640763" cy="6299200"/>
          </a:xfrm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700338" y="931863"/>
            <a:ext cx="3852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Человек - знак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258888" y="2133600"/>
            <a:ext cx="31734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Машинистка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Библиотекарь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Программист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Диспетчер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Телефонист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500563" y="1989138"/>
            <a:ext cx="36814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Усидчивость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Терпение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Аккуратность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Организованность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Наблюдательность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Внимание</a:t>
            </a:r>
          </a:p>
          <a:p>
            <a:pPr>
              <a:buFont typeface="Wingdings" pitchFamily="2" charset="2"/>
              <a:buChar char="ü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C:\Users\Администратор\Desktop\о.p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563"/>
          </a:xfrm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755650" y="1052513"/>
            <a:ext cx="78406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folHlink"/>
                </a:solidFill>
              </a:rPr>
              <a:t>Человек - художественный образ</a:t>
            </a:r>
          </a:p>
          <a:p>
            <a:endParaRPr lang="ru-RU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042988" y="1989138"/>
            <a:ext cx="25066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Художник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Портной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Гончар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Паркетчик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Стеклодув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Фотограф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851275" y="2060575"/>
            <a:ext cx="40957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Художественный вкус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Оригинальность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Наблюдательность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Терпение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Упорство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Творческий подход</a:t>
            </a:r>
          </a:p>
          <a:p>
            <a:pPr>
              <a:buFont typeface="Wingdings" pitchFamily="2" charset="2"/>
              <a:buChar char="ü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smtClean="0">
                <a:solidFill>
                  <a:schemeClr val="folHlink"/>
                </a:solidFill>
                <a:effectLst/>
              </a:rPr>
              <a:t>Высока, стройна, как ель,</a:t>
            </a:r>
            <a:br>
              <a:rPr sz="3200" smtClean="0">
                <a:solidFill>
                  <a:schemeClr val="folHlink"/>
                </a:solidFill>
                <a:effectLst/>
              </a:rPr>
            </a:br>
            <a:r>
              <a:rPr sz="3200" smtClean="0">
                <a:solidFill>
                  <a:schemeClr val="folHlink"/>
                </a:solidFill>
                <a:effectLst/>
              </a:rPr>
              <a:t>В платье модном топ - …</a:t>
            </a:r>
          </a:p>
        </p:txBody>
      </p:sp>
      <p:pic>
        <p:nvPicPr>
          <p:cNvPr id="22532" name="Picture 4" descr="post-22301-1216478442_thum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2349500"/>
            <a:ext cx="4572000" cy="4000500"/>
          </a:xfrm>
        </p:spPr>
      </p:pic>
      <p:pic>
        <p:nvPicPr>
          <p:cNvPr id="22533" name="Picture 5" descr="8754cff93a2a1b7b44eb96752e8fbd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20938"/>
            <a:ext cx="18923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8888" y="1557338"/>
            <a:ext cx="732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Топ – модель («человек – художественый образ»)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smtClean="0">
                <a:solidFill>
                  <a:schemeClr val="folHlink"/>
                </a:solidFill>
                <a:effectLst/>
              </a:rPr>
              <a:t>Слезо-носо-вытиратель</a:t>
            </a:r>
            <a:br>
              <a:rPr sz="3200" smtClean="0">
                <a:solidFill>
                  <a:schemeClr val="folHlink"/>
                </a:solidFill>
                <a:effectLst/>
              </a:rPr>
            </a:br>
            <a:r>
              <a:rPr sz="3200" smtClean="0">
                <a:solidFill>
                  <a:schemeClr val="folHlink"/>
                </a:solidFill>
                <a:effectLst/>
              </a:rPr>
              <a:t>В группе вашей …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635375" y="1412875"/>
            <a:ext cx="529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Воспитатель – «человек – человек»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41" y="1870075"/>
            <a:ext cx="42291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smtClean="0">
                <a:solidFill>
                  <a:schemeClr val="folHlink"/>
                </a:solidFill>
                <a:effectLst/>
              </a:rPr>
              <a:t>Шьет прекрасно, порет лихо</a:t>
            </a:r>
            <a:br>
              <a:rPr sz="3200" smtClean="0">
                <a:solidFill>
                  <a:schemeClr val="folHlink"/>
                </a:solidFill>
                <a:effectLst/>
              </a:rPr>
            </a:br>
            <a:r>
              <a:rPr sz="3200" smtClean="0">
                <a:solidFill>
                  <a:schemeClr val="folHlink"/>
                </a:solidFill>
                <a:effectLst/>
              </a:rPr>
              <a:t>Рукодельница - …</a:t>
            </a:r>
          </a:p>
        </p:txBody>
      </p:sp>
      <p:pic>
        <p:nvPicPr>
          <p:cNvPr id="29700" name="Picture 4" descr="00000000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060575"/>
            <a:ext cx="6769100" cy="4516438"/>
          </a:xfr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59113" y="1341438"/>
            <a:ext cx="480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Портниха – «человек – техника»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smtClean="0">
                <a:solidFill>
                  <a:schemeClr val="folHlink"/>
                </a:solidFill>
                <a:effectLst/>
              </a:rPr>
              <a:t>Письма в дом приносит он,</a:t>
            </a:r>
            <a:br>
              <a:rPr sz="3200" smtClean="0">
                <a:solidFill>
                  <a:schemeClr val="folHlink"/>
                </a:solidFill>
                <a:effectLst/>
              </a:rPr>
            </a:br>
            <a:r>
              <a:rPr sz="3200" smtClean="0">
                <a:solidFill>
                  <a:schemeClr val="folHlink"/>
                </a:solidFill>
                <a:effectLst/>
              </a:rPr>
              <a:t>Долгожданный …</a:t>
            </a:r>
          </a:p>
        </p:txBody>
      </p:sp>
      <p:pic>
        <p:nvPicPr>
          <p:cNvPr id="30724" name="Picture 4" descr="post-3257-12072024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916113"/>
            <a:ext cx="3027363" cy="4537075"/>
          </a:xfrm>
        </p:spPr>
      </p:pic>
      <p:pic>
        <p:nvPicPr>
          <p:cNvPr id="30725" name="Picture 5" descr="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492375"/>
            <a:ext cx="23034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79838" y="1412875"/>
            <a:ext cx="448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Почтальон – «человек – знак»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smtClean="0">
                <a:solidFill>
                  <a:schemeClr val="folHlink"/>
                </a:solidFill>
                <a:effectLst/>
              </a:rPr>
              <a:t>Кто пасет овец и коз,</a:t>
            </a:r>
            <a:br>
              <a:rPr sz="3200" smtClean="0">
                <a:solidFill>
                  <a:schemeClr val="folHlink"/>
                </a:solidFill>
                <a:effectLst/>
              </a:rPr>
            </a:br>
            <a:r>
              <a:rPr sz="3200" smtClean="0">
                <a:solidFill>
                  <a:schemeClr val="folHlink"/>
                </a:solidFill>
                <a:effectLst/>
              </a:rPr>
              <a:t>Там, где луг травой зарос?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 descr="2872734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69850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24300" y="1268413"/>
            <a:ext cx="451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Пастух – «человек – природа»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Книга, фонд, знания, тишина, каталоги, читатели-пользователи.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chemeClr val="folHlink"/>
                </a:solidFill>
              </a:rPr>
              <a:t>(библиотекарь – «человек – знак»)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Красота, волосы, ножницы, прическа, шампунь, краска, клиент.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chemeClr val="folHlink"/>
                </a:solidFill>
              </a:rPr>
              <a:t>(парикмахер – «человек – человек»)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Стройка, кирпич, бетон, глазомер, конструкции, стена, кладка.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chemeClr val="folHlink"/>
                </a:solidFill>
              </a:rPr>
              <a:t>(строитель – «человек – техника»)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 Земля, природа, поле, теплица, сад, сорта, растения, уход, плоды, удобрения, урожай.</a:t>
            </a:r>
            <a:r>
              <a:rPr lang="ru-RU" sz="2400" smtClean="0"/>
              <a:t>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chemeClr val="folHlink"/>
                </a:solidFill>
              </a:rPr>
              <a:t>(садовод – «человек – природа»)</a:t>
            </a:r>
          </a:p>
          <a:p>
            <a:pPr eaLnBrk="1" hangingPunct="1"/>
            <a:r>
              <a:rPr lang="ru-RU" sz="2400" smtClean="0">
                <a:solidFill>
                  <a:schemeClr val="folHlink"/>
                </a:solidFill>
              </a:rPr>
              <a:t>Кадр, снимок, пленка, негатив, фотоаппарат.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chemeClr val="folHlink"/>
                </a:solidFill>
              </a:rPr>
              <a:t>(фотограф – «человек – художественный образ»)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8" descr="beaee8da2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4638"/>
            <a:ext cx="8496300" cy="6178550"/>
          </a:xfrm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327400" y="42386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Город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4000" b="1" dirty="0" smtClean="0">
                <a:effectLst/>
              </a:rPr>
              <a:t>Пословицы и поговорки</a:t>
            </a:r>
            <a:endParaRPr sz="4000" b="1" dirty="0" smtClean="0">
              <a:effectLst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Без труда не вытащишь и рыбки из пруда.</a:t>
            </a:r>
          </a:p>
          <a:p>
            <a:r>
              <a:rPr lang="ru-RU" sz="3600" dirty="0"/>
              <a:t>- Делу время, потехе час.</a:t>
            </a:r>
          </a:p>
          <a:p>
            <a:r>
              <a:rPr lang="ru-RU" sz="3600" dirty="0"/>
              <a:t>- Под лежачий камень и вода не течет.</a:t>
            </a:r>
          </a:p>
          <a:p>
            <a:endParaRPr lang="ru-RU" sz="3600" dirty="0"/>
          </a:p>
          <a:p>
            <a:endParaRPr lang="ru-RU" dirty="0"/>
          </a:p>
          <a:p>
            <a:endParaRPr lang="ru-RU" dirty="0"/>
          </a:p>
          <a:p>
            <a:pPr eaLnBrk="1" hangingPunct="1"/>
            <a:endParaRPr lang="ru-RU" dirty="0" smtClean="0"/>
          </a:p>
        </p:txBody>
      </p:sp>
      <p:pic>
        <p:nvPicPr>
          <p:cNvPr id="33798" name="025-Beethoven. Fur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993" y="3863181"/>
            <a:ext cx="2072820" cy="190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91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29600" cy="20018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5400" dirty="0" smtClean="0">
                <a:solidFill>
                  <a:srgbClr val="1304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"Город Профессий"</a:t>
            </a:r>
          </a:p>
        </p:txBody>
      </p:sp>
      <p:pic>
        <p:nvPicPr>
          <p:cNvPr id="14338" name="Picture 4" descr="aec03cfd465e15b1b1ca5143d82354ae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276475"/>
            <a:ext cx="1598612" cy="1727200"/>
          </a:xfrm>
        </p:spPr>
      </p:pic>
      <p:pic>
        <p:nvPicPr>
          <p:cNvPr id="14339" name="Picture 5" descr="364c226e4b724c713fe8110e039df6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005263"/>
            <a:ext cx="1627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076825" y="4508500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hlink"/>
                </a:solidFill>
              </a:rPr>
              <a:t>.</a:t>
            </a:r>
            <a:endParaRPr lang="ru-RU" sz="2400" dirty="0">
              <a:solidFill>
                <a:schemeClr val="hlink"/>
              </a:solidFill>
            </a:endParaRPr>
          </a:p>
        </p:txBody>
      </p:sp>
      <p:pic>
        <p:nvPicPr>
          <p:cNvPr id="14341" name="Picture 8" descr="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205038"/>
            <a:ext cx="1635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sz="3200" dirty="0" smtClean="0">
              <a:solidFill>
                <a:schemeClr val="folHlink"/>
              </a:solidFill>
              <a:effectLst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dirty="0"/>
              <a:t>Волка ноги кормят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Куй железо пока горячо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Труд кормит, лень портит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Всякий человек на деле познаётся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Сломить дерево — секунда, вырастить — года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Труд человека кормит.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smtClean="0">
              <a:effectLst/>
            </a:endParaRPr>
          </a:p>
        </p:txBody>
      </p:sp>
      <p:pic>
        <p:nvPicPr>
          <p:cNvPr id="31748" name="Picture 4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36838"/>
            <a:ext cx="3848100" cy="3657600"/>
          </a:xfrm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527425" y="188913"/>
            <a:ext cx="5616575" cy="3644900"/>
          </a:xfrm>
          <a:prstGeom prst="cloudCallout">
            <a:avLst>
              <a:gd name="adj1" fmla="val -51046"/>
              <a:gd name="adj2" fmla="val 56009"/>
            </a:avLst>
          </a:prstGeom>
          <a:solidFill>
            <a:srgbClr val="99CCFF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chemeClr val="tx2"/>
                </a:solidFill>
              </a:rPr>
              <a:t>Профессий много в мире есть, </a:t>
            </a:r>
          </a:p>
          <a:p>
            <a:r>
              <a:rPr lang="ru-RU">
                <a:solidFill>
                  <a:schemeClr val="tx2"/>
                </a:solidFill>
              </a:rPr>
              <a:t>Их невозможно перечесть.</a:t>
            </a:r>
          </a:p>
          <a:p>
            <a:r>
              <a:rPr lang="ru-RU">
                <a:solidFill>
                  <a:schemeClr val="tx2"/>
                </a:solidFill>
              </a:rPr>
              <a:t>Сегодня многие важны</a:t>
            </a:r>
          </a:p>
          <a:p>
            <a:r>
              <a:rPr lang="ru-RU">
                <a:solidFill>
                  <a:schemeClr val="tx2"/>
                </a:solidFill>
              </a:rPr>
              <a:t>И актуальны, и нужны.</a:t>
            </a:r>
          </a:p>
          <a:p>
            <a:r>
              <a:rPr lang="ru-RU">
                <a:solidFill>
                  <a:schemeClr val="tx2"/>
                </a:solidFill>
              </a:rPr>
              <a:t>И ты скорее подрастай – </a:t>
            </a:r>
          </a:p>
          <a:p>
            <a:r>
              <a:rPr lang="ru-RU">
                <a:solidFill>
                  <a:schemeClr val="tx2"/>
                </a:solidFill>
              </a:rPr>
              <a:t>Профессией овладевай.</a:t>
            </a:r>
          </a:p>
          <a:p>
            <a:r>
              <a:rPr lang="ru-RU">
                <a:solidFill>
                  <a:schemeClr val="tx2"/>
                </a:solidFill>
              </a:rPr>
              <a:t>Старайся в деле первым быть</a:t>
            </a:r>
          </a:p>
          <a:p>
            <a:r>
              <a:rPr lang="ru-RU">
                <a:solidFill>
                  <a:schemeClr val="tx2"/>
                </a:solidFill>
              </a:rPr>
              <a:t>И людям пользу приносить!</a:t>
            </a:r>
          </a:p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smtClean="0">
              <a:effectLst/>
            </a:endParaRPr>
          </a:p>
        </p:txBody>
      </p:sp>
      <p:pic>
        <p:nvPicPr>
          <p:cNvPr id="41989" name="профессии_000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6863"/>
            <a:ext cx="828040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9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5"/>
          <p:cNvSpPr txBox="1">
            <a:spLocks noChangeArrowheads="1"/>
          </p:cNvSpPr>
          <p:nvPr/>
        </p:nvSpPr>
        <p:spPr bwMode="auto">
          <a:xfrm>
            <a:off x="231775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468313" y="2492375"/>
            <a:ext cx="1439862" cy="1296988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519113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" name="Овал 7"/>
          <p:cNvSpPr>
            <a:spLocks noChangeArrowheads="1"/>
          </p:cNvSpPr>
          <p:nvPr/>
        </p:nvSpPr>
        <p:spPr bwMode="auto">
          <a:xfrm>
            <a:off x="539750" y="4581525"/>
            <a:ext cx="1439863" cy="1296988"/>
          </a:xfrm>
          <a:prstGeom prst="ellipse">
            <a:avLst/>
          </a:prstGeom>
          <a:solidFill>
            <a:srgbClr val="6600FF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Овал 7"/>
          <p:cNvSpPr>
            <a:spLocks noChangeArrowheads="1"/>
          </p:cNvSpPr>
          <p:nvPr/>
        </p:nvSpPr>
        <p:spPr bwMode="auto">
          <a:xfrm>
            <a:off x="395288" y="476250"/>
            <a:ext cx="1439862" cy="1296988"/>
          </a:xfrm>
          <a:prstGeom prst="ellipse">
            <a:avLst/>
          </a:prstGeom>
          <a:solidFill>
            <a:srgbClr val="FF33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2247900" y="712788"/>
            <a:ext cx="6211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Занятие для меня было полезным и интересным</a:t>
            </a:r>
            <a:endParaRPr lang="ru-RU" sz="2800"/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2247900" y="2727325"/>
            <a:ext cx="635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273B63"/>
                </a:solidFill>
              </a:rPr>
              <a:t>Занятие мне понравилось</a:t>
            </a:r>
          </a:p>
          <a:p>
            <a:endParaRPr lang="ru-RU" sz="2800">
              <a:solidFill>
                <a:srgbClr val="273B63"/>
              </a:solidFill>
            </a:endParaRP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2319338" y="4960938"/>
            <a:ext cx="621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273B63"/>
                </a:solidFill>
              </a:rPr>
              <a:t>Занятие мне не понравилось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100026714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557338"/>
            <a:ext cx="3462338" cy="5084762"/>
          </a:xfrm>
        </p:spPr>
      </p:pic>
      <p:sp>
        <p:nvSpPr>
          <p:cNvPr id="46085" name="WordArt 4"/>
          <p:cNvSpPr>
            <a:spLocks noChangeArrowheads="1" noChangeShapeType="1" noTextEdit="1"/>
          </p:cNvSpPr>
          <p:nvPr/>
        </p:nvSpPr>
        <p:spPr bwMode="auto">
          <a:xfrm>
            <a:off x="468313" y="836613"/>
            <a:ext cx="82296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spcFirstLastPara="1" wrap="none" fromWordArt="1">
            <a:prstTxWarp prst="textArchUp">
              <a:avLst>
                <a:gd name="adj" fmla="val 10800002"/>
              </a:avLst>
            </a:prstTxWarp>
          </a:bodyPr>
          <a:lstStyle/>
          <a:p>
            <a:pPr>
              <a:defRPr/>
            </a:pPr>
            <a:r>
              <a:rPr sz="72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83136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 за  работу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beaee8da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13593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76600" y="40481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Город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sz="half" idx="1"/>
          </p:nvPr>
        </p:nvSpPr>
        <p:spPr>
          <a:xfrm>
            <a:off x="2484438" y="3213100"/>
            <a:ext cx="4608512" cy="2879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folHlink"/>
                </a:solidFill>
              </a:rPr>
              <a:t>    </a:t>
            </a:r>
            <a:r>
              <a:rPr lang="ru-RU" sz="2400" b="1" dirty="0" smtClean="0">
                <a:solidFill>
                  <a:schemeClr val="folHlink"/>
                </a:solidFill>
              </a:rPr>
              <a:t>ПРОФЕССИЯ</a:t>
            </a:r>
            <a:r>
              <a:rPr lang="ru-RU" sz="2400" dirty="0" smtClean="0"/>
              <a:t> - род трудовой деятельности, занятий, требующий определенной подготовки и являющийся обычно источником существования.</a:t>
            </a:r>
          </a:p>
        </p:txBody>
      </p:sp>
      <p:pic>
        <p:nvPicPr>
          <p:cNvPr id="16386" name="Picture 5" descr="1251887091_1212091410_fan2022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60350"/>
            <a:ext cx="18684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H:\Новая папка (2)\ста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92783">
            <a:off x="539750" y="620713"/>
            <a:ext cx="3024188" cy="2008187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16388" name="Picture 4" descr="H:\Новая папка (2)\пор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42777">
            <a:off x="5867400" y="620713"/>
            <a:ext cx="2808288" cy="2055812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16389" name="Picture 2" descr="H:\Новая папка (2)\п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284538"/>
            <a:ext cx="1863725" cy="2808287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16390" name="Picture 3" descr="H:\Новая папка (2)\маляр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357563"/>
            <a:ext cx="2171700" cy="2740025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8" descr="beaee8da20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4638"/>
            <a:ext cx="8496300" cy="6178550"/>
          </a:xfrm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327400" y="42386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Город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9626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effectLst/>
              </a:rPr>
              <a:t>Наблюдательность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Доброта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Терпение</a:t>
            </a: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r>
              <a:rPr lang="ru-RU" sz="2800" b="1" dirty="0" smtClean="0">
                <a:effectLst/>
              </a:rPr>
              <a:t>Смелость</a:t>
            </a: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Аккуратность</a:t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Внимание</a:t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Оригинальность</a:t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 Упорство</a:t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 Творческий подход</a:t>
            </a:r>
            <a:br>
              <a:rPr lang="ru-RU" sz="2800" b="1" dirty="0">
                <a:effectLst/>
              </a:rPr>
            </a:b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042792" cy="5976664"/>
          </a:xfrm>
        </p:spPr>
        <p:txBody>
          <a:bodyPr/>
          <a:lstStyle/>
          <a:p>
            <a:r>
              <a:rPr lang="ru-RU" sz="2400" b="1" dirty="0" smtClean="0"/>
              <a:t>Доброжелательность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/>
              <a:t>Взаимопонимание</a:t>
            </a:r>
            <a:endParaRPr lang="ru-RU" sz="2400" b="1" dirty="0"/>
          </a:p>
          <a:p>
            <a:r>
              <a:rPr lang="ru-RU" sz="2400" b="1" dirty="0"/>
              <a:t> Вежливость</a:t>
            </a:r>
          </a:p>
          <a:p>
            <a:r>
              <a:rPr lang="ru-RU" sz="2400" b="1" dirty="0"/>
              <a:t> Выдержка</a:t>
            </a:r>
          </a:p>
          <a:p>
            <a:r>
              <a:rPr lang="ru-RU" sz="2400" b="1" dirty="0"/>
              <a:t> Общительность</a:t>
            </a:r>
          </a:p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/>
              <a:t>Точность</a:t>
            </a:r>
          </a:p>
          <a:p>
            <a:r>
              <a:rPr lang="ru-RU" sz="2400" b="1" dirty="0"/>
              <a:t> Аккуратность</a:t>
            </a:r>
          </a:p>
          <a:p>
            <a:r>
              <a:rPr lang="ru-RU" sz="2400" b="1" dirty="0"/>
              <a:t> Организованность</a:t>
            </a:r>
          </a:p>
          <a:p>
            <a:r>
              <a:rPr lang="ru-RU" sz="2400" b="1" dirty="0"/>
              <a:t> Исполнительность</a:t>
            </a:r>
          </a:p>
          <a:p>
            <a:r>
              <a:rPr lang="ru-RU" sz="2400" b="1" dirty="0"/>
              <a:t> Интерес к технике</a:t>
            </a:r>
          </a:p>
          <a:p>
            <a:r>
              <a:rPr lang="ru-RU" sz="2400" b="1" dirty="0"/>
              <a:t> Выносливость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7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cartoon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xfrm>
            <a:off x="250825" y="6921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000" b="1" smtClean="0">
                <a:solidFill>
                  <a:schemeClr val="folHlink"/>
                </a:solidFill>
                <a:effectLst/>
              </a:rPr>
              <a:t>Человек - человек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827088" y="1773238"/>
            <a:ext cx="2962275" cy="3311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Няня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Официант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Продавец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Проводник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Парикмахер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24300" y="1989138"/>
            <a:ext cx="40322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Интерес к людям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Доброжелательность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Взаимопонимание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Вежливость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Выдержка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Общительность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Users\Администратор\Desktop\тех.p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339975" y="1076325"/>
            <a:ext cx="472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 - техника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384300" y="1865313"/>
            <a:ext cx="261143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2"/>
                </a:solidFill>
              </a:rPr>
              <a:t>Столяр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2"/>
                </a:solidFill>
              </a:rPr>
              <a:t>Строитель 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2"/>
                </a:solidFill>
              </a:rPr>
              <a:t>Каменщик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2"/>
                </a:solidFill>
              </a:rPr>
              <a:t>Монтажник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2"/>
                </a:solidFill>
              </a:rPr>
              <a:t>Кочегар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2"/>
                </a:solidFill>
              </a:rPr>
              <a:t>Токарь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chemeClr val="tx2"/>
                </a:solidFill>
              </a:rPr>
              <a:t>Швея</a:t>
            </a:r>
          </a:p>
          <a:p>
            <a:endParaRPr lang="ru-RU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427538" y="1989138"/>
            <a:ext cx="35687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Точность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Аккуратность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Организованность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Исполнительность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Интерес к технике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Выносливость</a:t>
            </a:r>
          </a:p>
          <a:p>
            <a:pPr>
              <a:buFont typeface="Wingdings" pitchFamily="2" charset="2"/>
              <a:buChar char="ü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Администратор\Desktop\при.p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69325" cy="6427787"/>
          </a:xfrm>
        </p:spPr>
      </p:pic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195513" y="1076325"/>
            <a:ext cx="4910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folHlink"/>
                </a:solidFill>
              </a:rPr>
              <a:t>Человек - природа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187450" y="1916113"/>
            <a:ext cx="25415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Лесовод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Телятница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Овощевод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Ветеринар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Лесничий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Садовод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solidFill>
                  <a:schemeClr val="tx2"/>
                </a:solidFill>
              </a:rPr>
              <a:t>Доярка</a:t>
            </a:r>
          </a:p>
          <a:p>
            <a:endParaRPr lang="ru-RU" sz="3200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500563" y="2060575"/>
            <a:ext cx="36814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Интерес к природе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Наблюдательность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Доброта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Терпение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Смелость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>
                <a:solidFill>
                  <a:schemeClr val="tx2"/>
                </a:solidFill>
              </a:rPr>
              <a:t>Выносливость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theme/theme1.xml><?xml version="1.0" encoding="utf-8"?>
<a:theme xmlns:a="http://schemas.openxmlformats.org/drawingml/2006/main" name="1_NY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gorod-professij</Template>
  <TotalTime>109</TotalTime>
  <Words>429</Words>
  <Application>Microsoft Office PowerPoint</Application>
  <PresentationFormat>Экран (4:3)</PresentationFormat>
  <Paragraphs>133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Impact</vt:lpstr>
      <vt:lpstr>Wingdings</vt:lpstr>
      <vt:lpstr>1_NY_2010_3011</vt:lpstr>
      <vt:lpstr>Презентация PowerPoint</vt:lpstr>
      <vt:lpstr>"Город Профессий"</vt:lpstr>
      <vt:lpstr>Презентация PowerPoint</vt:lpstr>
      <vt:lpstr>Презентация PowerPoint</vt:lpstr>
      <vt:lpstr>Презентация PowerPoint</vt:lpstr>
      <vt:lpstr>Наблюдательность Доброта Терпение Смелость Аккуратность Внимание Оригинальность  Упорство  Творческий подход </vt:lpstr>
      <vt:lpstr>Человек -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Высока, стройна, как ель, В платье модном топ - …</vt:lpstr>
      <vt:lpstr>Слезо-носо-вытиратель В группе вашей …</vt:lpstr>
      <vt:lpstr>Шьет прекрасно, порет лихо Рукодельница - …</vt:lpstr>
      <vt:lpstr>Письма в дом приносит он, Долгожданный …</vt:lpstr>
      <vt:lpstr>Кто пасет овец и коз, Там, где луг травой зарос?</vt:lpstr>
      <vt:lpstr>Презентация PowerPoint</vt:lpstr>
      <vt:lpstr>Презентация PowerPoint</vt:lpstr>
      <vt:lpstr>Пословицы и поговорки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cp:keywords/>
  <dc:description/>
  <cp:lastModifiedBy>1</cp:lastModifiedBy>
  <cp:revision>8</cp:revision>
  <dcterms:created xsi:type="dcterms:W3CDTF">2014-01-22T11:42:00Z</dcterms:created>
  <dcterms:modified xsi:type="dcterms:W3CDTF">2014-01-22T16:45:02Z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