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789" y="-10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4EDF4-E18B-46D5-AAE6-83373C8C999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C9998C-E9FF-4690-979A-B92A475658A6}">
      <dgm:prSet phldrT="[Текст]"/>
      <dgm:spPr/>
      <dgm:t>
        <a:bodyPr/>
        <a:lstStyle/>
        <a:p>
          <a:r>
            <a:rPr lang="ru-RU"/>
            <a:t>РАССМОТРЕНИЕ КАНДИДАТУРЫ НАСТАВНИКА НА МЕТОДИЧЕСКОМ СОВЕТЕ</a:t>
          </a:r>
        </a:p>
      </dgm:t>
    </dgm:pt>
    <dgm:pt modelId="{F35946E3-7D92-48A9-BABD-C31F2BBE0AA1}" type="parTrans" cxnId="{5CF3EC81-9443-40F5-BA98-D20455AA981A}">
      <dgm:prSet/>
      <dgm:spPr/>
      <dgm:t>
        <a:bodyPr/>
        <a:lstStyle/>
        <a:p>
          <a:endParaRPr lang="ru-RU"/>
        </a:p>
      </dgm:t>
    </dgm:pt>
    <dgm:pt modelId="{98FA7194-B5AF-4DDF-A529-4AEE5BE267A7}" type="sibTrans" cxnId="{5CF3EC81-9443-40F5-BA98-D20455AA981A}">
      <dgm:prSet/>
      <dgm:spPr/>
      <dgm:t>
        <a:bodyPr/>
        <a:lstStyle/>
        <a:p>
          <a:endParaRPr lang="ru-RU"/>
        </a:p>
      </dgm:t>
    </dgm:pt>
    <dgm:pt modelId="{695E602A-564F-4897-9497-3378E347EEB4}">
      <dgm:prSet phldrT="[Текст]"/>
      <dgm:spPr/>
      <dgm:t>
        <a:bodyPr/>
        <a:lstStyle/>
        <a:p>
          <a:r>
            <a:rPr lang="ru-RU" dirty="0"/>
            <a:t>УТВЕРЖДЕНИЕ КАНДИДАТУРЫ НАСТАВНИКА ПРИКАЗОМ ДИРЕКТОРА МАОУ "СОШ №15"</a:t>
          </a:r>
        </a:p>
      </dgm:t>
    </dgm:pt>
    <dgm:pt modelId="{C95A0045-FCB9-4D19-8F30-5A39213DCE41}" type="parTrans" cxnId="{751C8F56-BDE9-4C64-913A-236450A1959E}">
      <dgm:prSet/>
      <dgm:spPr/>
      <dgm:t>
        <a:bodyPr/>
        <a:lstStyle/>
        <a:p>
          <a:endParaRPr lang="ru-RU"/>
        </a:p>
      </dgm:t>
    </dgm:pt>
    <dgm:pt modelId="{AD19D715-97F3-4C28-B0F3-C61A844F59D5}" type="sibTrans" cxnId="{751C8F56-BDE9-4C64-913A-236450A1959E}">
      <dgm:prSet/>
      <dgm:spPr/>
      <dgm:t>
        <a:bodyPr/>
        <a:lstStyle/>
        <a:p>
          <a:endParaRPr lang="ru-RU"/>
        </a:p>
      </dgm:t>
    </dgm:pt>
    <dgm:pt modelId="{5C03984A-85AB-4F9A-B75D-A6CBB5A6D0E0}">
      <dgm:prSet phldrT="[Текст]"/>
      <dgm:spPr/>
      <dgm:t>
        <a:bodyPr/>
        <a:lstStyle/>
        <a:p>
          <a:r>
            <a:rPr lang="ru-RU" dirty="0"/>
            <a:t>ДИАГНОСТИКА ЗАТРУДНЕНИЙ.</a:t>
          </a:r>
        </a:p>
        <a:p>
          <a:r>
            <a:rPr lang="ru-RU" dirty="0"/>
            <a:t>СОСТАВЛЕНИЕ ИНДИВИДУАЛЬНОГО ОБРАЗОВАТЕЛЬНОГО МАРШРУТА НАСТАВЛЯЕМОГО</a:t>
          </a:r>
        </a:p>
      </dgm:t>
    </dgm:pt>
    <dgm:pt modelId="{D75CF58E-E2F9-42AD-B207-EF801D5F1543}" type="parTrans" cxnId="{2A098015-57D8-48C0-B3DE-ADA75542ED8F}">
      <dgm:prSet/>
      <dgm:spPr/>
      <dgm:t>
        <a:bodyPr/>
        <a:lstStyle/>
        <a:p>
          <a:endParaRPr lang="ru-RU"/>
        </a:p>
      </dgm:t>
    </dgm:pt>
    <dgm:pt modelId="{A8DE09F1-C3A5-4D50-8ACE-4CD18D8E5BAB}" type="sibTrans" cxnId="{2A098015-57D8-48C0-B3DE-ADA75542ED8F}">
      <dgm:prSet/>
      <dgm:spPr/>
      <dgm:t>
        <a:bodyPr/>
        <a:lstStyle/>
        <a:p>
          <a:endParaRPr lang="ru-RU"/>
        </a:p>
      </dgm:t>
    </dgm:pt>
    <dgm:pt modelId="{21AA260C-35C9-45BE-A3C5-26166761F049}">
      <dgm:prSet phldrT="[Текст]"/>
      <dgm:spPr/>
      <dgm:t>
        <a:bodyPr/>
        <a:lstStyle/>
        <a:p>
          <a:r>
            <a:rPr lang="ru-RU"/>
            <a:t>ПОДГОТОВКА ИТОГОВОГО ОТЧЕТА НАСТАВНИКА О ПРОДЕЛАННОЙ РАБОТЕ</a:t>
          </a:r>
        </a:p>
      </dgm:t>
    </dgm:pt>
    <dgm:pt modelId="{479812AE-7960-45AC-AE05-7FE6930D25A0}" type="parTrans" cxnId="{A29825E6-196C-43F8-8DC7-DD0633F2B4B9}">
      <dgm:prSet/>
      <dgm:spPr/>
      <dgm:t>
        <a:bodyPr/>
        <a:lstStyle/>
        <a:p>
          <a:endParaRPr lang="ru-RU"/>
        </a:p>
      </dgm:t>
    </dgm:pt>
    <dgm:pt modelId="{57EB47AF-191F-426B-A76F-18148B5E7712}" type="sibTrans" cxnId="{A29825E6-196C-43F8-8DC7-DD0633F2B4B9}">
      <dgm:prSet/>
      <dgm:spPr/>
      <dgm:t>
        <a:bodyPr/>
        <a:lstStyle/>
        <a:p>
          <a:endParaRPr lang="ru-RU"/>
        </a:p>
      </dgm:t>
    </dgm:pt>
    <dgm:pt modelId="{5022FF18-A9E4-446F-8B33-8F7377BFBF7E}">
      <dgm:prSet/>
      <dgm:spPr/>
      <dgm:t>
        <a:bodyPr/>
        <a:lstStyle/>
        <a:p>
          <a:r>
            <a:rPr lang="ru-RU"/>
            <a:t>ПРИКАЗ ДИРЕКТОРА ПО ИТОГАМ НАСТАВНИЧЕСТВА.</a:t>
          </a:r>
        </a:p>
        <a:p>
          <a:r>
            <a:rPr lang="ru-RU"/>
            <a:t> СТИМУЛИРОВАНИЕ ТРУДА НАСТАВНИКА</a:t>
          </a:r>
        </a:p>
      </dgm:t>
    </dgm:pt>
    <dgm:pt modelId="{FF786752-1E73-4D9A-94E8-A481F94A56F5}" type="parTrans" cxnId="{37C9A7C7-6344-49BF-A1D1-7C8FFF07F9F1}">
      <dgm:prSet/>
      <dgm:spPr/>
      <dgm:t>
        <a:bodyPr/>
        <a:lstStyle/>
        <a:p>
          <a:endParaRPr lang="ru-RU"/>
        </a:p>
      </dgm:t>
    </dgm:pt>
    <dgm:pt modelId="{B841AFA3-E557-4C41-A9F0-549C42E36048}" type="sibTrans" cxnId="{37C9A7C7-6344-49BF-A1D1-7C8FFF07F9F1}">
      <dgm:prSet/>
      <dgm:spPr/>
      <dgm:t>
        <a:bodyPr/>
        <a:lstStyle/>
        <a:p>
          <a:endParaRPr lang="ru-RU"/>
        </a:p>
      </dgm:t>
    </dgm:pt>
    <dgm:pt modelId="{4A4BBCE0-B150-429D-8AB4-E6ABB0515022}" type="pres">
      <dgm:prSet presAssocID="{AA74EDF4-E18B-46D5-AAE6-83373C8C99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2429AE-044B-44DD-B164-B33251581C2C}" type="pres">
      <dgm:prSet presAssocID="{A0C9998C-E9FF-4690-979A-B92A475658A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09E79-78F2-47B6-B095-A78DE99386F7}" type="pres">
      <dgm:prSet presAssocID="{98FA7194-B5AF-4DDF-A529-4AEE5BE267A7}" presName="space" presStyleCnt="0"/>
      <dgm:spPr/>
    </dgm:pt>
    <dgm:pt modelId="{B0D915EE-364C-448A-B228-C617BB7C5D29}" type="pres">
      <dgm:prSet presAssocID="{695E602A-564F-4897-9497-3378E347EEB4}" presName="Name5" presStyleLbl="vennNode1" presStyleIdx="1" presStyleCnt="5" custLinFactNeighborY="2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3CDA5-118B-4DC6-9CD1-DF6DE9776EFA}" type="pres">
      <dgm:prSet presAssocID="{AD19D715-97F3-4C28-B0F3-C61A844F59D5}" presName="space" presStyleCnt="0"/>
      <dgm:spPr/>
    </dgm:pt>
    <dgm:pt modelId="{45729E74-B54F-4AA6-970B-3D29FFFB6F21}" type="pres">
      <dgm:prSet presAssocID="{5C03984A-85AB-4F9A-B75D-A6CBB5A6D0E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0CF0D-BD70-4409-991A-5231E51AACD1}" type="pres">
      <dgm:prSet presAssocID="{A8DE09F1-C3A5-4D50-8ACE-4CD18D8E5BAB}" presName="space" presStyleCnt="0"/>
      <dgm:spPr/>
    </dgm:pt>
    <dgm:pt modelId="{89C5DD89-D6D5-4892-ACB1-308F31B5B03F}" type="pres">
      <dgm:prSet presAssocID="{21AA260C-35C9-45BE-A3C5-26166761F049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8F968-9B4B-4231-B7B8-97A8142B78B0}" type="pres">
      <dgm:prSet presAssocID="{57EB47AF-191F-426B-A76F-18148B5E7712}" presName="space" presStyleCnt="0"/>
      <dgm:spPr/>
    </dgm:pt>
    <dgm:pt modelId="{88E5D423-3FCA-47DA-98AB-AC15A25A53A7}" type="pres">
      <dgm:prSet presAssocID="{5022FF18-A9E4-446F-8B33-8F7377BFBF7E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18424-0590-4506-BB70-5D4CE0CDDCDC}" type="presOf" srcId="{5022FF18-A9E4-446F-8B33-8F7377BFBF7E}" destId="{88E5D423-3FCA-47DA-98AB-AC15A25A53A7}" srcOrd="0" destOrd="0" presId="urn:microsoft.com/office/officeart/2005/8/layout/venn3"/>
    <dgm:cxn modelId="{4CCB3D5F-ED36-4216-ABF8-10DD14635D14}" type="presOf" srcId="{695E602A-564F-4897-9497-3378E347EEB4}" destId="{B0D915EE-364C-448A-B228-C617BB7C5D29}" srcOrd="0" destOrd="0" presId="urn:microsoft.com/office/officeart/2005/8/layout/venn3"/>
    <dgm:cxn modelId="{751C8F56-BDE9-4C64-913A-236450A1959E}" srcId="{AA74EDF4-E18B-46D5-AAE6-83373C8C9992}" destId="{695E602A-564F-4897-9497-3378E347EEB4}" srcOrd="1" destOrd="0" parTransId="{C95A0045-FCB9-4D19-8F30-5A39213DCE41}" sibTransId="{AD19D715-97F3-4C28-B0F3-C61A844F59D5}"/>
    <dgm:cxn modelId="{689F750C-897F-4370-8D93-4AAEA3DA7E7E}" type="presOf" srcId="{5C03984A-85AB-4F9A-B75D-A6CBB5A6D0E0}" destId="{45729E74-B54F-4AA6-970B-3D29FFFB6F21}" srcOrd="0" destOrd="0" presId="urn:microsoft.com/office/officeart/2005/8/layout/venn3"/>
    <dgm:cxn modelId="{37C9A7C7-6344-49BF-A1D1-7C8FFF07F9F1}" srcId="{AA74EDF4-E18B-46D5-AAE6-83373C8C9992}" destId="{5022FF18-A9E4-446F-8B33-8F7377BFBF7E}" srcOrd="4" destOrd="0" parTransId="{FF786752-1E73-4D9A-94E8-A481F94A56F5}" sibTransId="{B841AFA3-E557-4C41-A9F0-549C42E36048}"/>
    <dgm:cxn modelId="{C4A0F363-D84C-459C-8E95-2BECDC817AE7}" type="presOf" srcId="{AA74EDF4-E18B-46D5-AAE6-83373C8C9992}" destId="{4A4BBCE0-B150-429D-8AB4-E6ABB0515022}" srcOrd="0" destOrd="0" presId="urn:microsoft.com/office/officeart/2005/8/layout/venn3"/>
    <dgm:cxn modelId="{5CF3EC81-9443-40F5-BA98-D20455AA981A}" srcId="{AA74EDF4-E18B-46D5-AAE6-83373C8C9992}" destId="{A0C9998C-E9FF-4690-979A-B92A475658A6}" srcOrd="0" destOrd="0" parTransId="{F35946E3-7D92-48A9-BABD-C31F2BBE0AA1}" sibTransId="{98FA7194-B5AF-4DDF-A529-4AEE5BE267A7}"/>
    <dgm:cxn modelId="{2A098015-57D8-48C0-B3DE-ADA75542ED8F}" srcId="{AA74EDF4-E18B-46D5-AAE6-83373C8C9992}" destId="{5C03984A-85AB-4F9A-B75D-A6CBB5A6D0E0}" srcOrd="2" destOrd="0" parTransId="{D75CF58E-E2F9-42AD-B207-EF801D5F1543}" sibTransId="{A8DE09F1-C3A5-4D50-8ACE-4CD18D8E5BAB}"/>
    <dgm:cxn modelId="{A29825E6-196C-43F8-8DC7-DD0633F2B4B9}" srcId="{AA74EDF4-E18B-46D5-AAE6-83373C8C9992}" destId="{21AA260C-35C9-45BE-A3C5-26166761F049}" srcOrd="3" destOrd="0" parTransId="{479812AE-7960-45AC-AE05-7FE6930D25A0}" sibTransId="{57EB47AF-191F-426B-A76F-18148B5E7712}"/>
    <dgm:cxn modelId="{D8232E24-EBFF-436C-8EC6-E21BF69A35EE}" type="presOf" srcId="{21AA260C-35C9-45BE-A3C5-26166761F049}" destId="{89C5DD89-D6D5-4892-ACB1-308F31B5B03F}" srcOrd="0" destOrd="0" presId="urn:microsoft.com/office/officeart/2005/8/layout/venn3"/>
    <dgm:cxn modelId="{CB753AEC-7ACA-42F5-85EC-3FEA478FFE38}" type="presOf" srcId="{A0C9998C-E9FF-4690-979A-B92A475658A6}" destId="{302429AE-044B-44DD-B164-B33251581C2C}" srcOrd="0" destOrd="0" presId="urn:microsoft.com/office/officeart/2005/8/layout/venn3"/>
    <dgm:cxn modelId="{8C34F984-8F1B-4856-8606-D06FEAFA7ACF}" type="presParOf" srcId="{4A4BBCE0-B150-429D-8AB4-E6ABB0515022}" destId="{302429AE-044B-44DD-B164-B33251581C2C}" srcOrd="0" destOrd="0" presId="urn:microsoft.com/office/officeart/2005/8/layout/venn3"/>
    <dgm:cxn modelId="{42CF0270-8450-4A5B-96E6-EC8AF5AE1FF7}" type="presParOf" srcId="{4A4BBCE0-B150-429D-8AB4-E6ABB0515022}" destId="{FF409E79-78F2-47B6-B095-A78DE99386F7}" srcOrd="1" destOrd="0" presId="urn:microsoft.com/office/officeart/2005/8/layout/venn3"/>
    <dgm:cxn modelId="{75E8E348-11A9-4AED-A0BD-6B20E3B7B2DF}" type="presParOf" srcId="{4A4BBCE0-B150-429D-8AB4-E6ABB0515022}" destId="{B0D915EE-364C-448A-B228-C617BB7C5D29}" srcOrd="2" destOrd="0" presId="urn:microsoft.com/office/officeart/2005/8/layout/venn3"/>
    <dgm:cxn modelId="{A9FDC334-E603-495E-8266-BBD4B94C2BF8}" type="presParOf" srcId="{4A4BBCE0-B150-429D-8AB4-E6ABB0515022}" destId="{C613CDA5-118B-4DC6-9CD1-DF6DE9776EFA}" srcOrd="3" destOrd="0" presId="urn:microsoft.com/office/officeart/2005/8/layout/venn3"/>
    <dgm:cxn modelId="{C4E8EC2B-BCC7-4BDA-9F8E-D92C482FD726}" type="presParOf" srcId="{4A4BBCE0-B150-429D-8AB4-E6ABB0515022}" destId="{45729E74-B54F-4AA6-970B-3D29FFFB6F21}" srcOrd="4" destOrd="0" presId="urn:microsoft.com/office/officeart/2005/8/layout/venn3"/>
    <dgm:cxn modelId="{274C619E-B9EF-41A2-AB6B-CFA21FEEA73C}" type="presParOf" srcId="{4A4BBCE0-B150-429D-8AB4-E6ABB0515022}" destId="{7C50CF0D-BD70-4409-991A-5231E51AACD1}" srcOrd="5" destOrd="0" presId="urn:microsoft.com/office/officeart/2005/8/layout/venn3"/>
    <dgm:cxn modelId="{15EE5DBB-0DCD-44AA-BBB3-196D439C9234}" type="presParOf" srcId="{4A4BBCE0-B150-429D-8AB4-E6ABB0515022}" destId="{89C5DD89-D6D5-4892-ACB1-308F31B5B03F}" srcOrd="6" destOrd="0" presId="urn:microsoft.com/office/officeart/2005/8/layout/venn3"/>
    <dgm:cxn modelId="{423E083C-68B7-49FF-8B2D-D5BCE977AA3B}" type="presParOf" srcId="{4A4BBCE0-B150-429D-8AB4-E6ABB0515022}" destId="{9148F968-9B4B-4231-B7B8-97A8142B78B0}" srcOrd="7" destOrd="0" presId="urn:microsoft.com/office/officeart/2005/8/layout/venn3"/>
    <dgm:cxn modelId="{1FCE5DA2-2FFF-4D2E-8947-6B803E2503B2}" type="presParOf" srcId="{4A4BBCE0-B150-429D-8AB4-E6ABB0515022}" destId="{88E5D423-3FCA-47DA-98AB-AC15A25A53A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A154B-C4D1-40CF-8708-4E0966224F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F5641F8-51D4-4A17-B188-D32CA9999DEA}">
      <dgm:prSet phldrT="[Текст]"/>
      <dgm:spPr/>
      <dgm:t>
        <a:bodyPr/>
        <a:lstStyle/>
        <a:p>
          <a:pPr algn="ctr"/>
          <a:r>
            <a:rPr lang="ru-RU"/>
            <a:t>МЕТОДИЧЕСКИЙ СЕМИНАР ДЛЯ НАСТАВНИКОВ</a:t>
          </a:r>
        </a:p>
      </dgm:t>
    </dgm:pt>
    <dgm:pt modelId="{1F583B17-AEF1-4096-9109-91BD5F1154F0}" type="parTrans" cxnId="{153D2910-508D-4258-AFC9-B1EBAE2CE399}">
      <dgm:prSet/>
      <dgm:spPr/>
      <dgm:t>
        <a:bodyPr/>
        <a:lstStyle/>
        <a:p>
          <a:pPr algn="ctr"/>
          <a:endParaRPr lang="ru-RU"/>
        </a:p>
      </dgm:t>
    </dgm:pt>
    <dgm:pt modelId="{F0EA4A3D-FB8A-4334-A7E5-EAEAE85EA668}" type="sibTrans" cxnId="{153D2910-508D-4258-AFC9-B1EBAE2CE399}">
      <dgm:prSet/>
      <dgm:spPr/>
      <dgm:t>
        <a:bodyPr/>
        <a:lstStyle/>
        <a:p>
          <a:pPr algn="ctr"/>
          <a:endParaRPr lang="ru-RU"/>
        </a:p>
      </dgm:t>
    </dgm:pt>
    <dgm:pt modelId="{4E4DF545-DB11-4521-AD11-0186B0297CD7}">
      <dgm:prSet phldrT="[Текст]"/>
      <dgm:spPr/>
      <dgm:t>
        <a:bodyPr/>
        <a:lstStyle/>
        <a:p>
          <a:pPr algn="ctr"/>
          <a:r>
            <a:rPr lang="ru-RU" dirty="0"/>
            <a:t>МЕТОДИЧЕСКИЙ СЕМИНАР ДЛЯ НАСТАВЛЯЕМЫХ ПЕДАГОГОВ</a:t>
          </a:r>
        </a:p>
      </dgm:t>
    </dgm:pt>
    <dgm:pt modelId="{0C233609-5781-4FD3-8568-43FE3417861D}" type="parTrans" cxnId="{8843E1BC-70F9-4459-8D9C-26767BAE155A}">
      <dgm:prSet/>
      <dgm:spPr/>
      <dgm:t>
        <a:bodyPr/>
        <a:lstStyle/>
        <a:p>
          <a:pPr algn="ctr"/>
          <a:endParaRPr lang="ru-RU"/>
        </a:p>
      </dgm:t>
    </dgm:pt>
    <dgm:pt modelId="{C6DF1974-34EE-4284-AC1D-1F74902A011C}" type="sibTrans" cxnId="{8843E1BC-70F9-4459-8D9C-26767BAE155A}">
      <dgm:prSet/>
      <dgm:spPr/>
      <dgm:t>
        <a:bodyPr/>
        <a:lstStyle/>
        <a:p>
          <a:pPr algn="ctr"/>
          <a:endParaRPr lang="ru-RU"/>
        </a:p>
      </dgm:t>
    </dgm:pt>
    <dgm:pt modelId="{FCB94263-CF5C-4935-B570-6F9FA33D8789}">
      <dgm:prSet phldrT="[Текст]"/>
      <dgm:spPr/>
      <dgm:t>
        <a:bodyPr/>
        <a:lstStyle/>
        <a:p>
          <a:pPr algn="ctr"/>
          <a:r>
            <a:rPr lang="ru-RU"/>
            <a:t>МЕТОДИЧЕСКИЙ СОВЕТ ПО ИТОГАМ ГОДА</a:t>
          </a:r>
        </a:p>
      </dgm:t>
    </dgm:pt>
    <dgm:pt modelId="{59E2565B-A698-4856-8B7E-B38B72870BEF}" type="parTrans" cxnId="{32C5B52C-A8E7-427C-BFF1-9043882CF403}">
      <dgm:prSet/>
      <dgm:spPr/>
      <dgm:t>
        <a:bodyPr/>
        <a:lstStyle/>
        <a:p>
          <a:pPr algn="ctr"/>
          <a:endParaRPr lang="ru-RU"/>
        </a:p>
      </dgm:t>
    </dgm:pt>
    <dgm:pt modelId="{5C95E340-EB1E-4263-BF65-EA0FD3EC5056}" type="sibTrans" cxnId="{32C5B52C-A8E7-427C-BFF1-9043882CF403}">
      <dgm:prSet/>
      <dgm:spPr/>
      <dgm:t>
        <a:bodyPr/>
        <a:lstStyle/>
        <a:p>
          <a:pPr algn="ctr"/>
          <a:endParaRPr lang="ru-RU"/>
        </a:p>
      </dgm:t>
    </dgm:pt>
    <dgm:pt modelId="{240DEFBD-BBE5-4062-83DB-208B7B338E66}" type="pres">
      <dgm:prSet presAssocID="{B5EA154B-C4D1-40CF-8708-4E0966224F02}" presName="Name0" presStyleCnt="0">
        <dgm:presLayoutVars>
          <dgm:dir/>
          <dgm:animLvl val="lvl"/>
          <dgm:resizeHandles val="exact"/>
        </dgm:presLayoutVars>
      </dgm:prSet>
      <dgm:spPr/>
    </dgm:pt>
    <dgm:pt modelId="{C1429109-6F2C-4196-AEDE-58C3DEC629C9}" type="pres">
      <dgm:prSet presAssocID="{CF5641F8-51D4-4A17-B188-D32CA9999DE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2B079-C878-4B31-87B8-E9BEDFF6D403}" type="pres">
      <dgm:prSet presAssocID="{F0EA4A3D-FB8A-4334-A7E5-EAEAE85EA668}" presName="parTxOnlySpace" presStyleCnt="0"/>
      <dgm:spPr/>
    </dgm:pt>
    <dgm:pt modelId="{3F814E53-C8CF-4D86-BFCD-F8CC2411D6E5}" type="pres">
      <dgm:prSet presAssocID="{4E4DF545-DB11-4521-AD11-0186B0297CD7}" presName="parTxOnly" presStyleLbl="node1" presStyleIdx="1" presStyleCnt="3" custLinFactNeighborY="3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16A5-BC74-4E42-8512-8A28AF24705F}" type="pres">
      <dgm:prSet presAssocID="{C6DF1974-34EE-4284-AC1D-1F74902A011C}" presName="parTxOnlySpace" presStyleCnt="0"/>
      <dgm:spPr/>
    </dgm:pt>
    <dgm:pt modelId="{A477BA44-1A6E-4615-AD7A-4EDDAE5002B6}" type="pres">
      <dgm:prSet presAssocID="{FCB94263-CF5C-4935-B570-6F9FA33D8789}" presName="parTxOnly" presStyleLbl="node1" presStyleIdx="2" presStyleCnt="3" custLinFactNeighborX="13132" custLinFactNeighborY="-1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A117CE-8184-485F-AC4E-4FAF11024862}" type="presOf" srcId="{4E4DF545-DB11-4521-AD11-0186B0297CD7}" destId="{3F814E53-C8CF-4D86-BFCD-F8CC2411D6E5}" srcOrd="0" destOrd="0" presId="urn:microsoft.com/office/officeart/2005/8/layout/chevron1"/>
    <dgm:cxn modelId="{54EC2DF5-F0EB-4AE5-9BFC-876B2C7E12F0}" type="presOf" srcId="{CF5641F8-51D4-4A17-B188-D32CA9999DEA}" destId="{C1429109-6F2C-4196-AEDE-58C3DEC629C9}" srcOrd="0" destOrd="0" presId="urn:microsoft.com/office/officeart/2005/8/layout/chevron1"/>
    <dgm:cxn modelId="{8EC1257B-1233-4CB7-8CEB-2F52F751363A}" type="presOf" srcId="{FCB94263-CF5C-4935-B570-6F9FA33D8789}" destId="{A477BA44-1A6E-4615-AD7A-4EDDAE5002B6}" srcOrd="0" destOrd="0" presId="urn:microsoft.com/office/officeart/2005/8/layout/chevron1"/>
    <dgm:cxn modelId="{8843E1BC-70F9-4459-8D9C-26767BAE155A}" srcId="{B5EA154B-C4D1-40CF-8708-4E0966224F02}" destId="{4E4DF545-DB11-4521-AD11-0186B0297CD7}" srcOrd="1" destOrd="0" parTransId="{0C233609-5781-4FD3-8568-43FE3417861D}" sibTransId="{C6DF1974-34EE-4284-AC1D-1F74902A011C}"/>
    <dgm:cxn modelId="{153D2910-508D-4258-AFC9-B1EBAE2CE399}" srcId="{B5EA154B-C4D1-40CF-8708-4E0966224F02}" destId="{CF5641F8-51D4-4A17-B188-D32CA9999DEA}" srcOrd="0" destOrd="0" parTransId="{1F583B17-AEF1-4096-9109-91BD5F1154F0}" sibTransId="{F0EA4A3D-FB8A-4334-A7E5-EAEAE85EA668}"/>
    <dgm:cxn modelId="{32C5B52C-A8E7-427C-BFF1-9043882CF403}" srcId="{B5EA154B-C4D1-40CF-8708-4E0966224F02}" destId="{FCB94263-CF5C-4935-B570-6F9FA33D8789}" srcOrd="2" destOrd="0" parTransId="{59E2565B-A698-4856-8B7E-B38B72870BEF}" sibTransId="{5C95E340-EB1E-4263-BF65-EA0FD3EC5056}"/>
    <dgm:cxn modelId="{40907F9B-A979-422C-A0B5-043B5FDEF079}" type="presOf" srcId="{B5EA154B-C4D1-40CF-8708-4E0966224F02}" destId="{240DEFBD-BBE5-4062-83DB-208B7B338E66}" srcOrd="0" destOrd="0" presId="urn:microsoft.com/office/officeart/2005/8/layout/chevron1"/>
    <dgm:cxn modelId="{DB6E246B-59F0-4029-A5DA-AFAE51D6DB18}" type="presParOf" srcId="{240DEFBD-BBE5-4062-83DB-208B7B338E66}" destId="{C1429109-6F2C-4196-AEDE-58C3DEC629C9}" srcOrd="0" destOrd="0" presId="urn:microsoft.com/office/officeart/2005/8/layout/chevron1"/>
    <dgm:cxn modelId="{A6641EA1-0226-47C2-AEB7-9C180DB050F5}" type="presParOf" srcId="{240DEFBD-BBE5-4062-83DB-208B7B338E66}" destId="{9CA2B079-C878-4B31-87B8-E9BEDFF6D403}" srcOrd="1" destOrd="0" presId="urn:microsoft.com/office/officeart/2005/8/layout/chevron1"/>
    <dgm:cxn modelId="{FFB9A211-022F-4099-976B-83CC82DFAFBE}" type="presParOf" srcId="{240DEFBD-BBE5-4062-83DB-208B7B338E66}" destId="{3F814E53-C8CF-4D86-BFCD-F8CC2411D6E5}" srcOrd="2" destOrd="0" presId="urn:microsoft.com/office/officeart/2005/8/layout/chevron1"/>
    <dgm:cxn modelId="{E41357DC-36A3-4756-A371-D95FE158EFC0}" type="presParOf" srcId="{240DEFBD-BBE5-4062-83DB-208B7B338E66}" destId="{C59116A5-BC74-4E42-8512-8A28AF24705F}" srcOrd="3" destOrd="0" presId="urn:microsoft.com/office/officeart/2005/8/layout/chevron1"/>
    <dgm:cxn modelId="{647C86D0-3A1E-4767-8378-B20C3B7581B7}" type="presParOf" srcId="{240DEFBD-BBE5-4062-83DB-208B7B338E66}" destId="{A477BA44-1A6E-4615-AD7A-4EDDAE5002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429AE-044B-44DD-B164-B33251581C2C}">
      <dsp:nvSpPr>
        <dsp:cNvPr id="0" name=""/>
        <dsp:cNvSpPr/>
      </dsp:nvSpPr>
      <dsp:spPr>
        <a:xfrm>
          <a:off x="215364" y="760"/>
          <a:ext cx="2014702" cy="2014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76" tIns="12700" rIns="11087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РАССМОТРЕНИЕ КАНДИДАТУРЫ НАСТАВНИКА НА МЕТОДИЧЕСКОМ СОВЕТЕ</a:t>
          </a:r>
        </a:p>
      </dsp:txBody>
      <dsp:txXfrm>
        <a:off x="510410" y="295806"/>
        <a:ext cx="1424610" cy="1424610"/>
      </dsp:txXfrm>
    </dsp:sp>
    <dsp:sp modelId="{B0D915EE-364C-448A-B228-C617BB7C5D29}">
      <dsp:nvSpPr>
        <dsp:cNvPr id="0" name=""/>
        <dsp:cNvSpPr/>
      </dsp:nvSpPr>
      <dsp:spPr>
        <a:xfrm>
          <a:off x="1827126" y="1521"/>
          <a:ext cx="2014702" cy="2014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76" tIns="12700" rIns="11087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УТВЕРЖДЕНИЕ КАНДИДАТУРЫ НАСТАВНИКА ПРИКАЗОМ ДИРЕКТОРА МАОУ "СОШ №15"</a:t>
          </a:r>
        </a:p>
      </dsp:txBody>
      <dsp:txXfrm>
        <a:off x="2122172" y="296567"/>
        <a:ext cx="1424610" cy="1424610"/>
      </dsp:txXfrm>
    </dsp:sp>
    <dsp:sp modelId="{45729E74-B54F-4AA6-970B-3D29FFFB6F21}">
      <dsp:nvSpPr>
        <dsp:cNvPr id="0" name=""/>
        <dsp:cNvSpPr/>
      </dsp:nvSpPr>
      <dsp:spPr>
        <a:xfrm>
          <a:off x="3438888" y="760"/>
          <a:ext cx="2014702" cy="2014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76" tIns="12700" rIns="11087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ДИАГНОСТИКА ЗАТРУДНЕНИЙ.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СОСТАВЛЕНИЕ ИНДИВИДУАЛЬНОГО ОБРАЗОВАТЕЛЬНОГО МАРШРУТА НАСТАВЛЯЕМОГО</a:t>
          </a:r>
        </a:p>
      </dsp:txBody>
      <dsp:txXfrm>
        <a:off x="3733934" y="295806"/>
        <a:ext cx="1424610" cy="1424610"/>
      </dsp:txXfrm>
    </dsp:sp>
    <dsp:sp modelId="{89C5DD89-D6D5-4892-ACB1-308F31B5B03F}">
      <dsp:nvSpPr>
        <dsp:cNvPr id="0" name=""/>
        <dsp:cNvSpPr/>
      </dsp:nvSpPr>
      <dsp:spPr>
        <a:xfrm>
          <a:off x="5050650" y="760"/>
          <a:ext cx="2014702" cy="2014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76" tIns="12700" rIns="11087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ПОДГОТОВКА ИТОГОВОГО ОТЧЕТА НАСТАВНИКА О ПРОДЕЛАННОЙ РАБОТЕ</a:t>
          </a:r>
        </a:p>
      </dsp:txBody>
      <dsp:txXfrm>
        <a:off x="5345696" y="295806"/>
        <a:ext cx="1424610" cy="1424610"/>
      </dsp:txXfrm>
    </dsp:sp>
    <dsp:sp modelId="{88E5D423-3FCA-47DA-98AB-AC15A25A53A7}">
      <dsp:nvSpPr>
        <dsp:cNvPr id="0" name=""/>
        <dsp:cNvSpPr/>
      </dsp:nvSpPr>
      <dsp:spPr>
        <a:xfrm>
          <a:off x="6662412" y="760"/>
          <a:ext cx="2014702" cy="20147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876" tIns="12700" rIns="11087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ПРИКАЗ ДИРЕКТОРА ПО ИТОГАМ НАСТАВНИЧЕСТВА.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 СТИМУЛИРОВАНИЕ ТРУДА НАСТАВНИКА</a:t>
          </a:r>
        </a:p>
      </dsp:txBody>
      <dsp:txXfrm>
        <a:off x="6957458" y="295806"/>
        <a:ext cx="1424610" cy="1424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29109-6F2C-4196-AEDE-58C3DEC629C9}">
      <dsp:nvSpPr>
        <dsp:cNvPr id="0" name=""/>
        <dsp:cNvSpPr/>
      </dsp:nvSpPr>
      <dsp:spPr>
        <a:xfrm>
          <a:off x="2510" y="360398"/>
          <a:ext cx="3058546" cy="12234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МЕТОДИЧЕСКИЙ СЕМИНАР ДЛЯ НАСТАВНИКОВ</a:t>
          </a:r>
        </a:p>
      </dsp:txBody>
      <dsp:txXfrm>
        <a:off x="614219" y="360398"/>
        <a:ext cx="1835128" cy="1223418"/>
      </dsp:txXfrm>
    </dsp:sp>
    <dsp:sp modelId="{3F814E53-C8CF-4D86-BFCD-F8CC2411D6E5}">
      <dsp:nvSpPr>
        <dsp:cNvPr id="0" name=""/>
        <dsp:cNvSpPr/>
      </dsp:nvSpPr>
      <dsp:spPr>
        <a:xfrm>
          <a:off x="2755202" y="399707"/>
          <a:ext cx="3058546" cy="12234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МЕТОДИЧЕСКИЙ СЕМИНАР ДЛЯ НАСТАВЛЯЕМЫХ ПЕДАГОГОВ</a:t>
          </a:r>
        </a:p>
      </dsp:txBody>
      <dsp:txXfrm>
        <a:off x="3366911" y="399707"/>
        <a:ext cx="1835128" cy="1223418"/>
      </dsp:txXfrm>
    </dsp:sp>
    <dsp:sp modelId="{A477BA44-1A6E-4615-AD7A-4EDDAE5002B6}">
      <dsp:nvSpPr>
        <dsp:cNvPr id="0" name=""/>
        <dsp:cNvSpPr/>
      </dsp:nvSpPr>
      <dsp:spPr>
        <a:xfrm>
          <a:off x="5510405" y="347014"/>
          <a:ext cx="3058546" cy="12234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МЕТОДИЧЕСКИЙ СОВЕТ ПО ИТОГАМ ГОДА</a:t>
          </a:r>
        </a:p>
      </dsp:txBody>
      <dsp:txXfrm>
        <a:off x="6122114" y="347014"/>
        <a:ext cx="1835128" cy="1223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88621-8E47-4A1A-A381-2A703DD697A9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55FD3-21B7-4545-A28A-21A9ACFF7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9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55FD3-21B7-4545-A28A-21A9ACFF790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239398" y="185238"/>
            <a:ext cx="5648623" cy="296547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КОУЧИНГ – НАСТАВНИЧЕСТВО КАК УСЛОВИЕ ПРОФЕССИОНАЛЬНОГО СТАНОВЛЕНИЯ МОЛОДОГО ПЕДАГОГА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445224"/>
            <a:ext cx="5037463" cy="126826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Файзуллина М.М.,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УВР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МАОУ «СОШ №15», г. Троицка </a:t>
            </a:r>
          </a:p>
        </p:txBody>
      </p:sp>
    </p:spTree>
    <p:extLst>
      <p:ext uri="{BB962C8B-B14F-4D97-AF65-F5344CB8AC3E}">
        <p14:creationId xmlns:p14="http://schemas.microsoft.com/office/powerpoint/2010/main" val="30210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213536" cy="54864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Сделай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сам, 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подскажу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catherineasquithgallery.com/uploads/posts/2021-02/thumbs/1613545412_126-p-kartinki-na-belom-fone-dlya-prezentatsii-1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atherineasquithgallery.com/uploads/posts/2021-02/thumbs/1613545412_126-p-kartinki-na-belom-fone-dlya-prezentatsii-14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atherineasquithgallery.com/uploads/posts/2021-02/thumbs/1613545412_126-p-kartinki-na-belom-fone-dlya-prezentatsii-144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catherineasquithgallery.com/uploads/posts/2021-02/thumbs/1613545412_126-p-kartinki-na-belom-fone-dlya-prezentatsii-144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Глазкова\Desktop\1613545412_126-p-kartinki-na-belom-fone-dlya-prezentatsii-1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r="10134" b="2504"/>
          <a:stretch/>
        </p:blipFill>
        <p:spPr bwMode="auto">
          <a:xfrm>
            <a:off x="307975" y="1016732"/>
            <a:ext cx="4165414" cy="40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9" y="1016732"/>
            <a:ext cx="44986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Открытые уроки молодых педагогов;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молодого педагога на заседании методического объединении по актуальным методическим проблемам;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подготовке и проведении педагогического марафона.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416" y="5103674"/>
            <a:ext cx="850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Приобретение опыта практической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наставника – повышение квалификации, статус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лидера, удовлетворение 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работы, развитие инновационного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содержания профессиональной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0411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Сделай сам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расскажи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сделал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ch718zg.mskobr.ru/images/cms/data/bani-pormov-ali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7824" r="2084" b="2380"/>
          <a:stretch/>
        </p:blipFill>
        <p:spPr bwMode="auto">
          <a:xfrm>
            <a:off x="251520" y="1052736"/>
            <a:ext cx="4320988" cy="30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508" y="1124744"/>
            <a:ext cx="43919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Открытые уроки и мероприятия молодых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Самостоятельное участие молодого педагога в семинарах, круглых столах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Руководство инновационной деятельностью обучающихся (участие в олимпиадах, конкурсах, научно-практических конференциях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415" y="4919008"/>
            <a:ext cx="85041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опыта практической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опыта взаимодействия с обучающимися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коллегами.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Профессиональный рост. Аттестация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соответствие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занимаемой должности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на квалификационную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категорию. Победы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конкурсах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профмастерства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Представление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 муниципальным и региональным наградам. Профессиональный портфолио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53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3" t="23667" r="13187" b="13333"/>
          <a:stretch/>
        </p:blipFill>
        <p:spPr bwMode="auto">
          <a:xfrm>
            <a:off x="115788" y="0"/>
            <a:ext cx="9059195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96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90"/>
            <a:ext cx="9142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ТИП </a:t>
            </a:r>
            <a:r>
              <a:rPr lang="ru-RU" b="1" u="sng" dirty="0"/>
              <a:t>УРОКА, КОГДА НАДО ПРИМЕНЯТЬ: </a:t>
            </a:r>
            <a:r>
              <a:rPr lang="ru-RU" dirty="0"/>
              <a:t>актуализация знаний в начале урока или в процессе его по мере необходимости.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ПРИМЕР ПРИМЕНЕНИЯ:</a:t>
            </a:r>
            <a:r>
              <a:rPr lang="ru-RU" dirty="0"/>
              <a:t> любой учебный предмет. К теме или к конкретному понятию урока нужно выписать в столбик слова-ассоциации.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РЕКОМЕНДАЦИИ ПО РАБОТЕ С АССОЦИАТИВНЫМ РЯДОМ:</a:t>
            </a:r>
            <a:endParaRPr lang="ru-RU" dirty="0"/>
          </a:p>
          <a:p>
            <a:pPr fontAlgn="base"/>
            <a:r>
              <a:rPr lang="ru-RU" dirty="0"/>
              <a:t>Если ряд получится сравнительно правильным, можно усложнить задание и предложить ученикам составить определение понятию, используя записанные слова.</a:t>
            </a:r>
          </a:p>
          <a:p>
            <a:pPr fontAlgn="base"/>
            <a:r>
              <a:rPr lang="ru-RU" dirty="0"/>
              <a:t>Затем выслушать, сравнить со словарным вариантом, можно добавить новые слова в ассоциативный ряд.</a:t>
            </a:r>
          </a:p>
          <a:p>
            <a:pPr fontAlgn="base"/>
            <a:r>
              <a:rPr lang="ru-RU" dirty="0"/>
              <a:t>Оставить запись на доске, объяснив новую тему, в конце урока вернуться и что-либо добавить или стереть.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ДЕЯТЕЛЬНОСТЬ УЧИТЕЛЯ:</a:t>
            </a:r>
            <a:r>
              <a:rPr lang="ru-RU" b="1" dirty="0"/>
              <a:t> </a:t>
            </a:r>
            <a:r>
              <a:rPr lang="ru-RU" dirty="0"/>
              <a:t>Учитель выписывает на доске в столбик слова-ассоциации к теме урока или к конкретному понятию, которое будет рассмотрено на уроке.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9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КОУЧ - НАСТАВНИЧЕСТВО – ЭТО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ИНВЕСТИЦИЯ В ДОЛГОСРОЧНОЕ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ОРГАНИЗАЦИИ, В ЕЕ «ЗДОРОВЬЕ»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Дэвид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ds05.infourok.ru/uploads/ex/0cc4/000e64a3-40939831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6399" r="5427" b="20006"/>
          <a:stretch/>
        </p:blipFill>
        <p:spPr bwMode="auto">
          <a:xfrm>
            <a:off x="1259632" y="1772816"/>
            <a:ext cx="6264696" cy="37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2" t="8114" r="6224" b="7062"/>
          <a:stretch/>
        </p:blipFill>
        <p:spPr bwMode="auto">
          <a:xfrm>
            <a:off x="179512" y="-11938"/>
            <a:ext cx="8653738" cy="68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6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3164" r="8224" b="4170"/>
          <a:stretch/>
        </p:blipFill>
        <p:spPr bwMode="auto">
          <a:xfrm>
            <a:off x="191602" y="-1"/>
            <a:ext cx="8628870" cy="75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26001" r="14750" b="7666"/>
          <a:stretch/>
        </p:blipFill>
        <p:spPr bwMode="auto">
          <a:xfrm>
            <a:off x="1" y="66483"/>
            <a:ext cx="9598902" cy="692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7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ПРОТИВОРЕЧИЯ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064896" cy="3912548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требованиями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законодательства к определенному уровню владения педагогами современными профессиональными компетентностями и их неготовностью к работе в новых условиях в силу недостаточной практической, методической готовности молодых специалистов к деятельности в новых условиях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/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требованиями  профессионального  стандарта  педагога  к  определенному уровню  владения  педагогами  соответствующими  компетентностями  и  снижением мотивации молодых педагогов к самообразованию в условиях профессиональной деятельности. </a:t>
            </a:r>
          </a:p>
          <a:p>
            <a:endParaRPr lang="ru-RU" dirty="0"/>
          </a:p>
        </p:txBody>
      </p:sp>
      <p:pic>
        <p:nvPicPr>
          <p:cNvPr id="1026" name="Picture 2" descr="https://margaretblaine.com/wp-content/uploads/2019/02/relation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0307"/>
            <a:ext cx="3312368" cy="220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649711"/>
              </p:ext>
            </p:extLst>
          </p:nvPr>
        </p:nvGraphicFramePr>
        <p:xfrm>
          <a:off x="4345" y="0"/>
          <a:ext cx="9139655" cy="731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6119"/>
                <a:gridCol w="4643536"/>
              </a:tblGrid>
              <a:tr h="333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КОУЧИНГ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НАСТАВНИЧЕСТВО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24" marR="45124" marT="0" marB="0"/>
                </a:tc>
              </a:tr>
              <a:tr h="10920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Объединяет:  профессиональный рост 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выполнение новых задач (которых молодой специалист никогда раньше не делал) или привычных задач другим, новым способом.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24" marR="451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35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Отличает: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Коуч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не  передает  молодому  специалисту собственные знания и опыт.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Коуч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направляет,  но  не  дает  советов,  не учит и не оценивает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24" marR="451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Наставничество – метод адаптации к условиям профессиональной деятельности, к новой образовательной 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подготовки к работе, обеспечивающий занятость </a:t>
                      </a:r>
                      <a:r>
                        <a:rPr lang="ru-RU" sz="20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 </a:t>
                      </a: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поддержкой опытного наставника, что способствует изучению работы на практике.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  передача  знаний, принятых  норм  поведения,  накопленных  в  образовательной  организации, молодому специалисту.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124" marR="451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7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-наставничества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92480" cy="3579849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ускорение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процесса профессионального становления и развития лиц, в отношении которых осуществляется наставничество, развитие их способности самостоятельно, качественно и ответственно выполнять возложенные функциональные обязанности в соответствии с замещаемой должностью, повышать свой профессиональный уровень;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обучение эффективным формам и методам учебно-методической работы и общения в коллективе;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формирование у наставляемых способности самостоятельно преодолевать профессиональные трудности, осуществление оценки профессиональных знаний и навыков наставляемых лиц;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закрепление кадров в школе и создание благоприятных условий для их профессионального и должностного развития;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адаптация к корпоративной культуре, усвоение традиций школы.</a:t>
            </a:r>
          </a:p>
          <a:p>
            <a:pPr algn="just">
              <a:buFont typeface="Arial" pitchFamily="34" charset="0"/>
              <a:buChar char="•"/>
            </a:pP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54864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 работы во взаимодействии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640960" cy="448861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этап – адаптационный (ознакомительный).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Наставник определяет круг обязанностей и полномочий молодого специалиста, а также выявляет недостатки/проблемы в его умениях и навыках, чтобы выработать программу адаптации.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этап – основной (проектировочный).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Наставник разрабатывает и реализует программу адаптации, осуществляет корректировку профессиональных умений молодого или вновь принятого специалиста, помогает выстроить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емусобственную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программу самосовершенствования.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этап – контрольно-оценочный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. Наставник проверяет уровень профессиональной компетентности молодого или вновь принятого специалиста, определяет степень его готовности к выполнению своих функциональных обязанностей.</a:t>
            </a:r>
          </a:p>
          <a:p>
            <a:pPr algn="just"/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48640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Механизм наставничества в МАОУ «СОШ №15»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7906957"/>
              </p:ext>
            </p:extLst>
          </p:nvPr>
        </p:nvGraphicFramePr>
        <p:xfrm>
          <a:off x="24608" y="2636912"/>
          <a:ext cx="889248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9569970"/>
              </p:ext>
            </p:extLst>
          </p:nvPr>
        </p:nvGraphicFramePr>
        <p:xfrm>
          <a:off x="251520" y="764704"/>
          <a:ext cx="856895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763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762" y="260648"/>
            <a:ext cx="7520940" cy="54864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расскажу, а ты послушай</a:t>
            </a:r>
          </a:p>
        </p:txBody>
      </p:sp>
      <p:pic>
        <p:nvPicPr>
          <p:cNvPr id="4098" name="Picture 2" descr="https://w-dog.ru/wallpapers/0/0/513364928266322/belyj-fon-chelovechki-prezentaciy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6997" r="5749" b="9371"/>
          <a:stretch/>
        </p:blipFill>
        <p:spPr bwMode="auto">
          <a:xfrm>
            <a:off x="107504" y="908720"/>
            <a:ext cx="38039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5301207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РЕЗУЛЬТАТ: расширение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теоретических знаний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764704"/>
            <a:ext cx="51480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Школа молодого педагога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– содействие успешному профессиональному становлению молодых специалистов.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течение учебного года: 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Документация преподавателя в свете ФГОС НОО, ООО, СОО. Создание учебно-методического комплекса как условия качественной реализации профессиональной образовательной программы; 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Современный урок: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подход. Методика и техника урока; организация самостоятельной учебной деятельности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обучающитхся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уроке;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Контрольно-оценочная деятельность учителя в соответствии с ФГОС;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уроке – ИКТ; 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Психологический микроклимат на уроке, владение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ситуацией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6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покажу, 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посмотри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im0-tub-ru.yandex.net/i?id=8a785120c6f4769bd35e5a76bda045a6&amp;ref=rim&amp;n=33&amp;w=188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5" y="1052736"/>
            <a:ext cx="295232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908720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Открытые уроки наставников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Методические дни («Современные образовательные технологии», «Технология проектного обучения на уроке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Мастер-классы («Активные формы воспитания»)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4116" y="58052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опыта практической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505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Сделаем вместе</a:t>
            </a:r>
          </a:p>
        </p:txBody>
      </p:sp>
      <p:pic>
        <p:nvPicPr>
          <p:cNvPr id="6146" name="Picture 2" descr="https://simpleline.ru/d/54980394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2" y="993202"/>
            <a:ext cx="3610824" cy="40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764704"/>
            <a:ext cx="4788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Совместная разработка учебно-планирующей документации (рабочих программ, контрольно-оценочных средств и др.);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Совместные публикации статей и методических изданий из опыта педагогической деятельности;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Совместное участие в экспериментальной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работе, в работе пилотных, инновационных площадок;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Совместное участие в профессиональных конкурсах (городской конкурс «Педагогический дебют», «Новой школе – новые стандарты» 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1723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РЕЗУЛЬТАТ: Приобретение опыта участия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инновационной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8603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468</TotalTime>
  <Words>795</Words>
  <Application>Microsoft Office PowerPoint</Application>
  <PresentationFormat>Экран (4:3)</PresentationFormat>
  <Paragraphs>88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КОУЧИНГ – НАСТАВНИЧЕСТВО КАК УСЛОВИЕ ПРОФЕССИОНАЛЬНОГО СТАНОВЛЕНИЯ МОЛОДОГО ПЕДАГОГА </vt:lpstr>
      <vt:lpstr>ПРОТИВОРЕЧИЯ</vt:lpstr>
      <vt:lpstr>Презентация PowerPoint</vt:lpstr>
      <vt:lpstr>Задачи коуч-наставничества</vt:lpstr>
      <vt:lpstr>этапы работы во взаимодействии</vt:lpstr>
      <vt:lpstr>Механизм наставничества в МАОУ «СОШ №15» </vt:lpstr>
      <vt:lpstr>Я расскажу, а ты послушай</vt:lpstr>
      <vt:lpstr>Я покажу, а ты посмотри</vt:lpstr>
      <vt:lpstr>Сделаем вместе</vt:lpstr>
      <vt:lpstr> Сделай сам, а я подскажу </vt:lpstr>
      <vt:lpstr>Сделай сам и расскажи, что ты сделал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КОУЧИНГ – НАСТАВНИЧЕСТВО КАК УСЛОВИЕ ПРОФЕССИОНАЛЬНОГО СТАНОВЛЕНИЯ МОЛОДОГО ПЕДАГОГА </dc:title>
  <dc:creator>Глазкова</dc:creator>
  <cp:lastModifiedBy>Глазкова</cp:lastModifiedBy>
  <cp:revision>19</cp:revision>
  <dcterms:created xsi:type="dcterms:W3CDTF">2021-08-18T04:02:43Z</dcterms:created>
  <dcterms:modified xsi:type="dcterms:W3CDTF">2021-08-20T06:27:30Z</dcterms:modified>
</cp:coreProperties>
</file>