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302" r:id="rId3"/>
    <p:sldId id="304" r:id="rId4"/>
    <p:sldId id="265" r:id="rId5"/>
    <p:sldId id="266" r:id="rId6"/>
    <p:sldId id="267" r:id="rId7"/>
    <p:sldId id="305" r:id="rId8"/>
    <p:sldId id="300" r:id="rId9"/>
    <p:sldId id="260" r:id="rId10"/>
    <p:sldId id="296" r:id="rId11"/>
    <p:sldId id="268" r:id="rId12"/>
    <p:sldId id="310" r:id="rId13"/>
    <p:sldId id="269" r:id="rId14"/>
    <p:sldId id="313" r:id="rId15"/>
    <p:sldId id="273" r:id="rId16"/>
    <p:sldId id="285" r:id="rId17"/>
    <p:sldId id="284" r:id="rId18"/>
    <p:sldId id="282" r:id="rId19"/>
    <p:sldId id="283" r:id="rId20"/>
    <p:sldId id="270" r:id="rId21"/>
    <p:sldId id="321" r:id="rId22"/>
    <p:sldId id="315" r:id="rId23"/>
    <p:sldId id="322" r:id="rId24"/>
    <p:sldId id="320" r:id="rId25"/>
    <p:sldId id="278" r:id="rId26"/>
    <p:sldId id="281" r:id="rId27"/>
    <p:sldId id="279" r:id="rId28"/>
    <p:sldId id="290" r:id="rId29"/>
    <p:sldId id="280" r:id="rId30"/>
    <p:sldId id="286" r:id="rId31"/>
    <p:sldId id="287" r:id="rId32"/>
    <p:sldId id="271" r:id="rId33"/>
    <p:sldId id="277" r:id="rId34"/>
    <p:sldId id="288" r:id="rId35"/>
    <p:sldId id="307" r:id="rId36"/>
    <p:sldId id="272" r:id="rId37"/>
    <p:sldId id="327" r:id="rId38"/>
    <p:sldId id="274" r:id="rId39"/>
    <p:sldId id="291" r:id="rId40"/>
    <p:sldId id="308" r:id="rId41"/>
    <p:sldId id="306" r:id="rId42"/>
    <p:sldId id="275" r:id="rId43"/>
    <p:sldId id="292" r:id="rId44"/>
    <p:sldId id="293" r:id="rId45"/>
    <p:sldId id="317" r:id="rId46"/>
    <p:sldId id="318" r:id="rId47"/>
    <p:sldId id="319" r:id="rId48"/>
    <p:sldId id="261" r:id="rId49"/>
    <p:sldId id="262" r:id="rId50"/>
    <p:sldId id="263" r:id="rId51"/>
    <p:sldId id="264" r:id="rId52"/>
    <p:sldId id="325" r:id="rId53"/>
    <p:sldId id="297" r:id="rId54"/>
    <p:sldId id="323" r:id="rId55"/>
    <p:sldId id="324" r:id="rId56"/>
    <p:sldId id="294" r:id="rId57"/>
    <p:sldId id="326" r:id="rId58"/>
    <p:sldId id="289" r:id="rId59"/>
    <p:sldId id="299" r:id="rId6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60" autoAdjust="0"/>
  </p:normalViewPr>
  <p:slideViewPr>
    <p:cSldViewPr showGuides="1">
      <p:cViewPr varScale="1">
        <p:scale>
          <a:sx n="101" d="100"/>
          <a:sy n="101" d="100"/>
        </p:scale>
        <p:origin x="-19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061302681992306E-2"/>
          <c:y val="1.3559322033898301E-2"/>
          <c:w val="0.90996168582375458"/>
          <c:h val="0.8050847457627091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rgbClr val="9999FF"/>
            </a:solidFill>
            <a:ln w="12684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0000"/>
              </a:solidFill>
              <a:ln w="12684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CC00"/>
              </a:solidFill>
              <a:ln w="12684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3366FF"/>
              </a:solidFill>
              <a:ln w="1268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9.1074754162247903E-2"/>
                  <c:y val="5.9617924551606534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0.1889368596804957"/>
                  <c:y val="3.1810240527492636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22796934865900445"/>
                  <c:y val="7.914233626173095E-2"/>
                </c:manualLayout>
              </c:layout>
              <c:dLblPos val="bestFit"/>
              <c:showPercent val="1"/>
            </c:dLbl>
            <c:numFmt formatCode="0%" sourceLinked="0"/>
            <c:spPr>
              <a:solidFill>
                <a:srgbClr val="FFFFFF"/>
              </a:solidFill>
              <a:ln w="3171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2497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inEnd"/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1.0000000000000011E-2</c:v>
                </c:pt>
                <c:pt idx="1">
                  <c:v>0.47000000000000008</c:v>
                </c:pt>
                <c:pt idx="2">
                  <c:v>0.52</c:v>
                </c:pt>
              </c:numCache>
            </c:numRef>
          </c:val>
        </c:ser>
        <c:firstSliceAng val="0"/>
      </c:pieChart>
      <c:spPr>
        <a:solidFill>
          <a:srgbClr val="FFFFFF"/>
        </a:solidFill>
        <a:ln w="12684">
          <a:solidFill>
            <a:srgbClr val="FFFFFF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283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83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83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6.7049808429118771E-2"/>
          <c:y val="0.83737646630644769"/>
          <c:w val="0.77178635940633844"/>
          <c:h val="0.14228442433834029"/>
        </c:manualLayout>
      </c:layout>
      <c:spPr>
        <a:noFill/>
        <a:ln w="25368">
          <a:noFill/>
        </a:ln>
      </c:spPr>
      <c:txPr>
        <a:bodyPr/>
        <a:lstStyle/>
        <a:p>
          <a:pPr>
            <a:defRPr sz="1628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498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061302681992306E-2"/>
          <c:y val="1.3559322033898299E-2"/>
          <c:w val="0.90996168582375458"/>
          <c:h val="0.8050847457627091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rgbClr val="9999FF"/>
            </a:solidFill>
            <a:ln w="12684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0000"/>
              </a:solidFill>
              <a:ln w="12684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CC00"/>
              </a:solidFill>
              <a:ln w="12684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3366FF"/>
              </a:solidFill>
              <a:ln w="1268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3239312777245526E-2"/>
                  <c:y val="4.7007286694832014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0.25287356321839088"/>
                  <c:y val="-0.16159185071987953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10686547688656164"/>
                  <c:y val="0.15593220338983127"/>
                </c:manualLayout>
              </c:layout>
              <c:dLblPos val="bestFit"/>
              <c:showPercent val="1"/>
            </c:dLbl>
            <c:numFmt formatCode="0%" sourceLinked="0"/>
            <c:spPr>
              <a:solidFill>
                <a:srgbClr val="FFFFFF"/>
              </a:solidFill>
              <a:ln w="3171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2497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inEnd"/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6.0000000000000032E-2</c:v>
                </c:pt>
                <c:pt idx="1">
                  <c:v>0.82000000000000062</c:v>
                </c:pt>
                <c:pt idx="2">
                  <c:v>0.12000000000000002</c:v>
                </c:pt>
              </c:numCache>
            </c:numRef>
          </c:val>
        </c:ser>
        <c:firstSliceAng val="0"/>
      </c:pieChart>
      <c:spPr>
        <a:solidFill>
          <a:srgbClr val="FFFFFF"/>
        </a:solidFill>
        <a:ln w="12684">
          <a:solidFill>
            <a:srgbClr val="FFFFFF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283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83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83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19117922588064518"/>
          <c:y val="0.78938994915946459"/>
          <c:w val="0.66192988937957986"/>
          <c:h val="0.14921433311979368"/>
        </c:manualLayout>
      </c:layout>
      <c:spPr>
        <a:noFill/>
        <a:ln w="25368">
          <a:noFill/>
        </a:ln>
      </c:spPr>
      <c:txPr>
        <a:bodyPr/>
        <a:lstStyle/>
        <a:p>
          <a:pPr>
            <a:defRPr sz="1628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498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222D7-71D0-4647-AA41-D5045AFC5769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47F95-C064-417B-A604-8C897C5E62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076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11A53-993A-4BDC-BD2F-96262801BE6C}" type="slidenum">
              <a:rPr lang="ru-RU"/>
              <a:pPr/>
              <a:t>2</a:t>
            </a:fld>
            <a:endParaRPr lang="ru-RU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7F95-C064-417B-A604-8C897C5E62B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3801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7F95-C064-417B-A604-8C897C5E62B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8F13-4267-4E0D-A79A-C2E0A87D14A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3B7111A-F89B-4331-95F8-147994A03847}" type="datetimeFigureOut">
              <a:rPr lang="ru-RU"/>
              <a:pPr>
                <a:defRPr/>
              </a:pPr>
              <a:t>13.09.2019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B20AD-1F89-4602-8C22-03D8D2C90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383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5312E-8D7A-4204-ACFC-15C9D2143919}" type="datetimeFigureOut">
              <a:rPr lang="ru-RU"/>
              <a:pPr>
                <a:defRPr/>
              </a:pPr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AAFA7-F11A-4177-9EAD-FBBD73428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86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B5612-2995-4C2D-8A4A-689F1D1DDB7C}" type="datetimeFigureOut">
              <a:rPr lang="ru-RU"/>
              <a:pPr>
                <a:defRPr/>
              </a:pPr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33249-D589-4010-863F-83D99B712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1118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27D8B6-F080-474A-B83D-1101B9A81F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CD21-35DE-4AC7-9916-FAC95C4D4C95}" type="datetimeFigureOut">
              <a:rPr lang="ru-RU"/>
              <a:pPr>
                <a:defRPr/>
              </a:pPr>
              <a:t>13.09.2019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9BAAB-C5FF-44AF-BB2F-F18ACED77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2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061CB97-C34E-4124-9FFE-42A8054F555F}" type="datetimeFigureOut">
              <a:rPr lang="ru-RU"/>
              <a:pPr>
                <a:defRPr/>
              </a:pPr>
              <a:t>13.09.2019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17EC3-9B76-49D4-854A-07632C113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632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D32BA-E25C-4A94-BF67-8B338D9E6714}" type="datetimeFigureOut">
              <a:rPr lang="ru-RU"/>
              <a:pPr>
                <a:defRPr/>
              </a:pPr>
              <a:t>13.09.2019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AC9F-DFDC-427B-9CAF-4B44E3929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647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E4F43-F97E-4546-969B-590C49E12D2D}" type="datetimeFigureOut">
              <a:rPr lang="ru-RU"/>
              <a:pPr>
                <a:defRPr/>
              </a:pPr>
              <a:t>13.09.2019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8EA9-C323-4DBC-9010-9FB919902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429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7A0A5-1F76-496B-981F-1D94B72F62A6}" type="datetimeFigureOut">
              <a:rPr lang="ru-RU"/>
              <a:pPr>
                <a:defRPr/>
              </a:pPr>
              <a:t>13.09.2019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5FE8F-34A7-44A8-8F34-BAE73483A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476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3CC2D-8FF2-4C7C-ADC7-44699F3F697E}" type="datetimeFigureOut">
              <a:rPr lang="ru-RU"/>
              <a:pPr>
                <a:defRPr/>
              </a:pPr>
              <a:t>13.09.2019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7DC0F-CD8E-4A02-849F-42EC090C5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703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1000AEB-FDC1-4D4F-8EBF-9410561FDC7B}" type="datetimeFigureOut">
              <a:rPr lang="ru-RU"/>
              <a:pPr>
                <a:defRPr/>
              </a:pPr>
              <a:t>13.09.2019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0CE66-09AD-42D0-8A72-20D5A20A7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263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181BB0E-5363-4AE5-BC1D-F3AC79F228CD}" type="datetimeFigureOut">
              <a:rPr lang="ru-RU"/>
              <a:pPr>
                <a:defRPr/>
              </a:pPr>
              <a:t>13.09.2019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443C0-1B6E-4F62-9FB9-64D93E2B6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7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F44074-AF37-41AA-8D3D-0D00317B2420}" type="datetimeFigureOut">
              <a:rPr lang="ru-RU"/>
              <a:pPr>
                <a:defRPr/>
              </a:pPr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F1D510-615A-4889-B740-C449DDED0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7" r:id="rId4"/>
    <p:sldLayoutId id="2147483678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  <p:sldLayoutId id="2147483688" r:id="rId12"/>
  </p:sldLayoutIdLst>
  <p:txStyles>
    <p:titleStyle>
      <a:lvl1pPr algn="l" rtl="0" fontAlgn="base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2pPr>
      <a:lvl3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3pPr>
      <a:lvl4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4pPr>
      <a:lvl5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9pPr>
    </p:titleStyle>
    <p:bodyStyle>
      <a:lvl1pPr marL="171450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hyperlink" Target="&#1089;&#1089;&#1099;&#1083;&#1082;&#1080;/&#1084;&#1103;&#1095;.ppt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avo.perspektiva-inva.ru/index.php?676" TargetMode="External"/><Relationship Id="rId2" Type="http://schemas.openxmlformats.org/officeDocument/2006/relationships/hyperlink" Target="http://inclusion.vzaimodeystvie.ru/wp-content/uploads/2009/11/%D0%9A%D0%BE%D0%BD%D1%86%D0%B5%D0%BF%D1%86%D0%B8%D1%8F-%D0%B4%D0%BE%D0%BB%D0%B3%D0%BE%D1%81%D1%80%D0%BE%D1%87%D0%BD%D0%BE%D0%B3%D0%BE-%D1%81%D0%BE%D1%86%D0%B8%D0%B0%D0%BB%D1%8C%D0%BD%D0%BE-%D1%8D%D0%BA%D0%BE%D0%BD%D0%BE%D0%BC%D0%B8%D1%87%D0%B5%D1%81%D0%BA%D0%BE%D0%B3%D0%BE-%D1%80%D0%B0%D0%B7%D0%B2%D0%B8%D1%82%D0%B8%D1%8F-%D0%A0%D0%A4-%D0%BD%D0%B0-%D0%BF%D0%B5%D1%80%D0%B8%D0%BE%D0%B4-%D0%B4%D0%BE-2020-%D0%B3%D0%BE%D0%B4%D0%B0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lutorovsk-school4.edusite.ru/DswMedia/order2013-09-20-1082pmpc.pdf" TargetMode="External"/><Relationship Id="rId5" Type="http://schemas.openxmlformats.org/officeDocument/2006/relationships/hyperlink" Target="http://yalutorovsk-school4.edusite.ru/DswMedia/letter200-03-27-27-901-6pmpc.pdf" TargetMode="External"/><Relationship Id="rId4" Type="http://schemas.openxmlformats.org/officeDocument/2006/relationships/hyperlink" Target="http://yalutorovsk-school4.edusite.ru/DswMedia/letter2008-04-18--af-150-06childrenwithdisabilities.pdf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509120"/>
            <a:ext cx="2650604" cy="1440159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МБДОУ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«Д/с №19» г. Коркино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150" y="1417638"/>
            <a:ext cx="5119688" cy="23034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Система взаимодействия специалистов ДОУ при работе с детьми с  ОВЗ в условиях ФГОС ДО в рамках индивидуализации образования</a:t>
            </a:r>
            <a:endParaRPr lang="ru-RU" sz="3100" dirty="0"/>
          </a:p>
        </p:txBody>
      </p:sp>
      <p:pic>
        <p:nvPicPr>
          <p:cNvPr id="1026" name="Picture 2" descr="C:\Documents and Settings\Olga\Рабочий стол\vospitateli-do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DSC0903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260648"/>
            <a:ext cx="2354160" cy="145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C:\Documents and Settings\Admin\Рабочий стол\Рисунки\Коллекция картинок (презентации)\j04389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290"/>
            <a:ext cx="1000132" cy="954560"/>
          </a:xfrm>
          <a:prstGeom prst="ellipse">
            <a:avLst/>
          </a:prstGeom>
          <a:noFill/>
          <a:effectLst>
            <a:glow rad="228600">
              <a:schemeClr val="tx1">
                <a:alpha val="40000"/>
              </a:schemeClr>
            </a:glow>
          </a:effectLst>
        </p:spPr>
      </p:pic>
      <p:sp>
        <p:nvSpPr>
          <p:cNvPr id="86" name="Багетная рамка 85"/>
          <p:cNvSpPr/>
          <p:nvPr/>
        </p:nvSpPr>
        <p:spPr>
          <a:xfrm>
            <a:off x="3214688" y="3143250"/>
            <a:ext cx="2857500" cy="1285875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ПАРАМЕТРЫ</a:t>
            </a: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857224" y="2214554"/>
            <a:ext cx="2000264" cy="1500198"/>
          </a:xfrm>
          <a:prstGeom prst="flowChartAlternateProcess">
            <a:avLst/>
          </a:prstGeom>
          <a:solidFill>
            <a:srgbClr val="FF9999"/>
          </a:solidFill>
          <a:ln>
            <a:solidFill>
              <a:srgbClr val="FF99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Состояние организационно-педагогических условий</a:t>
            </a:r>
          </a:p>
        </p:txBody>
      </p:sp>
      <p:sp>
        <p:nvSpPr>
          <p:cNvPr id="96" name="Блок-схема: альтернативный процесс 95"/>
          <p:cNvSpPr/>
          <p:nvPr/>
        </p:nvSpPr>
        <p:spPr>
          <a:xfrm>
            <a:off x="1000100" y="3857628"/>
            <a:ext cx="2000264" cy="1500198"/>
          </a:xfrm>
          <a:prstGeom prst="flowChartAlternateProcess">
            <a:avLst/>
          </a:prstGeom>
          <a:solidFill>
            <a:srgbClr val="FF9999"/>
          </a:solidFill>
          <a:ln>
            <a:solidFill>
              <a:srgbClr val="FF99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Диагностика образовательного процесса</a:t>
            </a:r>
          </a:p>
        </p:txBody>
      </p:sp>
      <p:sp>
        <p:nvSpPr>
          <p:cNvPr id="97" name="Блок-схема: альтернативный процесс 96"/>
          <p:cNvSpPr/>
          <p:nvPr/>
        </p:nvSpPr>
        <p:spPr>
          <a:xfrm>
            <a:off x="2571736" y="5000636"/>
            <a:ext cx="2000264" cy="1500198"/>
          </a:xfrm>
          <a:prstGeom prst="flowChartAlternateProcess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Сведения о воспитанниках, их родителях</a:t>
            </a:r>
          </a:p>
        </p:txBody>
      </p:sp>
      <p:sp>
        <p:nvSpPr>
          <p:cNvPr id="98" name="Блок-схема: альтернативный процесс 97"/>
          <p:cNvSpPr/>
          <p:nvPr/>
        </p:nvSpPr>
        <p:spPr>
          <a:xfrm>
            <a:off x="2571736" y="1214422"/>
            <a:ext cx="2000264" cy="1500198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Характеристика социума</a:t>
            </a:r>
          </a:p>
        </p:txBody>
      </p:sp>
      <p:sp>
        <p:nvSpPr>
          <p:cNvPr id="99" name="Блок-схема: альтернативный процесс 98"/>
          <p:cNvSpPr/>
          <p:nvPr/>
        </p:nvSpPr>
        <p:spPr>
          <a:xfrm>
            <a:off x="6429388" y="2214554"/>
            <a:ext cx="2000264" cy="1500198"/>
          </a:xfrm>
          <a:prstGeom prst="flowChartAlternateProcess">
            <a:avLst/>
          </a:prstGeom>
          <a:solidFill>
            <a:srgbClr val="99CCFF"/>
          </a:solidFill>
          <a:ln>
            <a:solidFill>
              <a:srgbClr val="99CC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Сведения о кадровом составе педагогического коллектива</a:t>
            </a:r>
          </a:p>
        </p:txBody>
      </p:sp>
      <p:sp>
        <p:nvSpPr>
          <p:cNvPr id="100" name="Блок-схема: альтернативный процесс 99"/>
          <p:cNvSpPr/>
          <p:nvPr/>
        </p:nvSpPr>
        <p:spPr>
          <a:xfrm>
            <a:off x="6286512" y="3857628"/>
            <a:ext cx="2000264" cy="1500198"/>
          </a:xfrm>
          <a:prstGeom prst="flowChartAlternateProcess">
            <a:avLst/>
          </a:prstGeom>
          <a:solidFill>
            <a:srgbClr val="99CCFF"/>
          </a:solidFill>
          <a:ln>
            <a:solidFill>
              <a:srgbClr val="99CC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Анализ программно-методического обеспечения</a:t>
            </a:r>
          </a:p>
        </p:txBody>
      </p:sp>
      <p:sp>
        <p:nvSpPr>
          <p:cNvPr id="101" name="Блок-схема: альтернативный процесс 100"/>
          <p:cNvSpPr/>
          <p:nvPr/>
        </p:nvSpPr>
        <p:spPr>
          <a:xfrm>
            <a:off x="4714876" y="5000636"/>
            <a:ext cx="2000264" cy="1500198"/>
          </a:xfrm>
          <a:prstGeom prst="flowChartAlternateProcess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Уровень методической работы</a:t>
            </a:r>
          </a:p>
        </p:txBody>
      </p:sp>
      <p:sp>
        <p:nvSpPr>
          <p:cNvPr id="102" name="Блок-схема: альтернативный процесс 101"/>
          <p:cNvSpPr/>
          <p:nvPr/>
        </p:nvSpPr>
        <p:spPr>
          <a:xfrm>
            <a:off x="4714876" y="1214422"/>
            <a:ext cx="2000264" cy="1500198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Оценка нормативно-правовых условий</a:t>
            </a:r>
          </a:p>
        </p:txBody>
      </p:sp>
      <p:sp>
        <p:nvSpPr>
          <p:cNvPr id="104" name="Стрелка вверх 103"/>
          <p:cNvSpPr/>
          <p:nvPr/>
        </p:nvSpPr>
        <p:spPr>
          <a:xfrm>
            <a:off x="4357688" y="2714625"/>
            <a:ext cx="484187" cy="357188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5" name="Стрелка вверх 104"/>
          <p:cNvSpPr/>
          <p:nvPr/>
        </p:nvSpPr>
        <p:spPr>
          <a:xfrm rot="16200000">
            <a:off x="2722563" y="3563938"/>
            <a:ext cx="484187" cy="357187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6" name="Стрелка вверх 105"/>
          <p:cNvSpPr/>
          <p:nvPr/>
        </p:nvSpPr>
        <p:spPr>
          <a:xfrm rot="5400000">
            <a:off x="6080125" y="3563938"/>
            <a:ext cx="484187" cy="357188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7" name="Стрелка вверх 106"/>
          <p:cNvSpPr/>
          <p:nvPr/>
        </p:nvSpPr>
        <p:spPr>
          <a:xfrm rot="10800000">
            <a:off x="4429125" y="4500563"/>
            <a:ext cx="484188" cy="357187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47096" y="506904"/>
            <a:ext cx="7373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Параметры управления  образовательной деятельностью в ДОУ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9510082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8"/>
          </a:xfrm>
        </p:spPr>
        <p:txBody>
          <a:bodyPr/>
          <a:lstStyle/>
          <a:p>
            <a:r>
              <a:rPr lang="ru-RU" dirty="0" smtClean="0"/>
              <a:t>Кадровые условия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связаны с подбором и расстановкой кадров разного профиля: педагогов, работников службы сопровождения. В связи с новыми задачами ДОУ и требованиями к кадрам были подобраны квалифицированные специалисты, с соответствующим образованием и курсовой подготовкой по работе в детьми с ОВЗ. В свою очередь это потребовало создания внутри учреждения системы специального </a:t>
            </a:r>
            <a:r>
              <a:rPr lang="ru-RU" b="1" u="sng" dirty="0" smtClean="0">
                <a:solidFill>
                  <a:schemeClr val="tx1"/>
                </a:solidFill>
              </a:rPr>
              <a:t>коррекционного направления</a:t>
            </a:r>
            <a:r>
              <a:rPr lang="ru-RU" dirty="0" smtClean="0">
                <a:solidFill>
                  <a:schemeClr val="tx1"/>
                </a:solidFill>
              </a:rPr>
              <a:t>, связанного с повышением профессионального мастерства работников учреждения, осуществляющим работу с данной категорией детей и расширило сферу кадровых условий.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В настоящее время педагогами разработаны рабочие образовательные программы, персонифицированные программы находятся в стадии разработки (1 блок-диагностический)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Oval 4"/>
          <p:cNvSpPr>
            <a:spLocks noChangeArrowheads="1"/>
          </p:cNvSpPr>
          <p:nvPr/>
        </p:nvSpPr>
        <p:spPr bwMode="gray">
          <a:xfrm>
            <a:off x="539750" y="2205038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Общее количество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педагогов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26 человек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397" name="AutoShape 5"/>
          <p:cNvSpPr>
            <a:spLocks noChangeArrowheads="1"/>
          </p:cNvSpPr>
          <p:nvPr/>
        </p:nvSpPr>
        <p:spPr bwMode="gray">
          <a:xfrm>
            <a:off x="250825" y="1916113"/>
            <a:ext cx="3833813" cy="383381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0784"/>
                  <a:invGamma/>
                  <a:alpha val="12000"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TextBox 12"/>
          <p:cNvSpPr txBox="1">
            <a:spLocks noChangeArrowheads="1"/>
          </p:cNvSpPr>
          <p:nvPr/>
        </p:nvSpPr>
        <p:spPr bwMode="auto">
          <a:xfrm>
            <a:off x="3729037" y="3305175"/>
            <a:ext cx="5272119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Среднее педагогическое – 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1518" name="TextBox 15"/>
          <p:cNvSpPr txBox="1">
            <a:spLocks noChangeArrowheads="1"/>
          </p:cNvSpPr>
          <p:nvPr/>
        </p:nvSpPr>
        <p:spPr bwMode="auto">
          <a:xfrm>
            <a:off x="3724274" y="4005064"/>
            <a:ext cx="5276881" cy="646331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Профессиональная переподготовка администрации -3 человека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24274" y="4818062"/>
            <a:ext cx="5276881" cy="369889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Неполное высшее педагогическое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  <p:sp>
        <p:nvSpPr>
          <p:cNvPr id="24" name="Овал 23">
            <a:hlinkClick r:id="rId2" action="ppaction://hlinkpres?slideindex=1&amp;slidetitle="/>
          </p:cNvPr>
          <p:cNvSpPr/>
          <p:nvPr/>
        </p:nvSpPr>
        <p:spPr bwMode="auto">
          <a:xfrm>
            <a:off x="3795713" y="4887913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 eaLnBrk="0" hangingPunct="0">
              <a:defRPr/>
            </a:pPr>
            <a:endParaRPr lang="ru-RU">
              <a:effectLst/>
            </a:endParaRPr>
          </a:p>
        </p:txBody>
      </p:sp>
      <p:sp>
        <p:nvSpPr>
          <p:cNvPr id="2" name="Овал 23">
            <a:hlinkClick r:id="rId2" action="ppaction://hlinkpres?slideindex=1&amp;slidetitle="/>
          </p:cNvPr>
          <p:cNvSpPr/>
          <p:nvPr/>
        </p:nvSpPr>
        <p:spPr bwMode="auto">
          <a:xfrm>
            <a:off x="3795713" y="4168775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 eaLnBrk="0" hangingPunct="0">
              <a:defRPr/>
            </a:pPr>
            <a:endParaRPr lang="ru-RU">
              <a:effectLst/>
            </a:endParaRPr>
          </a:p>
        </p:txBody>
      </p:sp>
      <p:sp>
        <p:nvSpPr>
          <p:cNvPr id="3" name="Овал 23">
            <a:hlinkClick r:id="rId2" action="ppaction://hlinkpres?slideindex=1&amp;slidetitle="/>
          </p:cNvPr>
          <p:cNvSpPr/>
          <p:nvPr/>
        </p:nvSpPr>
        <p:spPr bwMode="auto">
          <a:xfrm>
            <a:off x="3795713" y="3376613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 eaLnBrk="0" hangingPunct="0">
              <a:defRPr/>
            </a:pPr>
            <a:endParaRPr lang="ru-RU">
              <a:effectLst/>
            </a:endParaRPr>
          </a:p>
        </p:txBody>
      </p:sp>
      <p:sp>
        <p:nvSpPr>
          <p:cNvPr id="21517" name="TextBox 14"/>
          <p:cNvSpPr txBox="1">
            <a:spLocks noChangeArrowheads="1"/>
          </p:cNvSpPr>
          <p:nvPr/>
        </p:nvSpPr>
        <p:spPr bwMode="auto">
          <a:xfrm>
            <a:off x="3729037" y="2586037"/>
            <a:ext cx="5272119" cy="369889"/>
          </a:xfrm>
          <a:prstGeom prst="rect">
            <a:avLst/>
          </a:prstGeom>
          <a:solidFill>
            <a:srgbClr val="CC009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endParaRPr lang="ru-RU">
              <a:effectLst/>
            </a:endParaRPr>
          </a:p>
        </p:txBody>
      </p:sp>
      <p:sp>
        <p:nvSpPr>
          <p:cNvPr id="187419" name="Rectangle 27"/>
          <p:cNvSpPr>
            <a:spLocks noChangeArrowheads="1"/>
          </p:cNvSpPr>
          <p:nvPr/>
        </p:nvSpPr>
        <p:spPr bwMode="auto">
          <a:xfrm>
            <a:off x="4691275" y="2565400"/>
            <a:ext cx="3917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Высшее педагогическое – 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  <p:sp>
        <p:nvSpPr>
          <p:cNvPr id="4" name="Овал 23">
            <a:hlinkClick r:id="rId2" action="ppaction://hlinkpres?slideindex=1&amp;slidetitle="/>
          </p:cNvPr>
          <p:cNvSpPr/>
          <p:nvPr/>
        </p:nvSpPr>
        <p:spPr bwMode="auto">
          <a:xfrm>
            <a:off x="3795713" y="2655888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 eaLnBrk="0" hangingPunct="0">
              <a:defRPr/>
            </a:pPr>
            <a:endParaRPr lang="ru-RU">
              <a:effectLst/>
            </a:endParaRPr>
          </a:p>
        </p:txBody>
      </p:sp>
      <p:pic>
        <p:nvPicPr>
          <p:cNvPr id="187424" name="Picture 32" descr="j02321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4643446"/>
            <a:ext cx="2089150" cy="2017713"/>
          </a:xfrm>
          <a:prstGeom prst="rect">
            <a:avLst/>
          </a:prstGeom>
          <a:noFill/>
        </p:spPr>
      </p:pic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>
            <a:off x="357158" y="500042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/>
                <a:latin typeface="Impact"/>
              </a:rPr>
              <a:t>Кадровые ресурсы. Образование.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3714744" y="5572140"/>
            <a:ext cx="5276881" cy="3698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Профессиональная переподготовка– 3 человека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>
            <a:hlinkClick r:id="rId2" action="ppaction://hlinkpres?slideindex=1&amp;slidetitle="/>
          </p:cNvPr>
          <p:cNvSpPr/>
          <p:nvPr/>
        </p:nvSpPr>
        <p:spPr bwMode="auto">
          <a:xfrm>
            <a:off x="3786182" y="5643578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 eaLnBrk="0" hangingPunct="0">
              <a:defRPr/>
            </a:pPr>
            <a:endParaRPr lang="ru-RU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8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nimBg="1"/>
      <p:bldP spid="1873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1"/>
            <a:ext cx="8784975" cy="75212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Кадровый состав, работающий с обучающимися с ОВЗ</a:t>
            </a:r>
            <a:endParaRPr lang="ru-RU" sz="2800" dirty="0"/>
          </a:p>
        </p:txBody>
      </p:sp>
      <p:pic>
        <p:nvPicPr>
          <p:cNvPr id="1026" name="Picture 2" descr="C:\Users\admin69\Desktop\ja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268760"/>
            <a:ext cx="1310839" cy="1728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admin69\Desktop\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1340768"/>
            <a:ext cx="1244524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admin69\Desktop\IMG_05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912" y="1340768"/>
            <a:ext cx="1152128" cy="16129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admin69\Desktop\ki2_x4txhcm-kopij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20072" y="1340768"/>
            <a:ext cx="1244710" cy="1584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Users\admin69\Desktop\mash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04248" y="1268760"/>
            <a:ext cx="1157667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619672" y="764704"/>
            <a:ext cx="5787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Учителя-логопеды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2708920"/>
            <a:ext cx="7200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1" name="Picture 7" descr="C:\Users\admin69\Desktop\IMG_227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536" y="3501008"/>
            <a:ext cx="1080120" cy="14401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2" name="Picture 8" descr="C:\Users\admin69\Desktop\IMG_889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835696" y="3501008"/>
            <a:ext cx="960965" cy="14401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3" name="Picture 9" descr="C:\Users\admin69\Desktop\IMG_1247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059832" y="3501008"/>
            <a:ext cx="1080120" cy="14431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4" name="Picture 10" descr="C:\Users\admin69\Desktop\DSCN9541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499992" y="3573016"/>
            <a:ext cx="1080120" cy="13733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5" name="Picture 11" descr="C:\Users\admin69\Desktop\1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308304" y="3501008"/>
            <a:ext cx="1152128" cy="14593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C:\Users\admin69\Desktop\20151018172017_фт_2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868144" y="3501008"/>
            <a:ext cx="1152128" cy="1451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:\Users\admin69\Desktop\novyj_risunok-2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11560" y="5301208"/>
            <a:ext cx="1076912" cy="1368152"/>
          </a:xfrm>
          <a:prstGeom prst="rect">
            <a:avLst/>
          </a:prstGeom>
          <a:noFill/>
        </p:spPr>
      </p:pic>
      <p:pic>
        <p:nvPicPr>
          <p:cNvPr id="5" name="Picture 4" descr="C:\Users\admin69\Desktop\novyj_risunok-3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973959" y="5208615"/>
            <a:ext cx="1080989" cy="1372319"/>
          </a:xfrm>
          <a:prstGeom prst="rect">
            <a:avLst/>
          </a:prstGeom>
          <a:noFill/>
        </p:spPr>
      </p:pic>
      <p:pic>
        <p:nvPicPr>
          <p:cNvPr id="6" name="Picture 5" descr="C:\Users\admin69\Desktop\2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999674" y="5278350"/>
            <a:ext cx="864096" cy="1232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5040052" y="5157191"/>
            <a:ext cx="35643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специалисты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 descr="C:\Documents and Settings\Olga\Рабочий стол\213a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1660" y="5062558"/>
            <a:ext cx="1142340" cy="1546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WordArt 3"/>
          <p:cNvSpPr>
            <a:spLocks noChangeArrowheads="1" noChangeShapeType="1" noTextEdit="1"/>
          </p:cNvSpPr>
          <p:nvPr/>
        </p:nvSpPr>
        <p:spPr bwMode="auto">
          <a:xfrm>
            <a:off x="357158" y="428604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CC3399"/>
                </a:solidFill>
                <a:effectLst/>
                <a:latin typeface="Impact"/>
              </a:rPr>
              <a:t>Аттестация и курсы</a:t>
            </a:r>
          </a:p>
        </p:txBody>
      </p:sp>
      <p:pic>
        <p:nvPicPr>
          <p:cNvPr id="186372" name="Picture 4" descr="j03433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206" y="4929198"/>
            <a:ext cx="1489076" cy="1274846"/>
          </a:xfrm>
          <a:prstGeom prst="rect">
            <a:avLst/>
          </a:prstGeom>
          <a:noFill/>
        </p:spPr>
      </p:pic>
      <p:pic>
        <p:nvPicPr>
          <p:cNvPr id="186373" name="Picture 12" descr="j01953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071678"/>
            <a:ext cx="180975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2071670" y="1978215"/>
            <a:ext cx="707233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ru-RU" sz="3200" b="1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учебном  году аттестовано: </a:t>
            </a:r>
          </a:p>
          <a:p>
            <a:pPr algn="l"/>
            <a:r>
              <a:rPr lang="ru-RU" sz="2400" b="1" u="sng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u="sng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высшую категорию </a:t>
            </a:r>
            <a:r>
              <a:rPr lang="ru-RU" sz="2400" b="1" i="1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3 человека</a:t>
            </a:r>
            <a:endParaRPr lang="ru-RU" sz="2000" i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u="sng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u="sng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первую </a:t>
            </a:r>
            <a:r>
              <a:rPr lang="ru-RU" sz="2400" b="1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2 человека</a:t>
            </a:r>
            <a:endParaRPr lang="ru-RU" sz="2000" i="1" dirty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u="sng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На соответствие занимаемой должности </a:t>
            </a:r>
            <a:r>
              <a:rPr lang="ru-RU" sz="2400" b="1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i="1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2 человека</a:t>
            </a:r>
          </a:p>
          <a:p>
            <a:r>
              <a:rPr lang="ru-RU" sz="2000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В течение года </a:t>
            </a:r>
            <a:r>
              <a:rPr lang="ru-RU" sz="2000" i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18 человек</a:t>
            </a:r>
            <a:r>
              <a:rPr lang="ru-RU" sz="2000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прошли курсовую подготовку в ГБОУ ДПО ТИРПО и ГБОУ ДПО ЧИППКРО</a:t>
            </a:r>
          </a:p>
          <a:p>
            <a:pPr algn="l"/>
            <a:r>
              <a:rPr lang="ru-RU" sz="2000" i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1 человек курсы ИКТ</a:t>
            </a:r>
            <a:endParaRPr lang="ru-RU" sz="2000" i="1" dirty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1863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/>
          <a:lstStyle/>
          <a:p>
            <a:r>
              <a:rPr lang="ru-RU" b="1" dirty="0"/>
              <a:t>материально – </a:t>
            </a:r>
            <a:r>
              <a:rPr lang="ru-RU" b="1" dirty="0" smtClean="0"/>
              <a:t>технические условия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включают в себя создание и оснащение новых учебных и досуговых помещений. Изучение результативности работы по повышению качества образовательной деятельности в ДОУ требует современного оснащения учреждения компьютерной и множительной техникой, а также создание видеотеки непосредственно-образовательной деятельности (занятий), видеотеки презентаций и фильмов для проведения занятий, помогающих в совершенствовании методических и аналитических функций специалистов.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 этой целью в ДОУ рационально и удобно для работы специалистов расположены коррекционные группы и кабинеты специалистов. Все помещения отремонтированы и оснащены современной мебелью, учебными и дидактическими материалами. Во всех группах и кабинетах  имеются ноутбуки. В методическом кабинете:3 цветных принтера, 2 черно-белых, ламинатор, брошюровщик, накоплен весь иллюстративный и  раздаточный материал для проведения занятий. Систематизирован материал для организации совместной и самостоятельной деятельности детей по всем темам недели.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В перспективе- оснащение рабочего места каждого педагога всеми средствами ТСО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IMG_307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lum bright="18000"/>
          </a:blip>
          <a:srcRect/>
          <a:stretch>
            <a:fillRect/>
          </a:stretch>
        </p:blipFill>
        <p:spPr bwMode="auto">
          <a:xfrm>
            <a:off x="467544" y="332656"/>
            <a:ext cx="5139854" cy="3426569"/>
          </a:xfrm>
          <a:prstGeom prst="rect">
            <a:avLst/>
          </a:prstGeom>
          <a:noFill/>
        </p:spPr>
      </p:pic>
      <p:pic>
        <p:nvPicPr>
          <p:cNvPr id="1026" name="Picture 2" descr="E:\DCIM\100NIKON\DSCN9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3789040"/>
            <a:ext cx="3889450" cy="2917417"/>
          </a:xfrm>
          <a:prstGeom prst="rect">
            <a:avLst/>
          </a:prstGeom>
          <a:noFill/>
        </p:spPr>
      </p:pic>
      <p:pic>
        <p:nvPicPr>
          <p:cNvPr id="1027" name="Picture 3" descr="E:\DCIM\100NIKON\DSCN96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789040"/>
            <a:ext cx="3721540" cy="2791470"/>
          </a:xfrm>
          <a:prstGeom prst="rect">
            <a:avLst/>
          </a:prstGeom>
          <a:noFill/>
        </p:spPr>
      </p:pic>
      <p:pic>
        <p:nvPicPr>
          <p:cNvPr id="1028" name="Picture 4" descr="E:\DCIM\100NIKON\DSCN96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104" y="836712"/>
            <a:ext cx="3167994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52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DCIM\100NIKON\DSCN96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3573016"/>
            <a:ext cx="4155512" cy="3116634"/>
          </a:xfrm>
          <a:prstGeom prst="rect">
            <a:avLst/>
          </a:prstGeom>
          <a:noFill/>
        </p:spPr>
      </p:pic>
      <p:pic>
        <p:nvPicPr>
          <p:cNvPr id="2051" name="Picture 3" descr="E:\DCIM\100NIKON\DSCN96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88640"/>
            <a:ext cx="3913539" cy="2935486"/>
          </a:xfrm>
          <a:prstGeom prst="rect">
            <a:avLst/>
          </a:prstGeom>
          <a:noFill/>
        </p:spPr>
      </p:pic>
      <p:pic>
        <p:nvPicPr>
          <p:cNvPr id="2053" name="Picture 5" descr="E:\DCIM\100NIKON\DSCN95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0"/>
            <a:ext cx="3817442" cy="2863405"/>
          </a:xfrm>
          <a:prstGeom prst="rect">
            <a:avLst/>
          </a:prstGeom>
          <a:noFill/>
        </p:spPr>
      </p:pic>
      <p:pic>
        <p:nvPicPr>
          <p:cNvPr id="2055" name="Picture 7" descr="E:\DCIM\100NIKON\DSCN96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221088"/>
            <a:ext cx="3241541" cy="2431430"/>
          </a:xfrm>
          <a:prstGeom prst="rect">
            <a:avLst/>
          </a:prstGeom>
          <a:noFill/>
        </p:spPr>
      </p:pic>
      <p:pic>
        <p:nvPicPr>
          <p:cNvPr id="10" name="Picture 6" descr="E:\DCIM\100NIKON\DSCN959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55776" y="2132856"/>
            <a:ext cx="2808312" cy="3743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0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конкурс кабинет\фото кабинет\IMG_223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3823855" cy="2867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3" descr="F:\конкурс кабинет\фото кабинет\Новая папка (2)\IMG_22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2458" y="3324993"/>
            <a:ext cx="4496164" cy="3372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789040"/>
            <a:ext cx="3780928" cy="2717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7168" y="169936"/>
            <a:ext cx="4206743" cy="3155057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60268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 rot="5400000">
            <a:off x="1141636" y="-1144364"/>
            <a:ext cx="686072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C:\Users\admin\Desktop\1\IMG_20150930_1152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00408">
            <a:off x="5480094" y="2438534"/>
            <a:ext cx="3492409" cy="147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admin\Desktop\1\IMG_20150930_1153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86842">
            <a:off x="5376633" y="178843"/>
            <a:ext cx="3309876" cy="2482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admin\Desktop\1\IMG_20150930_1153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022774">
            <a:off x="952475" y="1714488"/>
            <a:ext cx="3492409" cy="1151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20990290">
            <a:off x="211298" y="396218"/>
            <a:ext cx="4378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Оборудование музыкального зала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45" name="Picture 5" descr="C:\Users\admin\Desktop\1\IMG_20150930_11554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0971" y="3053950"/>
            <a:ext cx="4762501" cy="1422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C:\Users\admin\Desktop\1\IMG_20150930_11571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922694">
            <a:off x="619659" y="4657843"/>
            <a:ext cx="4389809" cy="1851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7" name="Picture 7" descr="C:\Users\admin\Desktop\1\IMG_20150930_11592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938126">
            <a:off x="4731279" y="3772323"/>
            <a:ext cx="4159164" cy="1379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3504" y="5357826"/>
            <a:ext cx="3619525" cy="1314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165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Oval 2"/>
          <p:cNvSpPr>
            <a:spLocks noChangeArrowheads="1"/>
          </p:cNvSpPr>
          <p:nvPr/>
        </p:nvSpPr>
        <p:spPr bwMode="auto">
          <a:xfrm>
            <a:off x="1752600" y="1295400"/>
            <a:ext cx="57912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4933" name="Oval 5"/>
          <p:cNvSpPr>
            <a:spLocks noChangeArrowheads="1"/>
          </p:cNvSpPr>
          <p:nvPr/>
        </p:nvSpPr>
        <p:spPr bwMode="auto">
          <a:xfrm>
            <a:off x="611188" y="2997200"/>
            <a:ext cx="80010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Региональный уровень</a:t>
            </a:r>
          </a:p>
          <a:p>
            <a:pPr algn="ctr"/>
            <a:r>
              <a:rPr lang="ru-RU">
                <a:latin typeface="Times New Roman" pitchFamily="18" charset="0"/>
              </a:rPr>
              <a:t>Законодательно-правовые документы региона (области)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936625"/>
          </a:xfrm>
        </p:spPr>
        <p:txBody>
          <a:bodyPr>
            <a:normAutofit fontScale="90000"/>
          </a:bodyPr>
          <a:lstStyle/>
          <a:p>
            <a:r>
              <a:rPr lang="ru-RU" sz="2000" b="1">
                <a:solidFill>
                  <a:schemeClr val="tx1"/>
                </a:solidFill>
                <a:latin typeface="Times New Roman" pitchFamily="18" charset="0"/>
              </a:rPr>
              <a:t>Уровни нормативно-правового обеспечения специального (коррекционного) образования и психолого-медико-педагогического сопровождения субъектов образовательного пространства</a:t>
            </a:r>
          </a:p>
        </p:txBody>
      </p:sp>
      <p:sp>
        <p:nvSpPr>
          <p:cNvPr id="124941" name="Oval 13"/>
          <p:cNvSpPr>
            <a:spLocks noChangeArrowheads="1"/>
          </p:cNvSpPr>
          <p:nvPr/>
        </p:nvSpPr>
        <p:spPr bwMode="auto">
          <a:xfrm>
            <a:off x="1403350" y="2060575"/>
            <a:ext cx="6553200" cy="76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Федеральный уровень</a:t>
            </a:r>
          </a:p>
          <a:p>
            <a:pPr algn="ctr"/>
            <a:r>
              <a:rPr lang="ru-RU">
                <a:latin typeface="Times New Roman" pitchFamily="18" charset="0"/>
              </a:rPr>
              <a:t>Законодательно-правовые акты Российской Федерации</a:t>
            </a:r>
          </a:p>
        </p:txBody>
      </p:sp>
      <p:sp>
        <p:nvSpPr>
          <p:cNvPr id="124942" name="Oval 14"/>
          <p:cNvSpPr>
            <a:spLocks noChangeArrowheads="1"/>
          </p:cNvSpPr>
          <p:nvPr/>
        </p:nvSpPr>
        <p:spPr bwMode="auto">
          <a:xfrm>
            <a:off x="250825" y="4005263"/>
            <a:ext cx="86868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Муниципальный уровень</a:t>
            </a:r>
          </a:p>
          <a:p>
            <a:pPr algn="ctr"/>
            <a:r>
              <a:rPr lang="ru-RU">
                <a:latin typeface="Times New Roman" pitchFamily="18" charset="0"/>
              </a:rPr>
              <a:t>Нормативно-правовые акты города</a:t>
            </a:r>
          </a:p>
        </p:txBody>
      </p:sp>
      <p:sp>
        <p:nvSpPr>
          <p:cNvPr id="124943" name="Oval 15"/>
          <p:cNvSpPr>
            <a:spLocks noChangeArrowheads="1"/>
          </p:cNvSpPr>
          <p:nvPr/>
        </p:nvSpPr>
        <p:spPr bwMode="auto">
          <a:xfrm>
            <a:off x="0" y="5013325"/>
            <a:ext cx="9144000" cy="7207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</a:rPr>
              <a:t>Субмуниципальный уровень</a:t>
            </a:r>
          </a:p>
          <a:p>
            <a:pPr algn="ctr"/>
            <a:r>
              <a:rPr lang="ru-RU">
                <a:latin typeface="Times New Roman" pitchFamily="18" charset="0"/>
              </a:rPr>
              <a:t>(нормативные документы района) </a:t>
            </a:r>
          </a:p>
          <a:p>
            <a:pPr algn="ctr"/>
            <a:r>
              <a:rPr lang="ru-RU">
                <a:latin typeface="Times New Roman" pitchFamily="18" charset="0"/>
              </a:rPr>
              <a:t> </a:t>
            </a: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2133600" y="1295400"/>
            <a:ext cx="495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>
                <a:latin typeface="Times New Roman" pitchFamily="18" charset="0"/>
              </a:rPr>
              <a:t>Международный уровень                  Международные нормативно-правовые акты</a:t>
            </a:r>
          </a:p>
        </p:txBody>
      </p:sp>
      <p:sp>
        <p:nvSpPr>
          <p:cNvPr id="124949" name="Oval 21"/>
          <p:cNvSpPr>
            <a:spLocks noChangeArrowheads="1"/>
          </p:cNvSpPr>
          <p:nvPr/>
        </p:nvSpPr>
        <p:spPr bwMode="auto">
          <a:xfrm>
            <a:off x="0" y="5876925"/>
            <a:ext cx="9144000" cy="76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Локальные акты ОУ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Организационно – педагогические условия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связаны с деятельностью по созданию</a:t>
            </a:r>
            <a:r>
              <a:rPr lang="ru-RU" b="1" dirty="0" smtClean="0">
                <a:solidFill>
                  <a:schemeClr val="tx1"/>
                </a:solidFill>
              </a:rPr>
              <a:t> развивающей предметно-пространственной речевой среды</a:t>
            </a:r>
            <a:r>
              <a:rPr lang="ru-RU" dirty="0" smtClean="0">
                <a:solidFill>
                  <a:schemeClr val="tx1"/>
                </a:solidFill>
              </a:rPr>
              <a:t>, что позволяет расширить идеи современного дошкольного образования, удовлетворить разнообразные образовательные потребности воспитанников учреждения за счет широкого диапазона образовательных программ и технологий их реализации: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Основная общеобразовательная программа дошкольного образования (на основе «От рождения до школы»</a:t>
            </a:r>
            <a:r>
              <a:rPr lang="ru-RU" dirty="0"/>
              <a:t> </a:t>
            </a:r>
            <a:r>
              <a:rPr lang="ru-RU" dirty="0" err="1"/>
              <a:t>Н.Е.Вераксы</a:t>
            </a:r>
            <a:r>
              <a:rPr lang="ru-RU" dirty="0"/>
              <a:t>, Т.С. Комаровой, М.А. Васильевой 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Адаптированная общеобразовательная программа дошкольного образования (на основе </a:t>
            </a:r>
            <a:r>
              <a:rPr lang="ru-RU" dirty="0" smtClean="0"/>
              <a:t>Программы логопедической работы по преодолению общего недоразвития речи у детей. Т.Б.Филичевой, Г.В. Чиркиной и др.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C:\Users\admin131\Desktop\программы ДОП\ООПДО\Слайд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WordArt 3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66CC"/>
                </a:solidFill>
                <a:effectLst/>
                <a:latin typeface="Impact"/>
              </a:rPr>
              <a:t>Авторские программы</a:t>
            </a:r>
          </a:p>
        </p:txBody>
      </p:sp>
      <p:sp>
        <p:nvSpPr>
          <p:cNvPr id="189447" name="TextBox 16"/>
          <p:cNvSpPr txBox="1">
            <a:spLocks noChangeArrowheads="1"/>
          </p:cNvSpPr>
          <p:nvPr/>
        </p:nvSpPr>
        <p:spPr bwMode="auto">
          <a:xfrm>
            <a:off x="214282" y="1571612"/>
            <a:ext cx="8715436" cy="24314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u="sng" dirty="0" err="1" smtClean="0">
                <a:solidFill>
                  <a:srgbClr val="800080"/>
                </a:solidFill>
                <a:effectLst/>
                <a:latin typeface="Times New Roman" pitchFamily="18" charset="0"/>
                <a:cs typeface="Times New Roman" pitchFamily="18" charset="0"/>
              </a:rPr>
              <a:t>Вараксина</a:t>
            </a:r>
            <a:r>
              <a:rPr lang="ru-RU" sz="4000" b="1" u="sng" dirty="0" smtClean="0">
                <a:solidFill>
                  <a:srgbClr val="800080"/>
                </a:solidFill>
                <a:effectLst/>
                <a:latin typeface="Times New Roman" pitchFamily="18" charset="0"/>
                <a:cs typeface="Times New Roman" pitchFamily="18" charset="0"/>
              </a:rPr>
              <a:t> Г.А.</a:t>
            </a:r>
            <a:endParaRPr lang="ru-RU" sz="4000" b="1" u="sng" dirty="0">
              <a:solidFill>
                <a:srgbClr val="80008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>
                <a:solidFill>
                  <a:srgbClr val="800080"/>
                </a:solidFill>
                <a:effectLst/>
                <a:latin typeface="Times New Roman" pitchFamily="18" charset="0"/>
                <a:cs typeface="Times New Roman" pitchFamily="18" charset="0"/>
              </a:rPr>
              <a:t>Автор составитель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ДОПОЛНИТЕЛЬНОЙ ОБЩЕРАЗВИВАЮЩЕЙ ПРОГРАММЫ 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Домисолька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» для детей в возрасте 5-6 лет. </a:t>
            </a:r>
          </a:p>
          <a:p>
            <a:pPr algn="l"/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Срок реализации – 1 год 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214282" y="4214818"/>
            <a:ext cx="8715436" cy="24314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u="sng" dirty="0" err="1" smtClean="0">
                <a:solidFill>
                  <a:srgbClr val="800080"/>
                </a:solidFill>
                <a:effectLst/>
                <a:latin typeface="Times New Roman" pitchFamily="18" charset="0"/>
                <a:cs typeface="Times New Roman" pitchFamily="18" charset="0"/>
              </a:rPr>
              <a:t>Шелобанова</a:t>
            </a:r>
            <a:r>
              <a:rPr lang="ru-RU" sz="4000" b="1" u="sng" dirty="0" smtClean="0">
                <a:solidFill>
                  <a:srgbClr val="800080"/>
                </a:solidFill>
                <a:effectLst/>
                <a:latin typeface="Times New Roman" pitchFamily="18" charset="0"/>
                <a:cs typeface="Times New Roman" pitchFamily="18" charset="0"/>
              </a:rPr>
              <a:t> О.А.</a:t>
            </a:r>
            <a:endParaRPr lang="ru-RU" sz="4000" b="1" u="sng" dirty="0">
              <a:solidFill>
                <a:srgbClr val="80008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>
                <a:solidFill>
                  <a:srgbClr val="800080"/>
                </a:solidFill>
                <a:effectLst/>
                <a:latin typeface="Times New Roman" pitchFamily="18" charset="0"/>
                <a:cs typeface="Times New Roman" pitchFamily="18" charset="0"/>
              </a:rPr>
              <a:t>Автор составитель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ДОПОЛНИТЕЛЬНОЙ ОБЩЕРАЗВИВАЮЩЕЙ ПРОГРАММЫ 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«Готовим руку к письму» для детей в возрасте 5-7 лет. </a:t>
            </a:r>
          </a:p>
          <a:p>
            <a:pPr algn="l"/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Срок реализации – 2 года.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C:\Users\admin131\Desktop\программы ДОП\ООПДО\Слайд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WordArt 3"/>
          <p:cNvSpPr>
            <a:spLocks noChangeArrowheads="1" noChangeShapeType="1" noTextEdit="1"/>
          </p:cNvSpPr>
          <p:nvPr/>
        </p:nvSpPr>
        <p:spPr bwMode="auto">
          <a:xfrm>
            <a:off x="285720" y="500042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Направления деятельности  нашего ДОУ:</a:t>
            </a:r>
            <a:endParaRPr lang="ru-RU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4282" y="2822575"/>
            <a:ext cx="1571636" cy="4035425"/>
            <a:chOff x="720" y="1296"/>
            <a:chExt cx="1367" cy="2542"/>
          </a:xfrm>
        </p:grpSpPr>
        <p:sp>
          <p:nvSpPr>
            <p:cNvPr id="179205" name="AutoShape 5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06" name="AutoShape 6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07" name="AutoShape 7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08" name="AutoShape 8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09" name="AutoShape 9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10" name="AutoShape 10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79212" name="Oval 1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79213" name="Oval 1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14" name="Oval 1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15" name="Oval 1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16" name="Oval 1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79217" name="Text Box 17"/>
            <p:cNvSpPr txBox="1">
              <a:spLocks noChangeArrowheads="1"/>
            </p:cNvSpPr>
            <p:nvPr/>
          </p:nvSpPr>
          <p:spPr bwMode="gray">
            <a:xfrm>
              <a:off x="1341" y="1400"/>
              <a:ext cx="8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>
                <a:solidFill>
                  <a:srgbClr val="800080"/>
                </a:solidFill>
                <a:effectLst/>
              </a:endParaRPr>
            </a:p>
          </p:txBody>
        </p:sp>
        <p:sp>
          <p:nvSpPr>
            <p:cNvPr id="179218" name="Text Box 18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ru-RU" b="1">
                  <a:solidFill>
                    <a:srgbClr val="800080"/>
                  </a:solidFill>
                  <a:effectLst/>
                </a:rPr>
                <a:t> </a:t>
              </a:r>
              <a:endParaRPr lang="en-US" b="1">
                <a:solidFill>
                  <a:srgbClr val="800080"/>
                </a:solidFill>
                <a:effectLst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928794" y="2822575"/>
            <a:ext cx="1571636" cy="4035425"/>
            <a:chOff x="720" y="1296"/>
            <a:chExt cx="1367" cy="2542"/>
          </a:xfrm>
        </p:grpSpPr>
        <p:sp>
          <p:nvSpPr>
            <p:cNvPr id="179220" name="AutoShape 20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21" name="AutoShape 21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22" name="AutoShape 22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23" name="AutoShape 23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24" name="AutoShape 24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25" name="AutoShape 25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79227" name="Oval 27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79228" name="Oval 28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29" name="Oval 29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30" name="Oval 30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31" name="Oval 31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79232" name="Text Box 32"/>
            <p:cNvSpPr txBox="1">
              <a:spLocks noChangeArrowheads="1"/>
            </p:cNvSpPr>
            <p:nvPr/>
          </p:nvSpPr>
          <p:spPr bwMode="gray">
            <a:xfrm>
              <a:off x="1341" y="1400"/>
              <a:ext cx="8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9233" name="Text Box 33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ru-RU" b="1">
                  <a:effectLst/>
                </a:rPr>
                <a:t> </a:t>
              </a:r>
              <a:endParaRPr lang="en-US" b="1">
                <a:effectLst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500694" y="2822575"/>
            <a:ext cx="1571636" cy="4035425"/>
            <a:chOff x="720" y="1296"/>
            <a:chExt cx="1367" cy="2542"/>
          </a:xfrm>
        </p:grpSpPr>
        <p:sp>
          <p:nvSpPr>
            <p:cNvPr id="179235" name="AutoShape 35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36" name="AutoShape 36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37" name="AutoShape 37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38" name="AutoShape 38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39" name="AutoShape 39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40" name="AutoShape 40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79242" name="Oval 4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79243" name="Oval 4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44" name="Oval 4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45" name="Oval 4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46" name="Oval 4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79247" name="Text Box 47"/>
            <p:cNvSpPr txBox="1">
              <a:spLocks noChangeArrowheads="1"/>
            </p:cNvSpPr>
            <p:nvPr/>
          </p:nvSpPr>
          <p:spPr bwMode="gray">
            <a:xfrm>
              <a:off x="1341" y="1400"/>
              <a:ext cx="8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9248" name="Text Box 48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ru-RU" b="1">
                  <a:effectLst/>
                </a:rPr>
                <a:t> </a:t>
              </a:r>
              <a:endParaRPr lang="en-US" b="1">
                <a:effectLst/>
              </a:endParaRPr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3714744" y="2822575"/>
            <a:ext cx="1571636" cy="4035425"/>
            <a:chOff x="720" y="1296"/>
            <a:chExt cx="1367" cy="2542"/>
          </a:xfrm>
        </p:grpSpPr>
        <p:sp>
          <p:nvSpPr>
            <p:cNvPr id="179250" name="AutoShape 50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51" name="AutoShape 51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52" name="AutoShape 52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53" name="AutoShape 53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54" name="AutoShape 54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55" name="AutoShape 55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79257" name="Oval 57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79258" name="Oval 58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59" name="Oval 59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60" name="Oval 60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61" name="Oval 61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79262" name="Text Box 62"/>
            <p:cNvSpPr txBox="1">
              <a:spLocks noChangeArrowheads="1"/>
            </p:cNvSpPr>
            <p:nvPr/>
          </p:nvSpPr>
          <p:spPr bwMode="gray">
            <a:xfrm>
              <a:off x="1341" y="1400"/>
              <a:ext cx="8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9263" name="Text Box 63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ru-RU" b="1">
                  <a:effectLst/>
                </a:rPr>
                <a:t> </a:t>
              </a:r>
              <a:endParaRPr lang="en-US" b="1">
                <a:effectLst/>
              </a:endParaRPr>
            </a:p>
          </p:txBody>
        </p:sp>
      </p:grpSp>
      <p:sp>
        <p:nvSpPr>
          <p:cNvPr id="179264" name="Rectangle 64"/>
          <p:cNvSpPr>
            <a:spLocks noChangeArrowheads="1"/>
          </p:cNvSpPr>
          <p:nvPr/>
        </p:nvSpPr>
        <p:spPr bwMode="auto">
          <a:xfrm>
            <a:off x="214282" y="3571876"/>
            <a:ext cx="15478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16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16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265" name="Rectangle 65"/>
          <p:cNvSpPr>
            <a:spLocks noChangeArrowheads="1"/>
          </p:cNvSpPr>
          <p:nvPr/>
        </p:nvSpPr>
        <p:spPr bwMode="auto">
          <a:xfrm>
            <a:off x="1857356" y="3286124"/>
            <a:ext cx="17145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Познавательное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algn="ctr" eaLnBrk="0" hangingPunct="0"/>
            <a:endParaRPr lang="ru-RU" sz="16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266" name="Rectangle 66"/>
          <p:cNvSpPr>
            <a:spLocks noChangeArrowheads="1"/>
          </p:cNvSpPr>
          <p:nvPr/>
        </p:nvSpPr>
        <p:spPr bwMode="auto">
          <a:xfrm>
            <a:off x="3643306" y="3571876"/>
            <a:ext cx="16430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Художественно- эстетическое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развитие</a:t>
            </a:r>
            <a:endParaRPr lang="ru-RU" sz="16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16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267" name="Rectangle 67"/>
          <p:cNvSpPr>
            <a:spLocks noChangeArrowheads="1"/>
          </p:cNvSpPr>
          <p:nvPr/>
        </p:nvSpPr>
        <p:spPr bwMode="auto">
          <a:xfrm>
            <a:off x="5500694" y="3571876"/>
            <a:ext cx="1584325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b="1" dirty="0">
              <a:effectLst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Социально-личностное</a:t>
            </a:r>
            <a:r>
              <a:rPr lang="ru-RU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16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b="1" dirty="0">
              <a:effectLst/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7286644" y="2822575"/>
            <a:ext cx="1571636" cy="4035425"/>
            <a:chOff x="720" y="1296"/>
            <a:chExt cx="1367" cy="2542"/>
          </a:xfrm>
        </p:grpSpPr>
        <p:sp>
          <p:nvSpPr>
            <p:cNvPr id="73" name="AutoShape 5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AutoShape 6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AutoShape 7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AutoShape 8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AutoShape 9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AutoShape 10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82" name="Oval 1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3" name="Oval 1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4" name="Oval 1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5" name="Oval 1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6" name="Oval 1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80" name="Text Box 17"/>
            <p:cNvSpPr txBox="1">
              <a:spLocks noChangeArrowheads="1"/>
            </p:cNvSpPr>
            <p:nvPr/>
          </p:nvSpPr>
          <p:spPr bwMode="gray">
            <a:xfrm>
              <a:off x="1341" y="1400"/>
              <a:ext cx="8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>
                <a:solidFill>
                  <a:srgbClr val="800080"/>
                </a:solidFill>
                <a:effectLst/>
              </a:endParaRPr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ru-RU" b="1">
                  <a:solidFill>
                    <a:srgbClr val="800080"/>
                  </a:solidFill>
                  <a:effectLst/>
                </a:rPr>
                <a:t> </a:t>
              </a:r>
              <a:endParaRPr lang="en-US" b="1">
                <a:solidFill>
                  <a:srgbClr val="800080"/>
                </a:solidFill>
                <a:effectLst/>
              </a:endParaRPr>
            </a:p>
          </p:txBody>
        </p:sp>
      </p:grpSp>
      <p:sp>
        <p:nvSpPr>
          <p:cNvPr id="87" name="Rectangle 67"/>
          <p:cNvSpPr>
            <a:spLocks noChangeArrowheads="1"/>
          </p:cNvSpPr>
          <p:nvPr/>
        </p:nvSpPr>
        <p:spPr bwMode="auto">
          <a:xfrm>
            <a:off x="7286644" y="3571876"/>
            <a:ext cx="15843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b="1" dirty="0">
              <a:effectLst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Речевое</a:t>
            </a:r>
            <a:r>
              <a:rPr lang="ru-RU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16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b="1" dirty="0">
              <a:effectLst/>
            </a:endParaRPr>
          </a:p>
        </p:txBody>
      </p:sp>
      <p:pic>
        <p:nvPicPr>
          <p:cNvPr id="203777" name="Picture 1" descr="F:\РАБОТА\карточки\Дети\music_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4786322"/>
            <a:ext cx="741032" cy="1047704"/>
          </a:xfrm>
          <a:prstGeom prst="rect">
            <a:avLst/>
          </a:prstGeom>
          <a:noFill/>
        </p:spPr>
      </p:pic>
      <p:pic>
        <p:nvPicPr>
          <p:cNvPr id="203778" name="Picture 2" descr="F:\РАБОТА\карточки\Дети\play_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3834" y="4714884"/>
            <a:ext cx="740395" cy="1123585"/>
          </a:xfrm>
          <a:prstGeom prst="rect">
            <a:avLst/>
          </a:prstGeom>
          <a:noFill/>
        </p:spPr>
      </p:pic>
      <p:pic>
        <p:nvPicPr>
          <p:cNvPr id="203779" name="Picture 3" descr="F:\РАБОТА\карточки\Дети\play_1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4572008"/>
            <a:ext cx="1000132" cy="1324312"/>
          </a:xfrm>
          <a:prstGeom prst="rect">
            <a:avLst/>
          </a:prstGeom>
          <a:noFill/>
        </p:spPr>
      </p:pic>
      <p:pic>
        <p:nvPicPr>
          <p:cNvPr id="203781" name="Picture 5" descr="F:\РАБОТА\карточки\Дети\play_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4740708"/>
            <a:ext cx="571504" cy="1177441"/>
          </a:xfrm>
          <a:prstGeom prst="rect">
            <a:avLst/>
          </a:prstGeom>
          <a:noFill/>
        </p:spPr>
      </p:pic>
      <p:pic>
        <p:nvPicPr>
          <p:cNvPr id="203782" name="Picture 6" descr="F:\РАБОТА\карточки\Дети\play_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46" y="4778012"/>
            <a:ext cx="785817" cy="1073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4537" y="116632"/>
            <a:ext cx="9059463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395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698" y="0"/>
            <a:ext cx="9094302" cy="701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admin69\Desktop\27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1628074"/>
            <a:ext cx="2930532" cy="4033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01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7910" y="116632"/>
            <a:ext cx="9095297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9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/>
          <a:lstStyle/>
          <a:p>
            <a:r>
              <a:rPr lang="ru-RU" dirty="0" smtClean="0"/>
              <a:t>Схематичные проекты по </a:t>
            </a:r>
            <a:r>
              <a:rPr lang="ru-RU" dirty="0" err="1" smtClean="0"/>
              <a:t>рпп</a:t>
            </a:r>
            <a:r>
              <a:rPr lang="ru-RU" dirty="0" smtClean="0"/>
              <a:t> среде</a:t>
            </a:r>
            <a:endParaRPr lang="ru-RU" dirty="0"/>
          </a:p>
        </p:txBody>
      </p:sp>
      <p:pic>
        <p:nvPicPr>
          <p:cNvPr id="6146" name="Picture 2" descr="C:\Users\admin69\Desktop\25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980728"/>
            <a:ext cx="5040560" cy="3662282"/>
          </a:xfrm>
          <a:prstGeom prst="rect">
            <a:avLst/>
          </a:prstGeom>
          <a:noFill/>
        </p:spPr>
      </p:pic>
      <p:pic>
        <p:nvPicPr>
          <p:cNvPr id="6147" name="Picture 3" descr="C:\Users\admin69\Desktop\23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1340768"/>
            <a:ext cx="3188240" cy="2376264"/>
          </a:xfrm>
          <a:prstGeom prst="rect">
            <a:avLst/>
          </a:prstGeom>
          <a:noFill/>
        </p:spPr>
      </p:pic>
      <p:pic>
        <p:nvPicPr>
          <p:cNvPr id="6148" name="Picture 4" descr="C:\Users\admin69\Desktop\22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3501008"/>
            <a:ext cx="3131840" cy="3096344"/>
          </a:xfrm>
          <a:prstGeom prst="rect">
            <a:avLst/>
          </a:prstGeom>
          <a:noFill/>
        </p:spPr>
      </p:pic>
      <p:pic>
        <p:nvPicPr>
          <p:cNvPr id="6149" name="Picture 5" descr="C:\Users\admin69\Desktop\24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4005064"/>
            <a:ext cx="3856796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56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L:\102NIKON\DSCN95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721540" cy="279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L:\102NIKON\DSCN955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4184716" cy="313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:\102NIKON\DSCN95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764" y="3356991"/>
            <a:ext cx="4338228" cy="32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L:\102NIKON\DSCN95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25683"/>
            <a:ext cx="3888432" cy="29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52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97888" cy="1209675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3800" dirty="0">
                <a:solidFill>
                  <a:schemeClr val="tx1"/>
                </a:solidFill>
                <a:latin typeface="Times New Roman" pitchFamily="18" charset="0"/>
              </a:rPr>
              <a:t>Международные </a:t>
            </a:r>
            <a:br>
              <a:rPr lang="ru-RU" sz="38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800" dirty="0">
                <a:solidFill>
                  <a:schemeClr val="tx1"/>
                </a:solidFill>
                <a:latin typeface="Times New Roman" pitchFamily="18" charset="0"/>
              </a:rPr>
              <a:t>нормативно-правовые акты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9144000" cy="5410200"/>
          </a:xfr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</p:spPr>
        <p:txBody>
          <a:bodyPr/>
          <a:lstStyle/>
          <a:p>
            <a:pPr marL="173038" indent="268288">
              <a:lnSpc>
                <a:spcPct val="80000"/>
              </a:lnSpc>
            </a:pPr>
            <a:r>
              <a:rPr lang="ru-RU" sz="2200">
                <a:latin typeface="Times New Roman" pitchFamily="18" charset="0"/>
              </a:rPr>
              <a:t>Конвенция о правах ребенка</a:t>
            </a:r>
            <a:r>
              <a:rPr lang="ru-RU" sz="2000">
                <a:latin typeface="Times New Roman" pitchFamily="18" charset="0"/>
              </a:rPr>
              <a:t>. </a:t>
            </a:r>
            <a:r>
              <a:rPr lang="ru-RU" sz="1600">
                <a:latin typeface="Times New Roman" pitchFamily="18" charset="0"/>
              </a:rPr>
              <a:t>Принята Генеральной Ассамблеей ООН 20.11. 1989 г. Ратифицирована третьей сессией Верховного Совета СССР 13.06.1990 г</a:t>
            </a:r>
          </a:p>
          <a:p>
            <a:pPr marL="173038" indent="268288">
              <a:lnSpc>
                <a:spcPct val="80000"/>
              </a:lnSpc>
              <a:buFontTx/>
              <a:buNone/>
            </a:pPr>
            <a:r>
              <a:rPr lang="ru-RU" sz="1400">
                <a:latin typeface="Times New Roman" pitchFamily="18" charset="0"/>
              </a:rPr>
              <a:t>.</a:t>
            </a:r>
            <a:endParaRPr lang="ru-RU" sz="800">
              <a:latin typeface="Times New Roman" pitchFamily="18" charset="0"/>
            </a:endParaRPr>
          </a:p>
          <a:p>
            <a:pPr marL="173038" indent="268288">
              <a:lnSpc>
                <a:spcPct val="80000"/>
              </a:lnSpc>
            </a:pPr>
            <a:r>
              <a:rPr lang="ru-RU" sz="2200">
                <a:latin typeface="Times New Roman" pitchFamily="18" charset="0"/>
              </a:rPr>
              <a:t>Декларация Организации Объединенных Наций о правах умственно-отсталых лиц. </a:t>
            </a:r>
            <a:r>
              <a:rPr lang="ru-RU" sz="1800">
                <a:latin typeface="Times New Roman" pitchFamily="18" charset="0"/>
              </a:rPr>
              <a:t>Провозглашена резолюцией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XXVI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Генеральной ассамблеи ООН 20.12.1971 г.</a:t>
            </a:r>
            <a:endParaRPr lang="ru-RU" sz="2200">
              <a:latin typeface="Times New Roman" pitchFamily="18" charset="0"/>
            </a:endParaRPr>
          </a:p>
          <a:p>
            <a:pPr marL="173038" indent="268288">
              <a:lnSpc>
                <a:spcPct val="80000"/>
              </a:lnSpc>
              <a:buFontTx/>
              <a:buNone/>
            </a:pPr>
            <a:endParaRPr lang="ru-RU" sz="800">
              <a:latin typeface="Times New Roman" pitchFamily="18" charset="0"/>
            </a:endParaRPr>
          </a:p>
          <a:p>
            <a:pPr marL="173038" indent="268288">
              <a:lnSpc>
                <a:spcPct val="80000"/>
              </a:lnSpc>
            </a:pPr>
            <a:r>
              <a:rPr lang="ru-RU" sz="2200">
                <a:latin typeface="Times New Roman" pitchFamily="18" charset="0"/>
              </a:rPr>
              <a:t>Декларация Организации Объединенных Наций о правах инвалидов.</a:t>
            </a:r>
            <a:r>
              <a:rPr lang="ru-RU" sz="2000">
                <a:latin typeface="Times New Roman" pitchFamily="18" charset="0"/>
              </a:rPr>
              <a:t> </a:t>
            </a:r>
            <a:r>
              <a:rPr lang="ru-RU" sz="1800">
                <a:latin typeface="Times New Roman" pitchFamily="18" charset="0"/>
              </a:rPr>
              <a:t>Принята на ХХХ сессии ООН 09.12.1975 г.</a:t>
            </a:r>
          </a:p>
          <a:p>
            <a:pPr marL="173038" indent="268288">
              <a:lnSpc>
                <a:spcPct val="80000"/>
              </a:lnSpc>
            </a:pPr>
            <a:endParaRPr lang="ru-RU" sz="800">
              <a:latin typeface="Times New Roman" pitchFamily="18" charset="0"/>
            </a:endParaRPr>
          </a:p>
          <a:p>
            <a:pPr marL="173038" indent="268288">
              <a:lnSpc>
                <a:spcPct val="80000"/>
              </a:lnSpc>
            </a:pPr>
            <a:r>
              <a:rPr lang="ru-RU" sz="2200">
                <a:latin typeface="Times New Roman" pitchFamily="18" charset="0"/>
              </a:rPr>
              <a:t>Деонтологический кодекс</a:t>
            </a:r>
            <a:r>
              <a:rPr lang="ru-RU" sz="2000">
                <a:latin typeface="Times New Roman" pitchFamily="18" charset="0"/>
              </a:rPr>
              <a:t>. </a:t>
            </a:r>
            <a:r>
              <a:rPr lang="ru-RU" sz="1800">
                <a:latin typeface="Times New Roman" pitchFamily="18" charset="0"/>
              </a:rPr>
              <a:t>Принят в Страсбурге 21.10.1990 г.</a:t>
            </a:r>
          </a:p>
          <a:p>
            <a:pPr marL="173038" indent="268288">
              <a:lnSpc>
                <a:spcPct val="80000"/>
              </a:lnSpc>
              <a:buFontTx/>
              <a:buNone/>
            </a:pPr>
            <a:endParaRPr lang="ru-RU" sz="800">
              <a:latin typeface="Times New Roman" pitchFamily="18" charset="0"/>
            </a:endParaRPr>
          </a:p>
          <a:p>
            <a:pPr marL="173038" indent="268288">
              <a:lnSpc>
                <a:spcPct val="80000"/>
              </a:lnSpc>
            </a:pPr>
            <a:r>
              <a:rPr lang="ru-RU" sz="2200">
                <a:latin typeface="Times New Roman" pitchFamily="18" charset="0"/>
              </a:rPr>
              <a:t>Саламанкская декларация о принципах, политике и практической деятельности в сфере образования лиц с особыми потребностями</a:t>
            </a:r>
            <a:r>
              <a:rPr lang="ru-RU" sz="2000">
                <a:latin typeface="Times New Roman" pitchFamily="18" charset="0"/>
              </a:rPr>
              <a:t>. </a:t>
            </a:r>
            <a:r>
              <a:rPr lang="ru-RU" sz="1800">
                <a:latin typeface="Times New Roman" pitchFamily="18" charset="0"/>
              </a:rPr>
              <a:t>Принята Всемирной конференцией по образованию лиц с</a:t>
            </a:r>
            <a:r>
              <a:rPr lang="ru-RU" sz="1400">
                <a:latin typeface="Times New Roman" pitchFamily="18" charset="0"/>
              </a:rPr>
              <a:t> </a:t>
            </a:r>
            <a:r>
              <a:rPr lang="ru-RU" sz="1800">
                <a:latin typeface="Times New Roman" pitchFamily="18" charset="0"/>
              </a:rPr>
              <a:t>особыми потребностями: доступ и качество. Саламанка, Испания, 7-10.06.1994 г.</a:t>
            </a:r>
          </a:p>
          <a:p>
            <a:pPr marL="173038" indent="268288">
              <a:lnSpc>
                <a:spcPct val="80000"/>
              </a:lnSpc>
              <a:buFontTx/>
              <a:buNone/>
            </a:pPr>
            <a:endParaRPr lang="ru-RU" sz="800">
              <a:latin typeface="Times New Roman" pitchFamily="18" charset="0"/>
            </a:endParaRPr>
          </a:p>
          <a:p>
            <a:pPr marL="173038" indent="268288">
              <a:lnSpc>
                <a:spcPct val="80000"/>
              </a:lnSpc>
            </a:pPr>
            <a:r>
              <a:rPr lang="ru-RU" sz="2200">
                <a:latin typeface="Times New Roman" pitchFamily="18" charset="0"/>
              </a:rPr>
              <a:t>Международная статистическая классификация болезней , травм и причин смерти 10 пересмотра (МКБ 10).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2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L:\102NIKON\DSCN95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31999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:\102NIKON\DSCN956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505" y="260648"/>
            <a:ext cx="4371536" cy="32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L:\102NIKON\DSCN95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446" y="3501008"/>
            <a:ext cx="4009539" cy="300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44008" y="3689373"/>
            <a:ext cx="4104456" cy="3051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5913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764704"/>
            <a:ext cx="2711599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Развивающие кармашки</a:t>
            </a:r>
            <a:endParaRPr lang="ru-RU" dirty="0"/>
          </a:p>
        </p:txBody>
      </p:sp>
      <p:pic>
        <p:nvPicPr>
          <p:cNvPr id="7171" name="Picture 3" descr="L:\102NIKON\DSCN956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996952"/>
            <a:ext cx="5222424" cy="366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91880" y="188640"/>
            <a:ext cx="5066478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0" name="Picture 2" descr="E:\DCIM\100NIKON\DSCN95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3789040"/>
            <a:ext cx="3647994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12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19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организационно – </a:t>
            </a:r>
            <a:r>
              <a:rPr lang="ru-RU" sz="2800" b="1" dirty="0" err="1"/>
              <a:t>здоровьесберегающие</a:t>
            </a:r>
            <a:r>
              <a:rPr lang="ru-RU" sz="2800" dirty="0"/>
              <a:t> </a:t>
            </a:r>
            <a:r>
              <a:rPr lang="ru-RU" sz="2800" dirty="0" smtClean="0"/>
              <a:t> условия государственная политика в законе  «Об образовании РФ»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связаны с охраной здоровья детей, ориентацией их на здоровый образ жизни. Это включает в себя следующее: изучение состояния здоровья, постоянный анализ заболеваний, охранительно – профилактическую работу, деятельность физкультурно-оздоровительного комплекса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L:\102NIKON\DSCN95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58295"/>
            <a:ext cx="4465514" cy="334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33754" y="3139785"/>
            <a:ext cx="4176464" cy="3586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/>
          <p:cNvSpPr/>
          <p:nvPr/>
        </p:nvSpPr>
        <p:spPr>
          <a:xfrm>
            <a:off x="0" y="5301208"/>
            <a:ext cx="9144000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11832" y="3683104"/>
            <a:ext cx="9144000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20811" y="1772816"/>
            <a:ext cx="9144000" cy="18722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116632"/>
            <a:ext cx="5184576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Субъект: семья, учредитель, общество, государство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16632"/>
            <a:ext cx="2448272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b="1" dirty="0"/>
              <a:t>Социальный заказ: </a:t>
            </a:r>
            <a:r>
              <a:rPr lang="ru-RU" sz="800" dirty="0"/>
              <a:t>государство: ФЗ-273, </a:t>
            </a:r>
            <a:r>
              <a:rPr lang="ru-RU" sz="800" dirty="0" smtClean="0"/>
              <a:t>ФГОС ДО</a:t>
            </a:r>
            <a:endParaRPr lang="ru-RU" sz="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476672"/>
            <a:ext cx="792088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 algn="ctr"/>
            <a:r>
              <a:rPr lang="ru-RU" sz="800" dirty="0"/>
              <a:t>Цель</a:t>
            </a:r>
            <a:r>
              <a:rPr lang="ru-RU" sz="800" dirty="0" smtClean="0"/>
              <a:t>: совершенствование </a:t>
            </a:r>
            <a:r>
              <a:rPr lang="ru-RU" sz="800" dirty="0"/>
              <a:t>механизма управления процессами здоровьесбережения участников образовательного </a:t>
            </a:r>
            <a:r>
              <a:rPr lang="ru-RU" sz="800" dirty="0" smtClean="0"/>
              <a:t>взаимодействия, формирование </a:t>
            </a:r>
            <a:r>
              <a:rPr lang="ru-RU" sz="800" dirty="0"/>
              <a:t>здоровьесберегающей в условиях ДОУ в процессе модернизации образования</a:t>
            </a:r>
            <a:r>
              <a:rPr lang="ru-RU" sz="800" dirty="0" smtClean="0"/>
              <a:t>;</a:t>
            </a:r>
          </a:p>
          <a:p>
            <a:pPr algn="ctr"/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95598" y="836712"/>
            <a:ext cx="1512168" cy="547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lang="ru-RU" sz="600" dirty="0" smtClean="0"/>
              <a:t>Задача: совершенствование внутриобразовательного управления с целью максимального использования имеющихся в ДОУ ресурсов</a:t>
            </a:r>
            <a:endParaRPr lang="ru-RU" sz="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836712"/>
            <a:ext cx="1512168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600" dirty="0" smtClean="0"/>
              <a:t>Задача работа </a:t>
            </a:r>
            <a:r>
              <a:rPr lang="ru-RU" sz="600" dirty="0"/>
              <a:t>с родителями, направленная на формирование позитивного отношения семьи к вводимым в ДОУ новшествам и привлечение родителей к участию в процессе здоровьесбережения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836712"/>
            <a:ext cx="1715146" cy="5608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just"/>
            <a:r>
              <a:rPr lang="ru-RU" sz="600" dirty="0" smtClean="0"/>
              <a:t>Задача: работа </a:t>
            </a:r>
            <a:r>
              <a:rPr lang="ru-RU" sz="600" dirty="0"/>
              <a:t>с педагогическими кадрами, направленная на создание предпосылок для активизации педагогической деятельности, широкого использования в </a:t>
            </a:r>
            <a:r>
              <a:rPr lang="ru-RU" sz="600" dirty="0" err="1"/>
              <a:t>воспитательно</a:t>
            </a:r>
            <a:r>
              <a:rPr lang="ru-RU" sz="600" dirty="0"/>
              <a:t>-образовательном </a:t>
            </a:r>
            <a:r>
              <a:rPr lang="ru-RU" sz="600" dirty="0" smtClean="0"/>
              <a:t>процессе здоровье-сберегающих </a:t>
            </a:r>
            <a:r>
              <a:rPr lang="ru-RU" sz="600" dirty="0"/>
              <a:t>технологий; </a:t>
            </a:r>
          </a:p>
          <a:p>
            <a:endParaRPr lang="ru-RU" sz="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39952" y="836712"/>
            <a:ext cx="1584176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lang="ru-RU" sz="600" dirty="0" smtClean="0"/>
              <a:t>Задача:</a:t>
            </a:r>
            <a:r>
              <a:rPr lang="ru-RU" sz="600" dirty="0"/>
              <a:t> работа с воспитанниками:  изучение и учёт интересов и образовательных потребностей детей, создание условий для адаптации детей к происходящим преобразованиям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96336" y="836712"/>
            <a:ext cx="129614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lvl="0"/>
            <a:r>
              <a:rPr lang="ru-RU" sz="600" dirty="0" smtClean="0"/>
              <a:t>Задача: обеспечение условий для осуществления информационно-методического взаимодействия между участниками проекта.</a:t>
            </a:r>
            <a:endParaRPr lang="ru-RU" sz="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1484784"/>
            <a:ext cx="7920880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lvl="0"/>
            <a:r>
              <a:rPr lang="ru-RU" sz="600" b="1" dirty="0" smtClean="0"/>
              <a:t>Принципы</a:t>
            </a:r>
            <a:r>
              <a:rPr lang="ru-RU" sz="600" dirty="0" smtClean="0"/>
              <a:t>: </a:t>
            </a:r>
            <a:r>
              <a:rPr lang="ru-RU" sz="600" dirty="0"/>
              <a:t>демократизации и гуманизации управленческого </a:t>
            </a:r>
            <a:r>
              <a:rPr lang="ru-RU" sz="600" dirty="0" smtClean="0"/>
              <a:t>общения; системности </a:t>
            </a:r>
            <a:r>
              <a:rPr lang="ru-RU" sz="600" dirty="0"/>
              <a:t>и целостности в </a:t>
            </a:r>
            <a:r>
              <a:rPr lang="ru-RU" sz="600" dirty="0" smtClean="0"/>
              <a:t>управлении; оптимального </a:t>
            </a:r>
            <a:r>
              <a:rPr lang="ru-RU" sz="600" dirty="0"/>
              <a:t>сочетания централизации и </a:t>
            </a:r>
            <a:r>
              <a:rPr lang="ru-RU" sz="600" dirty="0" smtClean="0"/>
              <a:t>децентрализации; научной </a:t>
            </a:r>
            <a:r>
              <a:rPr lang="ru-RU" sz="600" dirty="0"/>
              <a:t>обоснованности управления 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123728" y="332656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932040" y="332656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691680" y="764704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275856" y="764704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932040" y="764704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516216" y="764704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100392" y="764704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691680" y="1412776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8172400" y="1412776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203848" y="1412776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932040" y="1412776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588224" y="1412776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485044" y="1829043"/>
            <a:ext cx="2967074" cy="1440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Орган государственно-общественного управления – Управляющий совет ДОУ</a:t>
            </a:r>
            <a:endParaRPr lang="ru-RU" sz="6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968711" y="1829043"/>
            <a:ext cx="1728192" cy="144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Заведующий ДОУ</a:t>
            </a:r>
            <a:endParaRPr lang="ru-RU" sz="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031136" y="2404744"/>
            <a:ext cx="2771334" cy="153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Заместитель   заведующего  по УВР</a:t>
            </a:r>
            <a:endParaRPr lang="ru-RU" sz="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728715" y="3084600"/>
            <a:ext cx="1728192" cy="144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Педагоги</a:t>
            </a:r>
            <a:endParaRPr lang="ru-RU" sz="800" dirty="0"/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1038741" y="1991246"/>
            <a:ext cx="7848871" cy="264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ru-RU" sz="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Организационно-управленческие условия </a:t>
            </a:r>
            <a:r>
              <a:rPr lang="ru-RU" sz="700" dirty="0" smtClean="0"/>
              <a:t>формирования зздоровьесберегающей </a:t>
            </a:r>
            <a:r>
              <a:rPr lang="ru-RU" sz="700" dirty="0"/>
              <a:t>среды в образовательном </a:t>
            </a:r>
            <a:r>
              <a:rPr lang="ru-RU" sz="700" dirty="0" smtClean="0"/>
              <a:t>учреждении: </a:t>
            </a:r>
          </a:p>
          <a:p>
            <a:pPr lvl="0" algn="ctr"/>
            <a:r>
              <a:rPr lang="ru-RU" sz="700" dirty="0" smtClean="0"/>
              <a:t>нормативно-правовые</a:t>
            </a:r>
            <a:r>
              <a:rPr lang="ru-RU" sz="700" dirty="0"/>
              <a:t>, научно-методические, кадровые, материально-технические, финансово-экономические, организационно-методические, информационно - просветительские</a:t>
            </a:r>
            <a:r>
              <a:rPr lang="ru-RU" sz="700" dirty="0" smtClean="0"/>
              <a:t>.</a:t>
            </a:r>
            <a:endParaRPr lang="ru-RU" sz="700" dirty="0"/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kumimoji="0" lang="ru-RU" sz="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6046692" y="2557832"/>
            <a:ext cx="2770007" cy="1880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600" dirty="0" smtClean="0"/>
              <a:t>Методическая </a:t>
            </a:r>
            <a:r>
              <a:rPr lang="ru-RU" sz="600" dirty="0"/>
              <a:t>работа с педагогами в </a:t>
            </a:r>
            <a:r>
              <a:rPr lang="ru-RU" sz="600" dirty="0" smtClean="0"/>
              <a:t>организации здоровьесберегающей </a:t>
            </a:r>
            <a:r>
              <a:rPr lang="ru-RU" sz="600" dirty="0"/>
              <a:t>среды </a:t>
            </a: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2215257" y="2897309"/>
            <a:ext cx="5216438" cy="1872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600" dirty="0" smtClean="0">
                <a:latin typeface="Calibri" pitchFamily="34" charset="0"/>
              </a:rPr>
              <a:t>Организация здоровьесберегающей среды  возрастных групп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793637" y="3078331"/>
            <a:ext cx="902048" cy="1371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Персонал </a:t>
            </a:r>
            <a:endParaRPr lang="ru-RU" sz="800" dirty="0"/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1151620" y="3356992"/>
            <a:ext cx="6984776" cy="2520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800" dirty="0" smtClean="0"/>
              <a:t>планирование оздоровительной работы;  выделение показателей достижения целей, внедрение здоровьесберегающих технологий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1835696" y="184482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6300192" y="2763474"/>
            <a:ext cx="1211090" cy="113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1962484" y="2224400"/>
            <a:ext cx="1006098" cy="124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4514839" y="2755134"/>
            <a:ext cx="0" cy="164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4572000" y="2564904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1796811" y="2763174"/>
            <a:ext cx="1214667" cy="113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>
            <a:off x="5885410" y="3228616"/>
            <a:ext cx="331240" cy="146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4572000" y="323096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Соединительная линия уступом 126"/>
          <p:cNvCxnSpPr/>
          <p:nvPr/>
        </p:nvCxnSpPr>
        <p:spPr>
          <a:xfrm>
            <a:off x="8883594" y="1823334"/>
            <a:ext cx="12700" cy="432000"/>
          </a:xfrm>
          <a:prstGeom prst="bentConnector3">
            <a:avLst>
              <a:gd name="adj1" fmla="val 1101496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Соединительная линия уступом 129"/>
          <p:cNvCxnSpPr/>
          <p:nvPr/>
        </p:nvCxnSpPr>
        <p:spPr>
          <a:xfrm>
            <a:off x="8892480" y="2428925"/>
            <a:ext cx="12700" cy="396000"/>
          </a:xfrm>
          <a:prstGeom prst="bentConnector3">
            <a:avLst>
              <a:gd name="adj1" fmla="val 1101496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Соединительная линия уступом 130"/>
          <p:cNvCxnSpPr/>
          <p:nvPr/>
        </p:nvCxnSpPr>
        <p:spPr>
          <a:xfrm>
            <a:off x="8886130" y="2944160"/>
            <a:ext cx="12700" cy="432000"/>
          </a:xfrm>
          <a:prstGeom prst="bentConnector3">
            <a:avLst>
              <a:gd name="adj1" fmla="val 1101496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Прямоугольник 132"/>
          <p:cNvSpPr/>
          <p:nvPr/>
        </p:nvSpPr>
        <p:spPr>
          <a:xfrm>
            <a:off x="1043608" y="4005064"/>
            <a:ext cx="1080120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ru-RU" sz="600" u="sng" dirty="0" smtClean="0"/>
          </a:p>
          <a:p>
            <a:endParaRPr lang="ru-RU" sz="600" dirty="0" smtClean="0"/>
          </a:p>
          <a:p>
            <a:r>
              <a:rPr lang="ru-RU" sz="800" u="sng" dirty="0" smtClean="0"/>
              <a:t>Этапы реализации</a:t>
            </a:r>
            <a:r>
              <a:rPr lang="ru-RU" sz="8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800" dirty="0" smtClean="0"/>
              <a:t>организационно-подготовительный;</a:t>
            </a:r>
          </a:p>
          <a:p>
            <a:pPr>
              <a:buFont typeface="Arial" pitchFamily="34" charset="0"/>
              <a:buChar char="•"/>
            </a:pPr>
            <a:r>
              <a:rPr lang="ru-RU" sz="800" dirty="0" smtClean="0"/>
              <a:t>основной;</a:t>
            </a:r>
          </a:p>
          <a:p>
            <a:pPr>
              <a:buFont typeface="Arial" pitchFamily="34" charset="0"/>
              <a:buChar char="•"/>
            </a:pPr>
            <a:r>
              <a:rPr lang="ru-RU" sz="800" dirty="0" smtClean="0"/>
              <a:t>заключительный</a:t>
            </a:r>
          </a:p>
          <a:p>
            <a:endParaRPr lang="ru-RU" sz="600" dirty="0" smtClean="0"/>
          </a:p>
          <a:p>
            <a:endParaRPr lang="ru-RU" sz="600" dirty="0" smtClean="0"/>
          </a:p>
        </p:txBody>
      </p:sp>
      <p:sp>
        <p:nvSpPr>
          <p:cNvPr id="135" name="Прямоугольник 134"/>
          <p:cNvSpPr/>
          <p:nvPr/>
        </p:nvSpPr>
        <p:spPr>
          <a:xfrm>
            <a:off x="2195736" y="4005064"/>
            <a:ext cx="1864206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u="sng" dirty="0" smtClean="0"/>
              <a:t>Ресурсное  обеспечение</a:t>
            </a:r>
            <a:r>
              <a:rPr lang="ru-RU" sz="8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800" dirty="0" smtClean="0"/>
              <a:t>Нормативно-правовые ресурсы.</a:t>
            </a:r>
          </a:p>
          <a:p>
            <a:pPr>
              <a:buFont typeface="Arial" pitchFamily="34" charset="0"/>
              <a:buChar char="•"/>
            </a:pPr>
            <a:r>
              <a:rPr lang="ru-RU" sz="800" dirty="0" smtClean="0"/>
              <a:t>Кадровые ресурсы .</a:t>
            </a:r>
          </a:p>
          <a:p>
            <a:pPr>
              <a:buFont typeface="Arial" pitchFamily="34" charset="0"/>
              <a:buChar char="•"/>
            </a:pPr>
            <a:r>
              <a:rPr lang="ru-RU" sz="800" dirty="0" smtClean="0"/>
              <a:t>Информационно-просветительские ресурсы.</a:t>
            </a:r>
          </a:p>
          <a:p>
            <a:pPr>
              <a:buFont typeface="Arial" pitchFamily="34" charset="0"/>
              <a:buChar char="•"/>
            </a:pPr>
            <a:r>
              <a:rPr lang="ru-RU" sz="800" dirty="0" smtClean="0"/>
              <a:t>Научно-методические ресурсы</a:t>
            </a:r>
          </a:p>
          <a:p>
            <a:pPr>
              <a:buFont typeface="Arial" pitchFamily="34" charset="0"/>
              <a:buChar char="•"/>
            </a:pPr>
            <a:r>
              <a:rPr lang="ru-RU" sz="800" dirty="0" smtClean="0"/>
              <a:t>Финансово-экономические ресурсы.</a:t>
            </a:r>
          </a:p>
          <a:p>
            <a:endParaRPr lang="ru-RU" sz="800" dirty="0" smtClean="0"/>
          </a:p>
          <a:p>
            <a:pPr>
              <a:buFont typeface="Arial" pitchFamily="34" charset="0"/>
              <a:buChar char="•"/>
            </a:pPr>
            <a:r>
              <a:rPr lang="ru-RU" sz="800" dirty="0" smtClean="0"/>
              <a:t>Материально-технические ресурсы.</a:t>
            </a:r>
          </a:p>
          <a:p>
            <a:endParaRPr lang="ru-RU" sz="600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1051032" y="3717032"/>
            <a:ext cx="1072696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800" dirty="0" smtClean="0"/>
              <a:t>Процессуальный блок.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2195736" y="3719872"/>
            <a:ext cx="1864206" cy="2851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800" dirty="0" smtClean="0"/>
              <a:t>Организационный блок.</a:t>
            </a:r>
          </a:p>
        </p:txBody>
      </p:sp>
      <p:cxnSp>
        <p:nvCxnSpPr>
          <p:cNvPr id="144" name="Прямая со стрелкой 143"/>
          <p:cNvCxnSpPr/>
          <p:nvPr/>
        </p:nvCxnSpPr>
        <p:spPr>
          <a:xfrm>
            <a:off x="3917814" y="4212312"/>
            <a:ext cx="2341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>
            <a:off x="6228184" y="436510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179512" y="188640"/>
            <a:ext cx="72008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/>
              <a:t>Целевой </a:t>
            </a:r>
          </a:p>
          <a:p>
            <a:pPr algn="ctr"/>
            <a:r>
              <a:rPr lang="ru-RU" sz="1200" dirty="0" smtClean="0"/>
              <a:t>компонент</a:t>
            </a:r>
            <a:endParaRPr lang="ru-RU" sz="1200" dirty="0"/>
          </a:p>
        </p:txBody>
      </p:sp>
      <p:sp>
        <p:nvSpPr>
          <p:cNvPr id="147" name="Прямоугольник 146"/>
          <p:cNvSpPr/>
          <p:nvPr/>
        </p:nvSpPr>
        <p:spPr>
          <a:xfrm>
            <a:off x="179512" y="1844824"/>
            <a:ext cx="720080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/>
              <a:t>Содержательный компонент</a:t>
            </a:r>
            <a:endParaRPr lang="ru-RU" sz="1200" dirty="0"/>
          </a:p>
        </p:txBody>
      </p:sp>
      <p:sp>
        <p:nvSpPr>
          <p:cNvPr id="148" name="Прямоугольник 147"/>
          <p:cNvSpPr/>
          <p:nvPr/>
        </p:nvSpPr>
        <p:spPr>
          <a:xfrm>
            <a:off x="179512" y="3717032"/>
            <a:ext cx="720080" cy="1512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dirty="0" err="1" smtClean="0"/>
              <a:t>Организационно-деятельностный</a:t>
            </a:r>
            <a:endParaRPr lang="ru-RU" sz="1200" dirty="0" smtClean="0"/>
          </a:p>
          <a:p>
            <a:pPr algn="ctr"/>
            <a:r>
              <a:rPr lang="ru-RU" sz="1200" dirty="0" smtClean="0"/>
              <a:t>компонент</a:t>
            </a:r>
            <a:endParaRPr lang="ru-RU" sz="1200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1043608" y="5481228"/>
            <a:ext cx="1512168" cy="972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800" dirty="0" smtClean="0"/>
              <a:t>Критерии и показатели  эффективности  комплекса организационно-управленческих условий формирования здоровьесберегающей среды ДОУ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2771800" y="5373216"/>
            <a:ext cx="3528392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800" dirty="0" smtClean="0"/>
              <a:t>Критерии физического здоровья детей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2771800" y="5913276"/>
            <a:ext cx="3528392" cy="180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800" dirty="0" smtClean="0"/>
              <a:t>Критерии  социального здоровья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2771799" y="6453336"/>
            <a:ext cx="3528391" cy="144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ru-RU" sz="800" dirty="0" smtClean="0"/>
              <a:t>Эффективность работы по физическому воспитанию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6588224" y="5517232"/>
            <a:ext cx="2456656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800" u="sng" dirty="0" smtClean="0"/>
              <a:t>Результат реализации модели: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/>
              <a:t>Здоровый ребенок;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/>
              <a:t>Совершенная </a:t>
            </a:r>
            <a:r>
              <a:rPr lang="ru-RU" sz="800" dirty="0" err="1" smtClean="0"/>
              <a:t>здоровьесберегающая</a:t>
            </a:r>
            <a:r>
              <a:rPr lang="ru-RU" sz="800" dirty="0" smtClean="0"/>
              <a:t> среда ДОУ;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/>
              <a:t>Компетентный  педагог в вопросах организации и содержания  здоровьесберегающей среды;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err="1" smtClean="0"/>
              <a:t>Заинтересованныйе</a:t>
            </a:r>
            <a:r>
              <a:rPr lang="ru-RU" sz="800" dirty="0" smtClean="0"/>
              <a:t>  родители</a:t>
            </a:r>
          </a:p>
        </p:txBody>
      </p:sp>
      <p:cxnSp>
        <p:nvCxnSpPr>
          <p:cNvPr id="155" name="Прямая со стрелкой 154"/>
          <p:cNvCxnSpPr/>
          <p:nvPr/>
        </p:nvCxnSpPr>
        <p:spPr>
          <a:xfrm flipV="1">
            <a:off x="2555776" y="5517232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/>
          <p:nvPr/>
        </p:nvCxnSpPr>
        <p:spPr>
          <a:xfrm>
            <a:off x="2555776" y="594928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50" idx="3"/>
            <a:endCxn id="153" idx="1"/>
          </p:cNvCxnSpPr>
          <p:nvPr/>
        </p:nvCxnSpPr>
        <p:spPr>
          <a:xfrm>
            <a:off x="2555776" y="5967282"/>
            <a:ext cx="216023" cy="55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>
            <a:off x="6338144" y="5481228"/>
            <a:ext cx="288032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/>
          <p:nvPr/>
        </p:nvCxnSpPr>
        <p:spPr>
          <a:xfrm>
            <a:off x="6228184" y="594928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>
            <a:endCxn id="154" idx="1"/>
          </p:cNvCxnSpPr>
          <p:nvPr/>
        </p:nvCxnSpPr>
        <p:spPr>
          <a:xfrm flipV="1">
            <a:off x="6228184" y="6021288"/>
            <a:ext cx="36004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2" name="Прямоугольник 181"/>
          <p:cNvSpPr/>
          <p:nvPr/>
        </p:nvSpPr>
        <p:spPr>
          <a:xfrm>
            <a:off x="179512" y="5373216"/>
            <a:ext cx="720080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/>
              <a:t>Оценочно-результативный</a:t>
            </a:r>
          </a:p>
          <a:p>
            <a:pPr algn="ctr"/>
            <a:r>
              <a:rPr lang="ru-RU" sz="1200" dirty="0" smtClean="0"/>
              <a:t>компонент</a:t>
            </a:r>
            <a:endParaRPr lang="ru-RU" sz="1200" dirty="0"/>
          </a:p>
        </p:txBody>
      </p:sp>
      <p:cxnSp>
        <p:nvCxnSpPr>
          <p:cNvPr id="97" name="Прямая со стрелкой 96"/>
          <p:cNvCxnSpPr/>
          <p:nvPr/>
        </p:nvCxnSpPr>
        <p:spPr>
          <a:xfrm>
            <a:off x="1583668" y="4011900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3576562" y="3908276"/>
            <a:ext cx="0" cy="207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>
            <a:endCxn id="7" idx="1"/>
          </p:cNvCxnSpPr>
          <p:nvPr/>
        </p:nvCxnSpPr>
        <p:spPr>
          <a:xfrm>
            <a:off x="3445221" y="224644"/>
            <a:ext cx="2626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3110582" y="2348880"/>
            <a:ext cx="2655096" cy="144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Заместитель заведующего  по АХЧ</a:t>
            </a:r>
            <a:endParaRPr lang="ru-RU" sz="800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950294" y="2382566"/>
            <a:ext cx="1854980" cy="1404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Старшая медицинская  сестра</a:t>
            </a:r>
            <a:endParaRPr lang="ru-RU" sz="800" dirty="0"/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5728024" y="2233990"/>
            <a:ext cx="1508272" cy="1485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Text Box 2"/>
          <p:cNvSpPr txBox="1">
            <a:spLocks noChangeArrowheads="1"/>
          </p:cNvSpPr>
          <p:nvPr/>
        </p:nvSpPr>
        <p:spPr bwMode="auto">
          <a:xfrm>
            <a:off x="4139952" y="4140304"/>
            <a:ext cx="4896544" cy="1440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600" dirty="0"/>
              <a:t>С</a:t>
            </a:r>
            <a:r>
              <a:rPr lang="ru-RU" sz="600" dirty="0" smtClean="0"/>
              <a:t>овершенствование </a:t>
            </a:r>
            <a:r>
              <a:rPr lang="ru-RU" sz="600" dirty="0"/>
              <a:t>и обновление нормативной базы </a:t>
            </a:r>
            <a:r>
              <a:rPr lang="ru-RU" sz="600" dirty="0" smtClean="0"/>
              <a:t>ДОО </a:t>
            </a:r>
            <a:r>
              <a:rPr lang="ru-RU" sz="600" dirty="0"/>
              <a:t>по созданию системы управления </a:t>
            </a:r>
            <a:r>
              <a:rPr lang="ru-RU" sz="600" dirty="0" err="1" smtClean="0"/>
              <a:t>здоровьесбережением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9" name="Прямая со стрелкой 98"/>
          <p:cNvCxnSpPr/>
          <p:nvPr/>
        </p:nvCxnSpPr>
        <p:spPr>
          <a:xfrm>
            <a:off x="6658586" y="3980284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 Box 2"/>
          <p:cNvSpPr txBox="1">
            <a:spLocks noChangeArrowheads="1"/>
          </p:cNvSpPr>
          <p:nvPr/>
        </p:nvSpPr>
        <p:spPr bwMode="auto">
          <a:xfrm>
            <a:off x="4139952" y="4284320"/>
            <a:ext cx="4896544" cy="1440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600" dirty="0"/>
              <a:t>П</a:t>
            </a:r>
            <a:r>
              <a:rPr lang="ru-RU" sz="600" dirty="0" smtClean="0"/>
              <a:t>оэтапная  </a:t>
            </a:r>
            <a:r>
              <a:rPr lang="ru-RU" sz="600" dirty="0"/>
              <a:t>реализация системы мер по просвещению, подготовке и переподготовке педагогических кадров в вопросах здоровьесбережения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4139952" y="4436720"/>
            <a:ext cx="4904928" cy="1440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600" dirty="0"/>
              <a:t>О</a:t>
            </a:r>
            <a:r>
              <a:rPr lang="ru-RU" sz="600" dirty="0" smtClean="0"/>
              <a:t>свещение </a:t>
            </a:r>
            <a:r>
              <a:rPr lang="ru-RU" sz="600" dirty="0"/>
              <a:t>работы ДОУ на официальном </a:t>
            </a:r>
            <a:r>
              <a:rPr lang="ru-RU" sz="600" dirty="0" smtClean="0"/>
              <a:t>сайте, в </a:t>
            </a:r>
            <a:r>
              <a:rPr lang="ru-RU" sz="600" dirty="0"/>
              <a:t>сети «Интернет» и </a:t>
            </a:r>
            <a:r>
              <a:rPr lang="ru-RU" sz="600" dirty="0" smtClean="0"/>
              <a:t>СМИ, </a:t>
            </a:r>
            <a:r>
              <a:rPr lang="ru-RU" sz="600" dirty="0"/>
              <a:t>разработка проектов и публикация авторских печатных </a:t>
            </a:r>
            <a:r>
              <a:rPr lang="ru-RU" sz="600" dirty="0" smtClean="0"/>
              <a:t>разработок</a:t>
            </a:r>
            <a:r>
              <a:rPr lang="ru-RU" sz="600" dirty="0"/>
              <a:t>.</a:t>
            </a:r>
          </a:p>
        </p:txBody>
      </p:sp>
      <p:cxnSp>
        <p:nvCxnSpPr>
          <p:cNvPr id="96" name="Прямая со стрелкой 95"/>
          <p:cNvCxnSpPr/>
          <p:nvPr/>
        </p:nvCxnSpPr>
        <p:spPr>
          <a:xfrm flipV="1">
            <a:off x="3928352" y="4364712"/>
            <a:ext cx="223576" cy="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3917814" y="4526180"/>
            <a:ext cx="2200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Text Box 2"/>
          <p:cNvSpPr txBox="1">
            <a:spLocks noChangeArrowheads="1"/>
          </p:cNvSpPr>
          <p:nvPr/>
        </p:nvSpPr>
        <p:spPr bwMode="auto">
          <a:xfrm>
            <a:off x="4139952" y="4647768"/>
            <a:ext cx="4896544" cy="1440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600" dirty="0" smtClean="0"/>
              <a:t>Разработка </a:t>
            </a:r>
            <a:r>
              <a:rPr lang="ru-RU" sz="600" dirty="0"/>
              <a:t>и реализация  образовательных проектов в сфере </a:t>
            </a:r>
            <a:r>
              <a:rPr lang="ru-RU" sz="600" dirty="0" smtClean="0"/>
              <a:t>здоровьесбережения, методических </a:t>
            </a:r>
            <a:r>
              <a:rPr lang="ru-RU" sz="600" dirty="0"/>
              <a:t>рекомендаций </a:t>
            </a:r>
            <a:r>
              <a:rPr lang="ru-RU" sz="600" dirty="0" smtClean="0"/>
              <a:t>для педагогов и родителей.</a:t>
            </a:r>
            <a:endParaRPr lang="ru-RU" sz="600" dirty="0"/>
          </a:p>
        </p:txBody>
      </p: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4139952" y="5013176"/>
            <a:ext cx="4896544" cy="2160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600" dirty="0"/>
              <a:t>У</a:t>
            </a:r>
            <a:r>
              <a:rPr lang="ru-RU" sz="600" dirty="0" smtClean="0"/>
              <a:t>крепление МТБ учреждения </a:t>
            </a:r>
            <a:r>
              <a:rPr lang="ru-RU" sz="600" dirty="0"/>
              <a:t>с целью улучшения безопасных медико-социальных условий</a:t>
            </a:r>
            <a:r>
              <a:rPr lang="ru-RU" sz="600" dirty="0" smtClean="0"/>
              <a:t>,</a:t>
            </a:r>
            <a:r>
              <a:rPr lang="ru-RU" sz="600" dirty="0"/>
              <a:t> характеристика профессионального уровня </a:t>
            </a:r>
            <a:r>
              <a:rPr lang="ru-RU" sz="600" dirty="0" smtClean="0"/>
              <a:t>специалистов, </a:t>
            </a:r>
            <a:r>
              <a:rPr lang="ru-RU" sz="600" dirty="0"/>
              <a:t>о</a:t>
            </a:r>
            <a:r>
              <a:rPr lang="ru-RU" sz="600" dirty="0" smtClean="0"/>
              <a:t>беспечение </a:t>
            </a:r>
            <a:r>
              <a:rPr lang="ru-RU" sz="600" dirty="0"/>
              <a:t>санитарно-гигиенических </a:t>
            </a:r>
            <a:r>
              <a:rPr lang="ru-RU" sz="600" dirty="0" smtClean="0"/>
              <a:t>условий. </a:t>
            </a:r>
            <a:endParaRPr lang="ru-RU" sz="600" dirty="0"/>
          </a:p>
          <a:p>
            <a:pPr lvl="0"/>
            <a:r>
              <a:rPr lang="ru-RU" sz="600" dirty="0" smtClean="0"/>
              <a:t>.</a:t>
            </a:r>
            <a:endParaRPr lang="ru-RU" sz="600" dirty="0"/>
          </a:p>
        </p:txBody>
      </p:sp>
      <p:cxnSp>
        <p:nvCxnSpPr>
          <p:cNvPr id="107" name="Прямая со стрелкой 106"/>
          <p:cNvCxnSpPr/>
          <p:nvPr/>
        </p:nvCxnSpPr>
        <p:spPr>
          <a:xfrm>
            <a:off x="3929962" y="4719776"/>
            <a:ext cx="209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3950250" y="4875172"/>
            <a:ext cx="20167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Прямоугольник 110"/>
          <p:cNvSpPr/>
          <p:nvPr/>
        </p:nvSpPr>
        <p:spPr>
          <a:xfrm>
            <a:off x="4148336" y="3719872"/>
            <a:ext cx="4888160" cy="2851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800" dirty="0" smtClean="0"/>
              <a:t>Методический блок.</a:t>
            </a: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4148336" y="4800168"/>
            <a:ext cx="4896544" cy="1440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600" dirty="0"/>
              <a:t>О</a:t>
            </a:r>
            <a:r>
              <a:rPr lang="ru-RU" sz="600" dirty="0" smtClean="0"/>
              <a:t>казание </a:t>
            </a:r>
            <a:r>
              <a:rPr lang="ru-RU" sz="600" dirty="0"/>
              <a:t>финансовой поддержки за счет ассигнований из бюджетных и внебюджетных средств в создании здоровьесберегающей среды ДОО</a:t>
            </a:r>
            <a:r>
              <a:rPr lang="ru-RU" sz="600" dirty="0" smtClean="0"/>
              <a:t>.</a:t>
            </a:r>
            <a:endParaRPr lang="ru-RU" sz="600" dirty="0"/>
          </a:p>
        </p:txBody>
      </p:sp>
      <p:cxnSp>
        <p:nvCxnSpPr>
          <p:cNvPr id="110" name="Прямая со стрелкой 109"/>
          <p:cNvCxnSpPr/>
          <p:nvPr/>
        </p:nvCxnSpPr>
        <p:spPr>
          <a:xfrm>
            <a:off x="3950250" y="5121188"/>
            <a:ext cx="1916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Text Box 2"/>
          <p:cNvSpPr txBox="1">
            <a:spLocks noChangeArrowheads="1"/>
          </p:cNvSpPr>
          <p:nvPr/>
        </p:nvSpPr>
        <p:spPr bwMode="auto">
          <a:xfrm>
            <a:off x="956506" y="2564904"/>
            <a:ext cx="2205163" cy="2160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600" dirty="0"/>
              <a:t>о</a:t>
            </a:r>
            <a:r>
              <a:rPr lang="ru-RU" sz="600" dirty="0" smtClean="0"/>
              <a:t>беспечение медико-социальных и санитарно-гигиенических условий здоровьесберегающей среды</a:t>
            </a:r>
          </a:p>
        </p:txBody>
      </p:sp>
      <p:sp>
        <p:nvSpPr>
          <p:cNvPr id="128" name="Text Box 2"/>
          <p:cNvSpPr txBox="1">
            <a:spLocks noChangeArrowheads="1"/>
          </p:cNvSpPr>
          <p:nvPr/>
        </p:nvSpPr>
        <p:spPr bwMode="auto">
          <a:xfrm>
            <a:off x="3203848" y="2564904"/>
            <a:ext cx="2827288" cy="2160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600" dirty="0" smtClean="0"/>
              <a:t> </a:t>
            </a:r>
          </a:p>
          <a:p>
            <a:pPr algn="ctr"/>
            <a:r>
              <a:rPr lang="ru-RU" sz="600" dirty="0" smtClean="0"/>
              <a:t>обеспечение и оснащение  здоровьесберегающей среды ДОУ , пополнение МТБ</a:t>
            </a:r>
          </a:p>
          <a:p>
            <a:pPr algn="ctr"/>
            <a:r>
              <a:rPr lang="ru-RU" sz="600" dirty="0"/>
              <a:t>(</a:t>
            </a:r>
          </a:p>
        </p:txBody>
      </p:sp>
      <p:cxnSp>
        <p:nvCxnSpPr>
          <p:cNvPr id="141" name="Прямая со стрелкой 140"/>
          <p:cNvCxnSpPr/>
          <p:nvPr/>
        </p:nvCxnSpPr>
        <p:spPr>
          <a:xfrm>
            <a:off x="4462515" y="1900997"/>
            <a:ext cx="494900" cy="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>
            <a:off x="4446681" y="226072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6" name="Прямоугольник 155"/>
          <p:cNvSpPr/>
          <p:nvPr/>
        </p:nvSpPr>
        <p:spPr>
          <a:xfrm>
            <a:off x="2517824" y="3084600"/>
            <a:ext cx="902048" cy="1371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Родители</a:t>
            </a:r>
            <a:endParaRPr lang="ru-RU" sz="800" dirty="0"/>
          </a:p>
        </p:txBody>
      </p:sp>
      <p:cxnSp>
        <p:nvCxnSpPr>
          <p:cNvPr id="142" name="Прямая со стрелкой 141"/>
          <p:cNvCxnSpPr>
            <a:stCxn id="88" idx="3"/>
          </p:cNvCxnSpPr>
          <p:nvPr/>
        </p:nvCxnSpPr>
        <p:spPr>
          <a:xfrm>
            <a:off x="2805274" y="2452774"/>
            <a:ext cx="32256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Прямая со стрелкой 165"/>
          <p:cNvCxnSpPr/>
          <p:nvPr/>
        </p:nvCxnSpPr>
        <p:spPr>
          <a:xfrm>
            <a:off x="5724128" y="2478090"/>
            <a:ext cx="32256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/>
          <p:nvPr/>
        </p:nvCxnSpPr>
        <p:spPr>
          <a:xfrm>
            <a:off x="3415279" y="3156608"/>
            <a:ext cx="32256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/>
          <p:nvPr/>
        </p:nvCxnSpPr>
        <p:spPr>
          <a:xfrm>
            <a:off x="5456907" y="3156608"/>
            <a:ext cx="32256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>
            <a:off x="3011478" y="3221722"/>
            <a:ext cx="300382" cy="146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2760266" y="5589240"/>
            <a:ext cx="3539926" cy="225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ru-RU" sz="800" dirty="0" smtClean="0"/>
              <a:t>Критерии психического здоровья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2745967" y="6165304"/>
            <a:ext cx="3537743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ru-RU" sz="800" i="1" dirty="0"/>
              <a:t>Критерии соответствия участников</a:t>
            </a:r>
            <a:r>
              <a:rPr lang="ru-RU" sz="800" dirty="0"/>
              <a:t> педагогического процесса и материально-технической базы целям и задачам ДОУ</a:t>
            </a:r>
            <a:endParaRPr lang="ru-RU" sz="800" dirty="0" smtClean="0"/>
          </a:p>
        </p:txBody>
      </p:sp>
    </p:spTree>
    <p:extLst>
      <p:ext uri="{BB962C8B-B14F-4D97-AF65-F5344CB8AC3E}">
        <p14:creationId xmlns:p14="http://schemas.microsoft.com/office/powerpoint/2010/main" xmlns="" val="24920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Здоровьесбережение</a:t>
            </a:r>
            <a:r>
              <a:rPr lang="ru-RU" dirty="0" smtClean="0"/>
              <a:t> в </a:t>
            </a:r>
            <a:r>
              <a:rPr lang="ru-RU" dirty="0" err="1" smtClean="0"/>
              <a:t>доу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Проекты педагогов по </a:t>
            </a:r>
            <a:r>
              <a:rPr lang="ru-RU" dirty="0" err="1" smtClean="0">
                <a:solidFill>
                  <a:schemeClr val="tx1"/>
                </a:solidFill>
              </a:rPr>
              <a:t>здоровьесбережению</a:t>
            </a:r>
            <a:r>
              <a:rPr lang="ru-RU" dirty="0" smtClean="0">
                <a:solidFill>
                  <a:schemeClr val="tx1"/>
                </a:solidFill>
              </a:rPr>
              <a:t>: «Комплексный долгосрочный проект по </a:t>
            </a:r>
            <a:r>
              <a:rPr lang="ru-RU" dirty="0" err="1" smtClean="0">
                <a:solidFill>
                  <a:schemeClr val="tx1"/>
                </a:solidFill>
              </a:rPr>
              <a:t>здоровьесбережению</a:t>
            </a:r>
            <a:r>
              <a:rPr lang="ru-RU" dirty="0" smtClean="0">
                <a:solidFill>
                  <a:schemeClr val="tx1"/>
                </a:solidFill>
              </a:rPr>
              <a:t>», состоящий из 5 проектов: </a:t>
            </a:r>
            <a:r>
              <a:rPr lang="ru-RU" dirty="0" err="1" smtClean="0">
                <a:solidFill>
                  <a:schemeClr val="tx1"/>
                </a:solidFill>
              </a:rPr>
              <a:t>пескотерапия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сказкотерапия</a:t>
            </a:r>
            <a:r>
              <a:rPr lang="ru-RU" dirty="0" smtClean="0">
                <a:solidFill>
                  <a:schemeClr val="tx1"/>
                </a:solidFill>
              </a:rPr>
              <a:t>, спортивные танцы, </a:t>
            </a:r>
            <a:r>
              <a:rPr lang="ru-RU" dirty="0" err="1" smtClean="0">
                <a:solidFill>
                  <a:schemeClr val="tx1"/>
                </a:solidFill>
              </a:rPr>
              <a:t>фитбол</a:t>
            </a:r>
            <a:r>
              <a:rPr lang="ru-RU" dirty="0" smtClean="0">
                <a:solidFill>
                  <a:schemeClr val="tx1"/>
                </a:solidFill>
              </a:rPr>
              <a:t> и аэробика (научная публикация 2013-2014г.)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Валеологические</a:t>
            </a:r>
            <a:r>
              <a:rPr lang="ru-RU" dirty="0" smtClean="0">
                <a:solidFill>
                  <a:schemeClr val="tx1"/>
                </a:solidFill>
              </a:rPr>
              <a:t> знания и </a:t>
            </a:r>
            <a:r>
              <a:rPr lang="ru-RU" dirty="0" err="1" smtClean="0">
                <a:solidFill>
                  <a:schemeClr val="tx1"/>
                </a:solidFill>
              </a:rPr>
              <a:t>валеология</a:t>
            </a:r>
            <a:r>
              <a:rPr lang="ru-RU" dirty="0" smtClean="0">
                <a:solidFill>
                  <a:schemeClr val="tx1"/>
                </a:solidFill>
              </a:rPr>
              <a:t> в среде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Правила безопасности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Комплекс закаливающих мероприятий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Программа здоровья «Не-</a:t>
            </a:r>
            <a:r>
              <a:rPr lang="ru-RU" dirty="0" err="1" smtClean="0">
                <a:solidFill>
                  <a:schemeClr val="tx1"/>
                </a:solidFill>
              </a:rPr>
              <a:t>болейка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Уголки дежурных (эстетика и здоровое питание)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Совместные проекты и акции с родителями (спорт и здоровье)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Приобретение спортивного оборудования и оснащение физкультурного зала и центров здоровья и </a:t>
            </a:r>
            <a:r>
              <a:rPr lang="ru-RU" dirty="0" err="1" smtClean="0">
                <a:solidFill>
                  <a:schemeClr val="tx1"/>
                </a:solidFill>
              </a:rPr>
              <a:t>валеологии</a:t>
            </a:r>
            <a:r>
              <a:rPr lang="ru-RU" dirty="0" smtClean="0">
                <a:solidFill>
                  <a:schemeClr val="tx1"/>
                </a:solidFill>
              </a:rPr>
              <a:t> в группах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3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Научные статьи</a:t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4294967295"/>
          </p:nvPr>
        </p:nvGraphicFramePr>
        <p:xfrm>
          <a:off x="0" y="1635125"/>
          <a:ext cx="9144000" cy="5425440"/>
        </p:xfrm>
        <a:graphic>
          <a:graphicData uri="http://schemas.openxmlformats.org/drawingml/2006/table">
            <a:tbl>
              <a:tblPr/>
              <a:tblGrid>
                <a:gridCol w="434975"/>
                <a:gridCol w="2082800"/>
                <a:gridCol w="2054225"/>
                <a:gridCol w="2111375"/>
                <a:gridCol w="1682750"/>
                <a:gridCol w="777875"/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 АВТОРА (ОВ)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статьи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журнала № выпуска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издания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страницы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4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Морова Г.Ю., Копытова А.В.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Современные здоровьесберегающие технологии в работе с детьми дошкольного возраста в условиях введения и реализации ФОС дошкольного образования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Сборник материалов Всероссийской научно-практической конференции «Дошкольное образование в контексте введения и реализации ФГОС» Ч.2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92-96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Пудеева Е.С., Копытова А.В.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Роль культурно-досуговой деятельности в жизни ребенка дошкольного возраста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Сборник материалов Всероссийской научно-практической конференции «Дошкольное образование в контексте введения и реализации ФГОС» Ч.2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96-100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Копытова А.В.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Роль методической работы в управлении процессом повышения квалификации педагогов ДОУ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Сборник материалов 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XIV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Международной заочной научно-практической конференции «Интеграция научной (научно-методической) работы и системы повышения квалификации кадров»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122-126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/>
          <a:lstStyle/>
          <a:p>
            <a:r>
              <a:rPr lang="ru-RU" b="1" dirty="0" smtClean="0"/>
              <a:t>Психологические условия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u="sng" dirty="0" smtClean="0">
                <a:solidFill>
                  <a:schemeClr val="tx1"/>
                </a:solidFill>
              </a:rPr>
              <a:t>С педагогами</a:t>
            </a:r>
            <a:r>
              <a:rPr lang="ru-RU" dirty="0" smtClean="0"/>
              <a:t>: направлены на создание благоприятного климата в коллективе, его сплочение, в основе чего лежит уважение к личности каждого, признание его достоинств и особенностей, создание условий для роста творческой активности и профессионального совершенствования; Психолого-педагогическое сопровождение образовательной программы ДОУ.</a:t>
            </a:r>
          </a:p>
          <a:p>
            <a:pPr algn="just"/>
            <a:r>
              <a:rPr lang="ru-RU" b="1" u="sng" dirty="0" smtClean="0">
                <a:solidFill>
                  <a:schemeClr val="tx1"/>
                </a:solidFill>
              </a:rPr>
              <a:t>С детьми: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коррекция эмоционально-волевой сферы</a:t>
            </a:r>
            <a:r>
              <a:rPr lang="ru-RU" dirty="0" smtClean="0"/>
              <a:t> , осуществление психолого-педагогической коррекции поведения ребенка и обучение его социально приемлемым способам снятия нервного напряжения. Широко используются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технологии:  приемы арттерапии: работа со сказкой, песочная терапия, рисунок и т.д. Использование данных приемов позволяет ребенку отреагировать негативную ситуацию и самостоятельно найти способы решения. Работа в </a:t>
            </a:r>
            <a:r>
              <a:rPr lang="ru-RU" dirty="0" err="1" smtClean="0"/>
              <a:t>ПМПк</a:t>
            </a:r>
            <a:r>
              <a:rPr lang="ru-RU" dirty="0" smtClean="0"/>
              <a:t>.</a:t>
            </a: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b="1" u="sng" dirty="0" smtClean="0">
                <a:solidFill>
                  <a:schemeClr val="tx1"/>
                </a:solidFill>
              </a:rPr>
              <a:t>С родителями: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информационно-аналитическая и консультативная деятельность.</a:t>
            </a:r>
            <a:endParaRPr lang="ru-RU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102NIKON\DSCN958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219163"/>
            <a:ext cx="9144000" cy="63781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административно – правовые и финансовые условия</a:t>
            </a:r>
            <a:r>
              <a:rPr lang="ru-RU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 </a:t>
            </a:r>
            <a:r>
              <a:rPr lang="ru-RU" dirty="0" smtClean="0">
                <a:solidFill>
                  <a:schemeClr val="tx1"/>
                </a:solidFill>
              </a:rPr>
              <a:t>учреждение, опираясь на федеральные документы и финансовые нормативы, имеет чётко разработанную документацию. </a:t>
            </a:r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ационально распределены обязанности с сотрудников, учитывающие требования НОТ, конкретные условия работы, специфику деятельности сотрудников учреждения. Разработан Устав, Положение обо всех основных направлениях деятельности учреждения и персонала, эффективные контракты, должностные инструкции, программы, проекты и др. документация. Получена лицензия на образовательную деятельность и на дополнительные образовательные программы.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Ведется документация по работе </a:t>
            </a:r>
            <a:r>
              <a:rPr lang="ru-RU" dirty="0" err="1" smtClean="0">
                <a:solidFill>
                  <a:schemeClr val="tx1"/>
                </a:solidFill>
              </a:rPr>
              <a:t>ПМПк</a:t>
            </a:r>
            <a:r>
              <a:rPr lang="ru-RU" dirty="0" smtClean="0">
                <a:solidFill>
                  <a:schemeClr val="tx1"/>
                </a:solidFill>
              </a:rPr>
              <a:t> ДОУ, заместителем заведующего по УВР контролируется ведение всех форм установленного вида документации, собирается банк данных о развитии детей с ОВЗ, ежегодно проводится анализ результативности образовательной деятельности коррекционных групп.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   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научно – </a:t>
            </a:r>
            <a:r>
              <a:rPr lang="ru-RU" b="1" dirty="0" smtClean="0"/>
              <a:t>методические условия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связаны </a:t>
            </a:r>
            <a:r>
              <a:rPr lang="ru-RU" dirty="0">
                <a:solidFill>
                  <a:schemeClr val="tx1"/>
                </a:solidFill>
              </a:rPr>
              <a:t>с использованием результатов педагогических исследований, по основным проблемам </a:t>
            </a:r>
            <a:r>
              <a:rPr lang="ru-RU" dirty="0" smtClean="0">
                <a:solidFill>
                  <a:schemeClr val="tx1"/>
                </a:solidFill>
              </a:rPr>
              <a:t>педагогики, </a:t>
            </a:r>
            <a:r>
              <a:rPr lang="ru-RU" dirty="0">
                <a:solidFill>
                  <a:schemeClr val="tx1"/>
                </a:solidFill>
              </a:rPr>
              <a:t>психологии теории управления, </a:t>
            </a:r>
            <a:r>
              <a:rPr lang="ru-RU" dirty="0" smtClean="0">
                <a:solidFill>
                  <a:schemeClr val="tx1"/>
                </a:solidFill>
              </a:rPr>
              <a:t>логопедии.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опровождение </a:t>
            </a:r>
            <a:r>
              <a:rPr lang="ru-RU" dirty="0">
                <a:solidFill>
                  <a:schemeClr val="tx1"/>
                </a:solidFill>
              </a:rPr>
              <a:t>научно – методического поиска </a:t>
            </a:r>
            <a:r>
              <a:rPr lang="ru-RU" dirty="0" smtClean="0">
                <a:solidFill>
                  <a:schemeClr val="tx1"/>
                </a:solidFill>
              </a:rPr>
              <a:t> педагогов, участие в совместной научно-экспериментальной деятельности с ГБОУ ЧИППКРО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7</a:t>
            </a:r>
            <a:r>
              <a:rPr lang="ru-RU" dirty="0" smtClean="0">
                <a:solidFill>
                  <a:schemeClr val="tx1"/>
                </a:solidFill>
              </a:rPr>
              <a:t> научно-методических публикаций в изданиях ГБОУ ЧИППКРО, освещение опыта работы всех аттестованных педагогов на официальном сайте ДОУ, в различного рода электронных изданиях.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Оформление педагогами ДОУ Портфолио профессиональных </a:t>
            </a:r>
            <a:r>
              <a:rPr lang="ru-RU" dirty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остижений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1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Нормативно-правовая база –федеральная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Федеральный закон Российской Федерации «Об образовании в Российской Федерации» от 29.12.2012г. №273-ФЗ,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Федеральный государственный стандарт дошкольного образования (утвержденный приказом Минобразования и науки Российской федерации № 1155 17.10.2013г.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Федеральный закон «Об основных гарантиях прав ребенка в Российской Федерации» от 24.07.98г. №124-ФЗ</a:t>
            </a:r>
          </a:p>
          <a:p>
            <a:r>
              <a:rPr lang="ru-RU" sz="2400" u="sng" dirty="0" smtClean="0">
                <a:solidFill>
                  <a:schemeClr val="tx1"/>
                </a:solidFill>
              </a:rPr>
              <a:t>Национальная образовательная инициатива  «Наша новая школа»</a:t>
            </a:r>
            <a:r>
              <a:rPr lang="ru-RU" sz="2400" b="1" dirty="0" smtClean="0">
                <a:solidFill>
                  <a:schemeClr val="tx1"/>
                </a:solidFill>
              </a:rPr>
              <a:t> </a:t>
            </a:r>
            <a:r>
              <a:rPr lang="ru-RU" sz="2400" dirty="0" smtClean="0">
                <a:solidFill>
                  <a:schemeClr val="tx1"/>
                </a:solidFill>
              </a:rPr>
              <a:t>(Утверждена Президент Российской Д.Медведевым 04 февраля 2010 года, Пр-271)</a:t>
            </a:r>
          </a:p>
          <a:p>
            <a:r>
              <a:rPr lang="ru-RU" sz="2400" u="sng" dirty="0" smtClean="0">
                <a:solidFill>
                  <a:schemeClr val="tx1"/>
                </a:solidFill>
              </a:rPr>
              <a:t>«О мерах по реализации государственной политики в области образования и науки» - </a:t>
            </a:r>
            <a:r>
              <a:rPr lang="ru-RU" sz="2400" dirty="0" smtClean="0">
                <a:solidFill>
                  <a:schemeClr val="tx1"/>
                </a:solidFill>
              </a:rPr>
              <a:t>Указ Президента Российской Федерации от 7 мая 2012 года № 599</a:t>
            </a:r>
          </a:p>
          <a:p>
            <a:r>
              <a:rPr lang="ru-RU" sz="2400" u="sng" dirty="0" smtClean="0">
                <a:solidFill>
                  <a:schemeClr val="tx1"/>
                </a:solidFill>
              </a:rPr>
              <a:t>"О Национальной стратегии действий в интересах детей на 2012 - 2017 годы»</a:t>
            </a:r>
            <a:r>
              <a:rPr lang="ru-RU" sz="2400" dirty="0" smtClean="0">
                <a:solidFill>
                  <a:schemeClr val="tx1"/>
                </a:solidFill>
              </a:rPr>
              <a:t> - Указ Президента Российской Федерации от 1 июня 2012 года № 761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Иные публикации</a:t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4294967295"/>
          </p:nvPr>
        </p:nvGraphicFramePr>
        <p:xfrm>
          <a:off x="0" y="1635125"/>
          <a:ext cx="9144000" cy="4907280"/>
        </p:xfrm>
        <a:graphic>
          <a:graphicData uri="http://schemas.openxmlformats.org/drawingml/2006/table">
            <a:tbl>
              <a:tblPr/>
              <a:tblGrid>
                <a:gridCol w="434975"/>
                <a:gridCol w="2082800"/>
                <a:gridCol w="2054225"/>
                <a:gridCol w="2111375"/>
                <a:gridCol w="1682750"/>
                <a:gridCol w="777875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 автора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учебного пособия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Изд-во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издания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тираж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Петрова Анжела Анатольевна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игровых приемов в развитии речевой деятельности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maaam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Петрова Анжела Анатольевна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 для родителей «Роль игры в воспитании личности ребенка»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maaam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Петрова Анжела Анатольевна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 для педагога «Создание предметно-развивающей среды для совместной познавательной деятельности детей и педагога»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maaam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Одинокова Юлия Сергеевна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«Лучший конспект занятия». Конспект занятия по ознакомлению с окружающим миром в средней группе «Наша армия»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maaam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69\Desktop\risunok-6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0854621">
            <a:off x="719915" y="350423"/>
            <a:ext cx="2531720" cy="3291236"/>
          </a:xfrm>
          <a:prstGeom prst="rect">
            <a:avLst/>
          </a:prstGeom>
          <a:noFill/>
        </p:spPr>
      </p:pic>
      <p:pic>
        <p:nvPicPr>
          <p:cNvPr id="5" name="Picture 2" descr="C:\Users\admin69\Desktop\7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260648"/>
            <a:ext cx="3434506" cy="4895510"/>
          </a:xfrm>
          <a:prstGeom prst="rect">
            <a:avLst/>
          </a:prstGeom>
          <a:noFill/>
        </p:spPr>
      </p:pic>
      <p:pic>
        <p:nvPicPr>
          <p:cNvPr id="6" name="Picture 5" descr="C:\Users\admin69\Desktop\chipkr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898031">
            <a:off x="683568" y="3219067"/>
            <a:ext cx="2304256" cy="3351645"/>
          </a:xfrm>
          <a:prstGeom prst="rect">
            <a:avLst/>
          </a:prstGeom>
          <a:noFill/>
        </p:spPr>
      </p:pic>
      <p:pic>
        <p:nvPicPr>
          <p:cNvPr id="10243" name="Picture 3" descr="C:\Users\admin69\Desktop\kniga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3848" y="2492896"/>
            <a:ext cx="30099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социо</a:t>
            </a:r>
            <a:r>
              <a:rPr lang="ru-RU" dirty="0"/>
              <a:t> – </a:t>
            </a:r>
            <a:r>
              <a:rPr lang="ru-RU" dirty="0" smtClean="0"/>
              <a:t>культурные условия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ru-RU" dirty="0" smtClean="0"/>
              <a:t>совершенствуются </a:t>
            </a:r>
            <a:r>
              <a:rPr lang="ru-RU" dirty="0"/>
              <a:t>в результате укрепления связей с микрорайоном и далеко распространяются за его пределы. Реализуются совместные программы с культурно – образовательными учреждениями города, </a:t>
            </a:r>
            <a:r>
              <a:rPr lang="ru-RU" dirty="0" smtClean="0"/>
              <a:t>области.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7932"/>
            <a:ext cx="9036496" cy="685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33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73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675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WordArt 3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643998" cy="1440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Участие во всероссийских конкурсах</a:t>
            </a:r>
            <a:endParaRPr lang="ru-RU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85720" y="1428736"/>
            <a:ext cx="8643998" cy="101566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Char char="ь"/>
              <a:tabLst>
                <a:tab pos="114300" algn="l"/>
                <a:tab pos="457200" algn="l"/>
              </a:tabLst>
            </a:pPr>
            <a:r>
              <a:rPr lang="ru-RU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Шелобанова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  О.А.</a:t>
            </a:r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  <a:tabLst>
                <a:tab pos="114300" algn="l"/>
                <a:tab pos="457200" algn="l"/>
              </a:tabLst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Интернет-конкурс «Творческий учитель – одаренный ученик» - </a:t>
            </a:r>
            <a:r>
              <a:rPr lang="ru-RU" sz="2000" i="1" dirty="0" smtClean="0">
                <a:effectLst/>
                <a:latin typeface="Times New Roman" pitchFamily="18" charset="0"/>
                <a:cs typeface="Times New Roman" pitchFamily="18" charset="0"/>
              </a:rPr>
              <a:t>номинация «Конспекты учебных занятий исследовательского и проектного характера».</a:t>
            </a:r>
            <a:endParaRPr lang="ru-RU" sz="20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85720" y="2571744"/>
            <a:ext cx="8643998" cy="101566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Char char="ь"/>
              <a:tabLst>
                <a:tab pos="114300" algn="l"/>
                <a:tab pos="457200" algn="l"/>
              </a:tabLst>
            </a:pPr>
            <a:r>
              <a:rPr lang="ru-RU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Зарыпова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 М.Н.</a:t>
            </a:r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  <a:tabLst>
                <a:tab pos="114300" algn="l"/>
                <a:tab pos="457200" algn="l"/>
              </a:tabLst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Интернет-конкурс «Творческий учитель – одаренный ученик» - </a:t>
            </a:r>
            <a:r>
              <a:rPr lang="ru-RU" sz="2000" i="1" dirty="0" smtClean="0">
                <a:effectLst/>
                <a:latin typeface="Times New Roman" pitchFamily="18" charset="0"/>
                <a:cs typeface="Times New Roman" pitchFamily="18" charset="0"/>
              </a:rPr>
              <a:t>номинация «Конспекты учебных занятий исследовательского и проектного характера».</a:t>
            </a:r>
            <a:endParaRPr lang="ru-RU" sz="20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85720" y="3714752"/>
            <a:ext cx="8643998" cy="101566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Char char="ь"/>
              <a:tabLst>
                <a:tab pos="114300" algn="l"/>
                <a:tab pos="457200" algn="l"/>
              </a:tabLst>
            </a:pPr>
            <a:r>
              <a:rPr lang="ru-RU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Морова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 Г.Ю.</a:t>
            </a:r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  <a:tabLst>
                <a:tab pos="114300" algn="l"/>
                <a:tab pos="457200" algn="l"/>
              </a:tabLst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Конкурс на логотип Общероссийской общественной организации «Воспитатели России».</a:t>
            </a:r>
            <a:endParaRPr lang="ru-RU" sz="20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85720" y="4929198"/>
            <a:ext cx="6929486" cy="163121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Char char="ь"/>
              <a:tabLst>
                <a:tab pos="114300" algn="l"/>
                <a:tab pos="457200" algn="l"/>
              </a:tabLst>
            </a:pPr>
            <a:r>
              <a:rPr lang="ru-RU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Морова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  Г.Ю.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tabLst>
                <a:tab pos="114300" algn="l"/>
                <a:tab pos="457200" algn="l"/>
              </a:tabLst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Общероссийский рейтинг школьных сайтов.</a:t>
            </a:r>
          </a:p>
          <a:p>
            <a:pPr algn="just">
              <a:tabLst>
                <a:tab pos="114300" algn="l"/>
                <a:tab pos="457200" algn="l"/>
              </a:tabLst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Диплом в категории «Сайты дошкольных образовательных учреждений». 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Сайт высокого уровня -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18,5 баллов из 30.</a:t>
            </a:r>
          </a:p>
          <a:p>
            <a:pPr algn="just">
              <a:buFont typeface="Wingdings" pitchFamily="2" charset="2"/>
              <a:buChar char="ь"/>
              <a:tabLst>
                <a:tab pos="114300" algn="l"/>
                <a:tab pos="457200" algn="l"/>
              </a:tabLst>
            </a:pPr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mdou19-korkino.ucoz.ru/papka11/papka12/papka13/diplo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62363">
            <a:off x="7352799" y="4633015"/>
            <a:ext cx="1518536" cy="2154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WordArt 3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643998" cy="140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Участие </a:t>
            </a:r>
            <a:r>
              <a:rPr lang="ru-RU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в  областных  конкурсах</a:t>
            </a:r>
            <a:endParaRPr lang="ru-RU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14282" y="1643050"/>
            <a:ext cx="8643998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Char char="ь"/>
              <a:tabLst>
                <a:tab pos="114300" algn="l"/>
                <a:tab pos="457200" algn="l"/>
              </a:tabLst>
            </a:pPr>
            <a:r>
              <a:rPr lang="ru-RU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Морова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 Г.Ю.</a:t>
            </a:r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  <a:tabLst>
                <a:tab pos="114300" algn="l"/>
                <a:tab pos="457200" algn="l"/>
              </a:tabLst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Конкурс «Лучший интернет-ресурс Челябинской области -2015»</a:t>
            </a:r>
            <a:endParaRPr lang="ru-RU" sz="20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14282" y="2500306"/>
            <a:ext cx="8643998" cy="101566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Char char="ь"/>
              <a:tabLst>
                <a:tab pos="114300" algn="l"/>
                <a:tab pos="457200" algn="l"/>
              </a:tabLst>
            </a:pP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Петрова А.А.</a:t>
            </a:r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  <a:tabLst>
                <a:tab pos="114300" algn="l"/>
                <a:tab pos="457200" algn="l"/>
              </a:tabLst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Конкурс «Новогодняя поделка в спортивной тематике». </a:t>
            </a:r>
          </a:p>
          <a:p>
            <a:pPr algn="just">
              <a:buFont typeface="Wingdings" pitchFamily="2" charset="2"/>
              <a:buNone/>
              <a:tabLst>
                <a:tab pos="114300" algn="l"/>
                <a:tab pos="457200" algn="l"/>
              </a:tabLst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Призы, выездная экскурсия на Ледовую арену  «ТРАКТОР».</a:t>
            </a:r>
            <a:endParaRPr lang="ru-RU" sz="20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4" descr="http://mdou19-korkino.ucoz.ru/papka11/papka12/IMG_37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56493">
            <a:off x="5405346" y="3942223"/>
            <a:ext cx="3595670" cy="23989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8918" name="Picture 6" descr="http://mdou19-korkino.ucoz.ru/papka11/papka12/IMG_37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99265">
            <a:off x="446177" y="3786748"/>
            <a:ext cx="4293715" cy="28311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WordArt 3"/>
          <p:cNvSpPr>
            <a:spLocks noChangeArrowheads="1" noChangeShapeType="1" noTextEdit="1"/>
          </p:cNvSpPr>
          <p:nvPr/>
        </p:nvSpPr>
        <p:spPr bwMode="auto">
          <a:xfrm>
            <a:off x="214282" y="214290"/>
            <a:ext cx="8715436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Участие в районных конкурсах </a:t>
            </a: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285720" y="1500174"/>
            <a:ext cx="7215238" cy="1200329"/>
          </a:xfrm>
          <a:prstGeom prst="rect">
            <a:avLst/>
          </a:prstGeom>
          <a:ln w="38100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Char char="ь"/>
              <a:tabLst>
                <a:tab pos="114300" algn="l"/>
                <a:tab pos="457200" algn="l"/>
              </a:tabLst>
            </a:pP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Атанасова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Т.М.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  <a:tabLst>
                <a:tab pos="114300" algn="l"/>
                <a:tab pos="457200" algn="l"/>
              </a:tabLst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Конкурс декоративно-прикладного творчества «Пасхальная Русь» -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диплом за 3 место.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0473" name="Picture 9" descr="86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81975" y="5791200"/>
            <a:ext cx="962025" cy="1066800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5720" y="2786058"/>
            <a:ext cx="7215238" cy="1200329"/>
          </a:xfrm>
          <a:prstGeom prst="rect">
            <a:avLst/>
          </a:prstGeom>
          <a:ln w="38100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Char char="ь"/>
              <a:tabLst>
                <a:tab pos="114300" algn="l"/>
                <a:tab pos="457200" algn="l"/>
              </a:tabLst>
            </a:pP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Атанасова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Т.М.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  <a:tabLst>
                <a:tab pos="114300" algn="l"/>
                <a:tab pos="457200" algn="l"/>
              </a:tabLst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Конкурс творчества «Рождественская сказка» -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диплом за 3 место.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85720" y="5542492"/>
            <a:ext cx="7215238" cy="461665"/>
          </a:xfrm>
          <a:prstGeom prst="rect">
            <a:avLst/>
          </a:prstGeom>
          <a:ln w="38100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None/>
              <a:tabLst>
                <a:tab pos="114300" algn="l"/>
                <a:tab pos="457200" algn="l"/>
              </a:tabLst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Конкурс творчества «Бал Победы» -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диплом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85720" y="4071942"/>
            <a:ext cx="7215238" cy="1200329"/>
          </a:xfrm>
          <a:prstGeom prst="rect">
            <a:avLst/>
          </a:prstGeom>
          <a:ln w="38100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Char char="ь"/>
              <a:tabLst>
                <a:tab pos="114300" algn="l"/>
                <a:tab pos="457200" algn="l"/>
              </a:tabLst>
            </a:pP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Ярушина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Е.Н.,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Зарыпова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М.Н., Петрова А.А.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  <a:tabLst>
                <a:tab pos="114300" algn="l"/>
                <a:tab pos="457200" algn="l"/>
              </a:tabLst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Песенно-поэтический фестиваль «В семейном кругу» -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диплом за 1 место.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mdou19-korkino.ucoz.ru/papka11/papka12/papka13/papka14/gram_atanasovoj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09358">
            <a:off x="7786710" y="1357298"/>
            <a:ext cx="1000132" cy="1454737"/>
          </a:xfrm>
          <a:prstGeom prst="rect">
            <a:avLst/>
          </a:prstGeom>
          <a:noFill/>
        </p:spPr>
      </p:pic>
      <p:pic>
        <p:nvPicPr>
          <p:cNvPr id="12292" name="Picture 4" descr="http://mdou19-korkino.ucoz.ru/papka11/papka12/papka13/papka14/2_misha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73792">
            <a:off x="7858644" y="4013444"/>
            <a:ext cx="1015264" cy="1399502"/>
          </a:xfrm>
          <a:prstGeom prst="rect">
            <a:avLst/>
          </a:prstGeom>
          <a:noFill/>
        </p:spPr>
      </p:pic>
      <p:pic>
        <p:nvPicPr>
          <p:cNvPr id="14" name="Рисунок 13" descr="C:\Users\Татьяна\Desktop\диплом алины.jpeg"/>
          <p:cNvPicPr/>
          <p:nvPr/>
        </p:nvPicPr>
        <p:blipFill>
          <a:blip r:embed="rId5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20909726">
            <a:off x="7706361" y="2793243"/>
            <a:ext cx="933204" cy="1437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endParaRPr lang="ru-RU" altLang="ru-RU" smtClean="0">
              <a:cs typeface="Tunga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644779144"/>
              </p:ext>
            </p:extLst>
          </p:nvPr>
        </p:nvGraphicFramePr>
        <p:xfrm>
          <a:off x="179388" y="260350"/>
          <a:ext cx="8713786" cy="607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2023"/>
                <a:gridCol w="1133343"/>
                <a:gridCol w="1140436"/>
                <a:gridCol w="1399976"/>
                <a:gridCol w="1339082"/>
                <a:gridCol w="1257494"/>
                <a:gridCol w="1221432"/>
              </a:tblGrid>
              <a:tr h="1017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Мед. работники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Воспитатели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Учитель- логопед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Педагог - психолог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Музыкальный руководитель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Руководитель по физическому воспитанию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</a:rPr>
                        <a:t>Воспитатель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</a:rPr>
                        <a:t>дополнительного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образования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/>
                </a:tc>
              </a:tr>
              <a:tr h="35033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Диагностика (Изучение проблемы)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249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Сбор анамнеза.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Изучение мед. заключений поликлиники,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городского ПМПК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Выявление соматического и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неврологического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статуса детей.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2984" marR="629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Выявления социального статуса семьи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Педагогическая </a:t>
                      </a:r>
                      <a:r>
                        <a:rPr lang="ru-RU" sz="1400" dirty="0" smtClean="0">
                          <a:effectLst/>
                        </a:rPr>
                        <a:t>диагностика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Наблюдение за детьми в разных видах деятельности.</a:t>
                      </a:r>
                      <a:endParaRPr lang="ru-RU" sz="140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Изучение речевого развития детей.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Обследование артикуляционного аппарата. 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Логопедическая диагностика. </a:t>
                      </a:r>
                      <a:endParaRPr lang="ru-RU" sz="1400" dirty="0"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2984" marR="629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Изучение личностных особенностей участников образовательного процесса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Психолого-педагогической диагностики детей на разных возрастных этапах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Изучение межличностного взаимодействия в коллективе детей и взрослых.</a:t>
                      </a:r>
                      <a:endParaRPr lang="ru-RU" sz="140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Наблюдение за детьми на музыкальных занятиях и самостоятельной деятельности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1400" dirty="0" smtClean="0">
                          <a:effectLst/>
                        </a:rPr>
                        <a:t>диагностика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effectLst/>
                        </a:rPr>
                        <a:t>Пед</a:t>
                      </a:r>
                      <a:r>
                        <a:rPr lang="ru-RU" sz="1400" dirty="0">
                          <a:effectLst/>
                        </a:rPr>
                        <a:t>. диагностика физ. развития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Изучение мед. заключений поликлиники, </a:t>
                      </a:r>
                      <a:r>
                        <a:rPr lang="ru-RU" sz="1400" dirty="0" smtClean="0">
                          <a:effectLst/>
                        </a:rPr>
                        <a:t>ПМПК .</a:t>
                      </a:r>
                      <a:endParaRPr lang="ru-RU" sz="140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Педагогическая диагностика творческих способностей детей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</a:p>
                    <a:p>
                      <a:pPr algn="ctr"/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84" marR="62984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endParaRPr lang="ru-RU" altLang="ru-RU" smtClean="0">
              <a:cs typeface="Tunga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599958156"/>
              </p:ext>
            </p:extLst>
          </p:nvPr>
        </p:nvGraphicFramePr>
        <p:xfrm>
          <a:off x="250825" y="260350"/>
          <a:ext cx="8618538" cy="6408738"/>
        </p:xfrm>
        <a:graphic>
          <a:graphicData uri="http://schemas.openxmlformats.org/drawingml/2006/table">
            <a:tbl>
              <a:tblPr/>
              <a:tblGrid>
                <a:gridCol w="1209675"/>
                <a:gridCol w="1120775"/>
                <a:gridCol w="1127125"/>
                <a:gridCol w="1384300"/>
                <a:gridCol w="1325563"/>
                <a:gridCol w="1243012"/>
                <a:gridCol w="1208088"/>
              </a:tblGrid>
              <a:tr h="381000">
                <a:tc gridSpan="7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Практическая работа по намеченному плану</a:t>
                      </a:r>
                      <a:endParaRPr kumimoji="0" lang="ru-RU" alt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78" marR="629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77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Осуществление медицинского контроля за организацией физического воспитания и закаливания детей, и профилактика заболеваемости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(использование физиолечения и массажа 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Диаграмма состояния здоровья детей, с обязательным ведением установленной министерством здравоохранения медицинской документации.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endParaRPr kumimoji="0" lang="ru-RU" alt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78" marR="629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Педагогическая деятельность, направленная на организацию воспитательной среды и управление разнообразными видами деятельности воспитанников с целью решения задач гармоничного развития личности.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Интеграционная деятельность с другими специалистами ДОУ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(выполняет рекомендации специалистов).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  <a:endParaRPr kumimoji="0" lang="ru-RU" alt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78" marR="629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A66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Организация речевой среды в группах.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Коррекция речи детей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Анализ речевого развития детей с обязательным ведением документации.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(выполняет рекомендации специалистов).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  <a:endParaRPr kumimoji="0" lang="ru-RU" alt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78" marR="629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Оказание психологической помощи и поддержки детям, педагогам, родителям в решении личностных, профессиональных и других проблем;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Индивидуальная и групповая психологическая коррекция трудностей в развитии, общении, межличностном взаимодействии.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Психологическое консультирование всех участников образовательного процесса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(выполняет рекомендации специалистов).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  <a:endParaRPr kumimoji="0" lang="ru-RU" alt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78" marR="629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A664"/>
                    </a:solidFill>
                  </a:tcPr>
                </a:tc>
                <a:tc>
                  <a:txBody>
                    <a:bodyPr/>
                    <a:lstStyle>
                      <a:lvl1pPr marL="47625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476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Организация театрально-музыкальной среды в ДОУ. </a:t>
                      </a:r>
                    </a:p>
                    <a:p>
                      <a:pPr marL="476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476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Занятия включают в себя упражнения: на снятие эмоционального  напряжения, звуковые упражнения, Элементы логоритмики, Попевки со сменой ритма, пение с одновременным выполнением движений. </a:t>
                      </a:r>
                    </a:p>
                    <a:p>
                      <a:pPr marL="476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476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(выполняет рекомендации специалистов). </a:t>
                      </a:r>
                    </a:p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  <a:endParaRPr kumimoji="0" lang="ru-RU" alt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78" marR="629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Содействие укреплению здоровья и повышению сопротивляемости организма к рецидивам болезни, а также к последующим заболеваниям и их осложнениям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Утренняя гимнастика.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Организация двигательной активности в течение дня.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Физкультурные занятия, праздники, развлечения.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ЛФК     Бассейн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(выполняет рекомендации специалистов). </a:t>
                      </a:r>
                      <a:endParaRPr kumimoji="0" lang="ru-RU" alt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78" marR="629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A66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Формирование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эстетическго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 восприятия у дошкольников.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Занятия включают в себя упражнения: на  развитие певческих навыков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ndar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Занятия по подготовке руки к письму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ndar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(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выполняею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</a:rPr>
                        <a:t> рекомендации специалистов).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78" marR="629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601"/>
            <a:ext cx="8928991" cy="8241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Нормативно-правовая база - правительственная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37091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sz="2900" u="sng" dirty="0" smtClean="0">
                <a:solidFill>
                  <a:schemeClr val="tx1"/>
                </a:solidFill>
                <a:hlinkClick r:id="rId2"/>
              </a:rPr>
              <a:t>Концепция долгосрочного социально-экономического развития РФ на  период до 2020 года</a:t>
            </a:r>
            <a:r>
              <a:rPr lang="ru-RU" sz="2900" dirty="0" smtClean="0">
                <a:solidFill>
                  <a:schemeClr val="tx1"/>
                </a:solidFill>
              </a:rPr>
              <a:t>» - Распоряжение Правительства РФ от 17 ноября 2008 года № 1662-р</a:t>
            </a:r>
          </a:p>
          <a:p>
            <a:r>
              <a:rPr lang="ru-RU" sz="2900" u="sng" dirty="0" smtClean="0">
                <a:solidFill>
                  <a:schemeClr val="tx1"/>
                </a:solidFill>
              </a:rPr>
              <a:t>«О плане первоочередных мероприятий до 2014 года по реализации важнейших положений Национальной стратегии действий в интересах детей на 2012 - 2017 годы»</a:t>
            </a:r>
            <a:r>
              <a:rPr lang="ru-RU" sz="2900" dirty="0" smtClean="0">
                <a:solidFill>
                  <a:schemeClr val="tx1"/>
                </a:solidFill>
              </a:rPr>
              <a:t>  - Распоряжение  Правительства Российской Федерации от 15 октября 2012 г.  № 1916-р,  </a:t>
            </a:r>
          </a:p>
          <a:p>
            <a:r>
              <a:rPr lang="ru-RU" sz="2900" dirty="0" smtClean="0">
                <a:solidFill>
                  <a:schemeClr val="tx1"/>
                </a:solidFill>
              </a:rPr>
              <a:t>«</a:t>
            </a:r>
            <a:r>
              <a:rPr lang="ru-RU" sz="2900" u="sng" dirty="0" smtClean="0">
                <a:solidFill>
                  <a:schemeClr val="tx1"/>
                </a:solidFill>
                <a:hlinkClick r:id="rId3"/>
              </a:rPr>
              <a:t>Об утверждении Типового положения о специальном (коррекционном) образовательном учреждении для обучающихся, воспитанников с ограниченными возможностями здоровья» -</a:t>
            </a:r>
            <a:r>
              <a:rPr lang="ru-RU" sz="2900" dirty="0" smtClean="0">
                <a:solidFill>
                  <a:schemeClr val="tx1"/>
                </a:solidFill>
                <a:hlinkClick r:id="rId3"/>
              </a:rPr>
              <a:t>Постановление Правительства РФ от 12 марта 1997 г. N 288 (в ред.  от 10 марта 2009 г.)</a:t>
            </a:r>
            <a:endParaRPr lang="ru-RU" sz="2900" dirty="0" smtClean="0">
              <a:solidFill>
                <a:schemeClr val="tx1"/>
              </a:solidFill>
            </a:endParaRPr>
          </a:p>
          <a:p>
            <a:r>
              <a:rPr lang="ru-RU" sz="2900" u="sng" dirty="0" smtClean="0">
                <a:solidFill>
                  <a:schemeClr val="tx1"/>
                </a:solidFill>
              </a:rPr>
              <a:t>«Об</a:t>
            </a:r>
            <a:r>
              <a:rPr lang="ru-RU" sz="2900" dirty="0" smtClean="0">
                <a:solidFill>
                  <a:schemeClr val="tx1"/>
                </a:solidFill>
              </a:rPr>
              <a:t> </a:t>
            </a:r>
            <a:r>
              <a:rPr lang="ru-RU" sz="2900" u="sng" dirty="0" smtClean="0">
                <a:solidFill>
                  <a:schemeClr val="tx1"/>
                </a:solidFill>
              </a:rPr>
              <a:t>утверждении типового положения об образовательном учреждении для детей, нуждающихся в психолого-педагогической и медико-социальной помощи</a:t>
            </a:r>
            <a:r>
              <a:rPr lang="ru-RU" sz="2900" dirty="0" smtClean="0">
                <a:solidFill>
                  <a:schemeClr val="tx1"/>
                </a:solidFill>
              </a:rPr>
              <a:t>» – Постановление Правительства РФ от  31 июля 1998 г. N 867 (в ред. Постановлений Правительства РФ от 23.12.2002 N 919, от 18.08.2008 N 617, от 10.03.2009 N 216)</a:t>
            </a:r>
          </a:p>
          <a:p>
            <a:r>
              <a:rPr lang="ru-RU" sz="2900" u="sng" dirty="0" smtClean="0">
                <a:solidFill>
                  <a:schemeClr val="tx1"/>
                </a:solidFill>
              </a:rPr>
              <a:t>«Концепция модернизации российского образования на период до 2010 года</a:t>
            </a:r>
            <a:r>
              <a:rPr lang="ru-RU" sz="2900" dirty="0" smtClean="0">
                <a:solidFill>
                  <a:schemeClr val="tx1"/>
                </a:solidFill>
              </a:rPr>
              <a:t>» – Распоряжение Правительства РФ от 29 декабря 2001 г. № 1756-р</a:t>
            </a:r>
          </a:p>
          <a:p>
            <a:r>
              <a:rPr lang="ru-RU" sz="2900" dirty="0" smtClean="0">
                <a:solidFill>
                  <a:schemeClr val="tx1"/>
                </a:solidFill>
              </a:rPr>
              <a:t>. </a:t>
            </a:r>
            <a:r>
              <a:rPr lang="ru-RU" sz="2900" u="sng" dirty="0" smtClean="0">
                <a:solidFill>
                  <a:schemeClr val="tx1"/>
                </a:solidFill>
              </a:rPr>
              <a:t>"О Концепции Федеральной целевой программы развития образования на 2011 - 2015 годы»   - </a:t>
            </a:r>
            <a:r>
              <a:rPr lang="ru-RU" sz="2900" dirty="0" smtClean="0">
                <a:solidFill>
                  <a:schemeClr val="tx1"/>
                </a:solidFill>
              </a:rPr>
              <a:t>Распоряжение Правительства РФ от 7 февраля 2011 г. N 163-р</a:t>
            </a:r>
          </a:p>
          <a:p>
            <a:r>
              <a:rPr lang="ru-RU" sz="2900" u="sng" dirty="0" smtClean="0">
                <a:solidFill>
                  <a:schemeClr val="tx1"/>
                </a:solidFill>
              </a:rPr>
              <a:t>«О государственной программе Российской Федерации «Доступная среда» на 2011 - 2015 годы»</a:t>
            </a:r>
            <a:r>
              <a:rPr lang="ru-RU" sz="2900" b="1" u="sng" dirty="0" smtClean="0">
                <a:solidFill>
                  <a:schemeClr val="tx1"/>
                </a:solidFill>
              </a:rPr>
              <a:t> </a:t>
            </a:r>
            <a:r>
              <a:rPr lang="ru-RU" sz="2900" b="1" dirty="0" smtClean="0">
                <a:solidFill>
                  <a:schemeClr val="tx1"/>
                </a:solidFill>
              </a:rPr>
              <a:t>-  </a:t>
            </a:r>
            <a:r>
              <a:rPr lang="ru-RU" sz="2900" dirty="0" smtClean="0">
                <a:solidFill>
                  <a:schemeClr val="tx1"/>
                </a:solidFill>
              </a:rPr>
              <a:t>Постановление Правительства РФ  от 17 марта 2011 г.  №175</a:t>
            </a:r>
          </a:p>
          <a:p>
            <a:r>
              <a:rPr lang="ru-RU" sz="2900" dirty="0" smtClean="0">
                <a:solidFill>
                  <a:schemeClr val="tx1"/>
                </a:solidFill>
              </a:rPr>
              <a:t>Приказ Министерства образования и науки РФ от 30 августа 2013 г. N 1014 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</a:t>
            </a:r>
            <a:r>
              <a:rPr lang="ru-RU" sz="2900" b="1" dirty="0" smtClean="0">
                <a:solidFill>
                  <a:schemeClr val="tx1"/>
                </a:solidFill>
              </a:rPr>
              <a:t>«</a:t>
            </a:r>
          </a:p>
          <a:p>
            <a:r>
              <a:rPr lang="ru-RU" sz="2900" b="1" dirty="0" smtClean="0">
                <a:hlinkClick r:id="rId4"/>
              </a:rPr>
              <a:t>Письмо от 18 апреля 2008 г. № АФ-150/06 о создании условий для получения образования детьми с ОВЗ</a:t>
            </a:r>
            <a:endParaRPr lang="ru-RU" sz="2900" dirty="0" smtClean="0"/>
          </a:p>
          <a:p>
            <a:r>
              <a:rPr lang="ru-RU" sz="2900" b="1" dirty="0" smtClean="0">
                <a:hlinkClick r:id="rId5"/>
              </a:rPr>
              <a:t>Письмо от 27 марта 2000 № 27/901-6 о </a:t>
            </a:r>
            <a:r>
              <a:rPr lang="ru-RU" sz="2900" b="1" dirty="0" err="1" smtClean="0">
                <a:hlinkClick r:id="rId5"/>
              </a:rPr>
              <a:t>психолого-медико-педагогическом</a:t>
            </a:r>
            <a:r>
              <a:rPr lang="ru-RU" sz="2900" b="1" dirty="0" smtClean="0">
                <a:hlinkClick r:id="rId5"/>
              </a:rPr>
              <a:t> консилиуме</a:t>
            </a:r>
            <a:endParaRPr lang="ru-RU" sz="2900" dirty="0" smtClean="0"/>
          </a:p>
          <a:p>
            <a:pPr algn="just"/>
            <a:r>
              <a:rPr lang="ru-RU" sz="2900" b="1" dirty="0" smtClean="0">
                <a:hlinkClick r:id="rId6"/>
              </a:rPr>
              <a:t>Приказ от 20 сентября 2013 г. № 1082 об утверждении положения о </a:t>
            </a:r>
            <a:r>
              <a:rPr lang="ru-RU" sz="2900" b="1" dirty="0" err="1" smtClean="0">
                <a:hlinkClick r:id="rId6"/>
              </a:rPr>
              <a:t>психолого-медико-педагогической</a:t>
            </a:r>
            <a:r>
              <a:rPr lang="ru-RU" sz="2900" b="1" dirty="0" smtClean="0">
                <a:hlinkClick r:id="rId6"/>
              </a:rPr>
              <a:t> комиссии</a:t>
            </a:r>
            <a:endParaRPr lang="ru-RU" sz="2900" dirty="0" smtClean="0"/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endParaRPr lang="ru-RU" altLang="ru-RU" smtClean="0">
              <a:cs typeface="Tunga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688077659"/>
              </p:ext>
            </p:extLst>
          </p:nvPr>
        </p:nvGraphicFramePr>
        <p:xfrm>
          <a:off x="274638" y="260350"/>
          <a:ext cx="8594725" cy="4681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5326"/>
                <a:gridCol w="1117857"/>
                <a:gridCol w="1124854"/>
                <a:gridCol w="1380847"/>
                <a:gridCol w="1320785"/>
                <a:gridCol w="1240313"/>
                <a:gridCol w="1204743"/>
              </a:tblGrid>
              <a:tr h="36125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Просвещение и комплексное взаимодействие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8074">
                <a:tc>
                  <a:txBody>
                    <a:bodyPr/>
                    <a:lstStyle/>
                    <a:p>
                      <a:pPr marL="8890" indent="-889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Проведение санитарно-просветительской работы с родителями и персоналом дошкольного учреждения.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Просветительская работа с родителями и персоналом дошкольного учреждения.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Просветительская работа с родителями и персоналом дошкольного учреждения.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Повышение психологической компетентности педагогов и родителей  (законных представителей, их заменяющих)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Отчетные концерты, выступления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Просветительская работа с родителями и персоналом дошкольного учреждения.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Выставки, участие в конкурсах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>
                    <a:solidFill>
                      <a:schemeClr val="accent1"/>
                    </a:solidFill>
                  </a:tcPr>
                </a:tc>
              </a:tr>
              <a:tr h="31308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solidFill>
                            <a:srgbClr val="002060"/>
                          </a:solidFill>
                          <a:effectLst/>
                        </a:rPr>
                        <a:t>ПМПк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29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Представление результатов исследования на </a:t>
                      </a: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effectLst/>
                        </a:rPr>
                        <a:t>ПМПк</a:t>
                      </a:r>
                      <a:endParaRPr lang="ru-RU" sz="11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Заполнение коллегиального заключения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Представление результатов исследования на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</a:rPr>
                        <a:t>П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Заполнение коллегиального заключения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effectLst/>
                        </a:rPr>
                        <a:t>МПк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Представление результатов исследования на </a:t>
                      </a: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effectLst/>
                        </a:rPr>
                        <a:t>ПМПк</a:t>
                      </a:r>
                      <a:endParaRPr lang="ru-RU" sz="11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Заполнение коллегиального заключения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Представление результатов исследования на </a:t>
                      </a: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effectLst/>
                        </a:rPr>
                        <a:t>ПМПк</a:t>
                      </a:r>
                      <a:endParaRPr lang="ru-RU" sz="11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Заполнение коллегиального заключения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Представление результатов исследования на </a:t>
                      </a: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effectLst/>
                        </a:rPr>
                        <a:t>ПМПк</a:t>
                      </a:r>
                      <a:endParaRPr lang="ru-RU" sz="11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Заполнение коллегиального заключения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>
                    <a:solidFill>
                      <a:schemeClr val="accent1"/>
                    </a:solidFill>
                  </a:tcPr>
                </a:tc>
              </a:tr>
              <a:tr h="626174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Составление психоэмоционального статуса ребенка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 Разработка и осуществление индивидуального образовательного маршрута детей</a:t>
                      </a:r>
                      <a:endParaRPr lang="ru-RU" sz="11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8" marR="629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850" y="5191125"/>
          <a:ext cx="8591550" cy="67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1550"/>
              </a:tblGrid>
              <a:tr h="669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4210" algn="l"/>
                        </a:tabLs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Координация деятельности и взаимодействия специалистов, контроль за организацией работы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6421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284" marR="58284" marT="0" marB="0"/>
                </a:tc>
              </a:tr>
            </a:tbl>
          </a:graphicData>
        </a:graphic>
      </p:graphicFrame>
      <p:sp>
        <p:nvSpPr>
          <p:cNvPr id="14383" name="Rectangle 1"/>
          <p:cNvSpPr>
            <a:spLocks noChangeArrowheads="1"/>
          </p:cNvSpPr>
          <p:nvPr/>
        </p:nvSpPr>
        <p:spPr bwMode="auto">
          <a:xfrm>
            <a:off x="1619250" y="5569457"/>
            <a:ext cx="58324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3054350" algn="l"/>
              </a:tabLst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tabLst>
                <a:tab pos="3054350" algn="l"/>
              </a:tabLst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tabLst>
                <a:tab pos="3054350" algn="l"/>
              </a:tabLst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tabLst>
                <a:tab pos="3054350" algn="l"/>
              </a:tabLst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tabLst>
                <a:tab pos="3054350" algn="l"/>
              </a:tabLst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054350" algn="l"/>
              </a:tabLs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054350" algn="l"/>
              </a:tabLs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054350" algn="l"/>
              </a:tabLs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054350" algn="l"/>
              </a:tabLs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/>
            <a:r>
              <a:rPr lang="ru-RU" altLang="ru-RU" sz="1600" b="1" i="1" dirty="0">
                <a:solidFill>
                  <a:srgbClr val="002060"/>
                </a:solidFill>
                <a:latin typeface="Arial" charset="0"/>
                <a:ea typeface="Times New Roman" pitchFamily="18" charset="0"/>
              </a:rPr>
              <a:t>Заведующий  </a:t>
            </a:r>
            <a:r>
              <a:rPr lang="ru-RU" altLang="ru-RU" sz="1600" b="1" i="1" dirty="0" smtClean="0">
                <a:solidFill>
                  <a:srgbClr val="002060"/>
                </a:solidFill>
                <a:latin typeface="Arial" charset="0"/>
                <a:ea typeface="Times New Roman" pitchFamily="18" charset="0"/>
              </a:rPr>
              <a:t>ДОУ    зам. </a:t>
            </a:r>
            <a:r>
              <a:rPr lang="ru-RU" altLang="ru-RU" sz="1600" b="1" i="1" dirty="0">
                <a:solidFill>
                  <a:srgbClr val="002060"/>
                </a:solidFill>
                <a:latin typeface="Arial" charset="0"/>
                <a:ea typeface="Times New Roman" pitchFamily="18" charset="0"/>
              </a:rPr>
              <a:t>з</a:t>
            </a:r>
            <a:r>
              <a:rPr lang="ru-RU" altLang="ru-RU" sz="1600" b="1" i="1" dirty="0" smtClean="0">
                <a:solidFill>
                  <a:srgbClr val="002060"/>
                </a:solidFill>
                <a:latin typeface="Arial" charset="0"/>
                <a:ea typeface="Times New Roman" pitchFamily="18" charset="0"/>
              </a:rPr>
              <a:t>ав по УВР, </a:t>
            </a:r>
          </a:p>
          <a:p>
            <a:pPr algn="ctr"/>
            <a:r>
              <a:rPr lang="ru-RU" altLang="ru-RU" sz="1600" b="1" i="1" dirty="0" smtClean="0">
                <a:solidFill>
                  <a:srgbClr val="002060"/>
                </a:solidFill>
                <a:latin typeface="Arial" charset="0"/>
                <a:ea typeface="Times New Roman" pitchFamily="18" charset="0"/>
              </a:rPr>
              <a:t> </a:t>
            </a:r>
            <a:r>
              <a:rPr lang="ru-RU" altLang="ru-RU" sz="1600" b="1" i="1" dirty="0">
                <a:solidFill>
                  <a:srgbClr val="002060"/>
                </a:solidFill>
                <a:latin typeface="Arial" charset="0"/>
                <a:ea typeface="Times New Roman" pitchFamily="18" charset="0"/>
              </a:rPr>
              <a:t>Старший воспитатель</a:t>
            </a:r>
            <a:endParaRPr lang="ru-RU" altLang="ru-RU" dirty="0">
              <a:solidFill>
                <a:srgbClr val="002060"/>
              </a:solidFill>
              <a:latin typeface="Arial" charset="0"/>
              <a:ea typeface="Times New Roman" pitchFamily="18" charset="0"/>
            </a:endParaRPr>
          </a:p>
        </p:txBody>
      </p:sp>
      <p:sp>
        <p:nvSpPr>
          <p:cNvPr id="7" name="Двойная стрелка влево/вверх 6"/>
          <p:cNvSpPr/>
          <p:nvPr/>
        </p:nvSpPr>
        <p:spPr>
          <a:xfrm>
            <a:off x="4535488" y="4941888"/>
            <a:ext cx="46037" cy="14287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Тройная стрелка влево/вправо/вверх 7"/>
          <p:cNvSpPr/>
          <p:nvPr/>
        </p:nvSpPr>
        <p:spPr>
          <a:xfrm>
            <a:off x="4117975" y="4652963"/>
            <a:ext cx="927100" cy="573087"/>
          </a:xfrm>
          <a:prstGeom prst="leftRight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:\1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592288" cy="35681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L:\2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36912"/>
            <a:ext cx="2967533" cy="40846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L:\6.jpe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915816" y="2780928"/>
            <a:ext cx="2846439" cy="37305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62068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Документация   и бинарные занятия</a:t>
            </a:r>
            <a:endParaRPr lang="ru-RU" sz="2400" dirty="0"/>
          </a:p>
        </p:txBody>
      </p:sp>
      <p:pic>
        <p:nvPicPr>
          <p:cNvPr id="3" name="Picture 2" descr="C:\Users\admin69\Desktop\5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77467">
            <a:off x="6257011" y="259918"/>
            <a:ext cx="1872208" cy="2576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Документация педагогов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700808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Рабочая программа воспитателей и специалистов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Годовой план организационно- педагогической работы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Циклограмма и график работы педагогов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Паспорт группы и кабинетов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Документация по работе ПМПК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Документация  индивидуального развития ребёнка с ОВЗ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772816"/>
            <a:ext cx="844333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Лист контроля динамики развития (определяется результативность </a:t>
            </a:r>
          </a:p>
          <a:p>
            <a:r>
              <a:rPr lang="ru-RU" dirty="0" smtClean="0"/>
              <a:t>коррекционно-развивающей работы на каждого ребенка за 2 года),</a:t>
            </a:r>
          </a:p>
          <a:p>
            <a:r>
              <a:rPr lang="ru-RU" dirty="0" smtClean="0"/>
              <a:t> в котором оцениваются (устанавливается уровень развития ребенка): </a:t>
            </a:r>
          </a:p>
          <a:p>
            <a:pPr>
              <a:buFontTx/>
              <a:buChar char="-"/>
            </a:pPr>
            <a:r>
              <a:rPr lang="ru-RU" dirty="0" smtClean="0"/>
              <a:t>логопедическая коррекция</a:t>
            </a:r>
          </a:p>
          <a:p>
            <a:pPr>
              <a:buFontTx/>
              <a:buChar char="-"/>
            </a:pPr>
            <a:r>
              <a:rPr lang="ru-RU" dirty="0" smtClean="0"/>
              <a:t>психологическая коррекция</a:t>
            </a:r>
          </a:p>
          <a:p>
            <a:pPr>
              <a:buFontTx/>
              <a:buChar char="-"/>
            </a:pPr>
            <a:r>
              <a:rPr lang="ru-RU" dirty="0" smtClean="0"/>
              <a:t>педагогическая коррекция</a:t>
            </a:r>
          </a:p>
          <a:p>
            <a:pPr>
              <a:buFontTx/>
              <a:buChar char="-"/>
            </a:pPr>
            <a:r>
              <a:rPr lang="ru-RU" dirty="0" smtClean="0"/>
              <a:t>медицинская коррекция</a:t>
            </a:r>
          </a:p>
          <a:p>
            <a:r>
              <a:rPr lang="ru-RU" dirty="0" smtClean="0"/>
              <a:t>2. коррекционно-развивающий маршрут ребенка </a:t>
            </a:r>
          </a:p>
          <a:p>
            <a:r>
              <a:rPr lang="ru-RU" dirty="0" smtClean="0"/>
              <a:t>(карта индивидуального сопровождения развития ребенка), где каждый </a:t>
            </a:r>
          </a:p>
          <a:p>
            <a:r>
              <a:rPr lang="ru-RU" dirty="0" smtClean="0"/>
              <a:t>специалист заполняет заключение и рекомендации. Учитывается работа с семьей</a:t>
            </a:r>
          </a:p>
          <a:p>
            <a:r>
              <a:rPr lang="ru-RU" dirty="0" smtClean="0"/>
              <a:t>Обязательно: ознакомление с коррекционно-образовательным маршрутом</a:t>
            </a:r>
          </a:p>
          <a:p>
            <a:r>
              <a:rPr lang="ru-RU" dirty="0" smtClean="0"/>
              <a:t>родителя ребенка под роспись</a:t>
            </a:r>
          </a:p>
          <a:p>
            <a:r>
              <a:rPr lang="ru-RU" dirty="0" smtClean="0"/>
              <a:t>3. Заключительное Коллегиальное заключения ПМПК  всех специалистов ,</a:t>
            </a:r>
          </a:p>
          <a:p>
            <a:r>
              <a:rPr lang="ru-RU" dirty="0" smtClean="0"/>
              <a:t>также под роспись родителя.</a:t>
            </a:r>
          </a:p>
          <a:p>
            <a:r>
              <a:rPr lang="ru-RU" dirty="0" smtClean="0"/>
              <a:t>Все документы за 2 года 9по окончании срока обучения воспитанника)</a:t>
            </a:r>
          </a:p>
          <a:p>
            <a:r>
              <a:rPr lang="ru-RU" dirty="0" smtClean="0"/>
              <a:t> подшиваются в единое дело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05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WordArt 3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/>
              </a:rPr>
              <a:t>Диагностика</a:t>
            </a: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0" y="1214422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(мониторинг развития детей)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5353" name="Picture 9" descr="85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8001024" y="5357826"/>
            <a:ext cx="800100" cy="1123950"/>
          </a:xfrm>
          <a:prstGeom prst="rect">
            <a:avLst/>
          </a:prstGeom>
          <a:noFill/>
        </p:spPr>
      </p:pic>
      <p:graphicFrame>
        <p:nvGraphicFramePr>
          <p:cNvPr id="5" name="Объект 2"/>
          <p:cNvGraphicFramePr>
            <a:graphicFrameLocks noChangeAspect="1"/>
          </p:cNvGraphicFramePr>
          <p:nvPr/>
        </p:nvGraphicFramePr>
        <p:xfrm>
          <a:off x="642910" y="1714488"/>
          <a:ext cx="357186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3"/>
          <p:cNvGraphicFramePr>
            <a:graphicFrameLocks noChangeAspect="1"/>
          </p:cNvGraphicFramePr>
          <p:nvPr/>
        </p:nvGraphicFramePr>
        <p:xfrm>
          <a:off x="4286248" y="1799438"/>
          <a:ext cx="3714776" cy="5058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1500174"/>
            <a:ext cx="802129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Начало   года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(223 ребенка)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Конец   года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(225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683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908720"/>
            <a:ext cx="8496944" cy="4536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:\564197_html_m717411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775566"/>
            <a:ext cx="903649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59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102NIKON\DSCN95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188640"/>
            <a:ext cx="4680520" cy="35107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315" name="Picture 3" descr="E:\102NIKON\DSCN95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71400"/>
            <a:ext cx="4465514" cy="3349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E:\102NIKON\DSCN95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2753080"/>
            <a:ext cx="5472608" cy="410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2843808" y="620688"/>
            <a:ext cx="3392060" cy="3471637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5" name="Овал 14"/>
          <p:cNvSpPr/>
          <p:nvPr/>
        </p:nvSpPr>
        <p:spPr>
          <a:xfrm>
            <a:off x="4427978" y="1124749"/>
            <a:ext cx="3258690" cy="3480396"/>
          </a:xfrm>
          <a:prstGeom prst="ellipse">
            <a:avLst/>
          </a:prstGeom>
          <a:solidFill>
            <a:srgbClr val="0070C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7" name="Овал 16"/>
          <p:cNvSpPr/>
          <p:nvPr/>
        </p:nvSpPr>
        <p:spPr>
          <a:xfrm>
            <a:off x="1619674" y="1124746"/>
            <a:ext cx="3219393" cy="3432358"/>
          </a:xfrm>
          <a:prstGeom prst="ellipse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9" name="Овал 18"/>
          <p:cNvSpPr/>
          <p:nvPr/>
        </p:nvSpPr>
        <p:spPr>
          <a:xfrm>
            <a:off x="1763688" y="2708920"/>
            <a:ext cx="3645906" cy="3412746"/>
          </a:xfrm>
          <a:prstGeom prst="ellipse">
            <a:avLst/>
          </a:prstGeom>
          <a:solidFill>
            <a:srgbClr val="F42A3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0" name="Полилиния 19"/>
          <p:cNvSpPr/>
          <p:nvPr/>
        </p:nvSpPr>
        <p:spPr>
          <a:xfrm>
            <a:off x="2051727" y="1700810"/>
            <a:ext cx="2276244" cy="1239977"/>
          </a:xfrm>
          <a:custGeom>
            <a:avLst/>
            <a:gdLst>
              <a:gd name="connsiteX0" fmla="*/ 0 w 2276244"/>
              <a:gd name="connsiteY0" fmla="*/ 0 h 1239977"/>
              <a:gd name="connsiteX1" fmla="*/ 2276244 w 2276244"/>
              <a:gd name="connsiteY1" fmla="*/ 0 h 1239977"/>
              <a:gd name="connsiteX2" fmla="*/ 2276244 w 2276244"/>
              <a:gd name="connsiteY2" fmla="*/ 1239977 h 1239977"/>
              <a:gd name="connsiteX3" fmla="*/ 0 w 2276244"/>
              <a:gd name="connsiteY3" fmla="*/ 1239977 h 1239977"/>
              <a:gd name="connsiteX4" fmla="*/ 0 w 2276244"/>
              <a:gd name="connsiteY4" fmla="*/ 0 h 123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6244" h="1239977">
                <a:moveTo>
                  <a:pt x="0" y="0"/>
                </a:moveTo>
                <a:lnTo>
                  <a:pt x="2276244" y="0"/>
                </a:lnTo>
                <a:lnTo>
                  <a:pt x="2276244" y="1239977"/>
                </a:lnTo>
                <a:lnTo>
                  <a:pt x="0" y="123997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lang="ru-RU" sz="1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419871" y="3148798"/>
            <a:ext cx="3324155" cy="3376545"/>
          </a:xfrm>
          <a:prstGeom prst="ellipse">
            <a:avLst/>
          </a:prstGeom>
          <a:solidFill>
            <a:srgbClr val="F4EF2A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олилиния 21"/>
          <p:cNvSpPr/>
          <p:nvPr/>
        </p:nvSpPr>
        <p:spPr>
          <a:xfrm>
            <a:off x="2195737" y="3429007"/>
            <a:ext cx="2157121" cy="1517496"/>
          </a:xfrm>
          <a:custGeom>
            <a:avLst/>
            <a:gdLst>
              <a:gd name="connsiteX0" fmla="*/ 0 w 2157121"/>
              <a:gd name="connsiteY0" fmla="*/ 0 h 1517496"/>
              <a:gd name="connsiteX1" fmla="*/ 2157121 w 2157121"/>
              <a:gd name="connsiteY1" fmla="*/ 0 h 1517496"/>
              <a:gd name="connsiteX2" fmla="*/ 2157121 w 2157121"/>
              <a:gd name="connsiteY2" fmla="*/ 1517496 h 1517496"/>
              <a:gd name="connsiteX3" fmla="*/ 0 w 2157121"/>
              <a:gd name="connsiteY3" fmla="*/ 1517496 h 1517496"/>
              <a:gd name="connsiteX4" fmla="*/ 0 w 2157121"/>
              <a:gd name="connsiteY4" fmla="*/ 0 h 151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121" h="1517496">
                <a:moveTo>
                  <a:pt x="0" y="0"/>
                </a:moveTo>
                <a:lnTo>
                  <a:pt x="2157121" y="0"/>
                </a:lnTo>
                <a:lnTo>
                  <a:pt x="2157121" y="1517496"/>
                </a:lnTo>
                <a:lnTo>
                  <a:pt x="0" y="151749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  <a:endParaRPr lang="ru-RU" sz="1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499995" y="2492891"/>
            <a:ext cx="3296184" cy="3402731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4" name="Полилиния 23"/>
          <p:cNvSpPr/>
          <p:nvPr/>
        </p:nvSpPr>
        <p:spPr>
          <a:xfrm>
            <a:off x="5004051" y="1484790"/>
            <a:ext cx="2157121" cy="1517496"/>
          </a:xfrm>
          <a:custGeom>
            <a:avLst/>
            <a:gdLst>
              <a:gd name="connsiteX0" fmla="*/ 0 w 2157121"/>
              <a:gd name="connsiteY0" fmla="*/ 0 h 1517496"/>
              <a:gd name="connsiteX1" fmla="*/ 2157121 w 2157121"/>
              <a:gd name="connsiteY1" fmla="*/ 0 h 1517496"/>
              <a:gd name="connsiteX2" fmla="*/ 2157121 w 2157121"/>
              <a:gd name="connsiteY2" fmla="*/ 1517496 h 1517496"/>
              <a:gd name="connsiteX3" fmla="*/ 0 w 2157121"/>
              <a:gd name="connsiteY3" fmla="*/ 1517496 h 1517496"/>
              <a:gd name="connsiteX4" fmla="*/ 0 w 2157121"/>
              <a:gd name="connsiteY4" fmla="*/ 0 h 151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121" h="1517496">
                <a:moveTo>
                  <a:pt x="0" y="0"/>
                </a:moveTo>
                <a:lnTo>
                  <a:pt x="2157121" y="0"/>
                </a:lnTo>
                <a:lnTo>
                  <a:pt x="2157121" y="1517496"/>
                </a:lnTo>
                <a:lnTo>
                  <a:pt x="0" y="151749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latin typeface="Times New Roman" pitchFamily="18" charset="0"/>
                <a:cs typeface="Times New Roman" pitchFamily="18" charset="0"/>
              </a:rPr>
              <a:t>Воспитатель коррекционной работы</a:t>
            </a:r>
            <a:endParaRPr lang="ru-RU" sz="1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5292080" y="3429000"/>
            <a:ext cx="2157121" cy="1358070"/>
          </a:xfrm>
          <a:custGeom>
            <a:avLst/>
            <a:gdLst>
              <a:gd name="connsiteX0" fmla="*/ 0 w 2157121"/>
              <a:gd name="connsiteY0" fmla="*/ 0 h 1358070"/>
              <a:gd name="connsiteX1" fmla="*/ 2157121 w 2157121"/>
              <a:gd name="connsiteY1" fmla="*/ 0 h 1358070"/>
              <a:gd name="connsiteX2" fmla="*/ 2157121 w 2157121"/>
              <a:gd name="connsiteY2" fmla="*/ 1358070 h 1358070"/>
              <a:gd name="connsiteX3" fmla="*/ 0 w 2157121"/>
              <a:gd name="connsiteY3" fmla="*/ 1358070 h 1358070"/>
              <a:gd name="connsiteX4" fmla="*/ 0 w 2157121"/>
              <a:gd name="connsiteY4" fmla="*/ 0 h 135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121" h="1358070">
                <a:moveTo>
                  <a:pt x="0" y="0"/>
                </a:moveTo>
                <a:lnTo>
                  <a:pt x="2157121" y="0"/>
                </a:lnTo>
                <a:lnTo>
                  <a:pt x="2157121" y="1358070"/>
                </a:lnTo>
                <a:lnTo>
                  <a:pt x="0" y="135807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latin typeface="Times New Roman" pitchFamily="18" charset="0"/>
                <a:cs typeface="Times New Roman" pitchFamily="18" charset="0"/>
              </a:rPr>
              <a:t>Учитель - логопед</a:t>
            </a:r>
            <a:endParaRPr lang="ru-RU" sz="1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3851920" y="4581128"/>
            <a:ext cx="2157121" cy="1517496"/>
          </a:xfrm>
          <a:custGeom>
            <a:avLst/>
            <a:gdLst>
              <a:gd name="connsiteX0" fmla="*/ 0 w 2157121"/>
              <a:gd name="connsiteY0" fmla="*/ 0 h 1517496"/>
              <a:gd name="connsiteX1" fmla="*/ 2157121 w 2157121"/>
              <a:gd name="connsiteY1" fmla="*/ 0 h 1517496"/>
              <a:gd name="connsiteX2" fmla="*/ 2157121 w 2157121"/>
              <a:gd name="connsiteY2" fmla="*/ 1517496 h 1517496"/>
              <a:gd name="connsiteX3" fmla="*/ 0 w 2157121"/>
              <a:gd name="connsiteY3" fmla="*/ 1517496 h 1517496"/>
              <a:gd name="connsiteX4" fmla="*/ 0 w 2157121"/>
              <a:gd name="connsiteY4" fmla="*/ 0 h 151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121" h="1517496">
                <a:moveTo>
                  <a:pt x="0" y="0"/>
                </a:moveTo>
                <a:lnTo>
                  <a:pt x="2157121" y="0"/>
                </a:lnTo>
                <a:lnTo>
                  <a:pt x="2157121" y="1517496"/>
                </a:lnTo>
                <a:lnTo>
                  <a:pt x="0" y="151749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Музыкальный</a:t>
            </a:r>
            <a:r>
              <a:rPr lang="ru-RU" sz="1400" kern="120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kern="120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руководитель</a:t>
            </a:r>
            <a:endParaRPr lang="ru-RU" sz="1400" b="1" kern="1200" dirty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3707904" y="1196752"/>
            <a:ext cx="1900231" cy="632227"/>
          </a:xfrm>
          <a:custGeom>
            <a:avLst/>
            <a:gdLst>
              <a:gd name="connsiteX0" fmla="*/ 0 w 1900231"/>
              <a:gd name="connsiteY0" fmla="*/ 0 h 632227"/>
              <a:gd name="connsiteX1" fmla="*/ 1900231 w 1900231"/>
              <a:gd name="connsiteY1" fmla="*/ 0 h 632227"/>
              <a:gd name="connsiteX2" fmla="*/ 1900231 w 1900231"/>
              <a:gd name="connsiteY2" fmla="*/ 632227 h 632227"/>
              <a:gd name="connsiteX3" fmla="*/ 0 w 1900231"/>
              <a:gd name="connsiteY3" fmla="*/ 632227 h 632227"/>
              <a:gd name="connsiteX4" fmla="*/ 0 w 1900231"/>
              <a:gd name="connsiteY4" fmla="*/ 0 h 63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231" h="632227">
                <a:moveTo>
                  <a:pt x="0" y="0"/>
                </a:moveTo>
                <a:lnTo>
                  <a:pt x="1900231" y="0"/>
                </a:lnTo>
                <a:lnTo>
                  <a:pt x="1900231" y="632227"/>
                </a:lnTo>
                <a:lnTo>
                  <a:pt x="0" y="6322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latin typeface="Times New Roman" pitchFamily="18" charset="0"/>
                <a:cs typeface="Times New Roman" pitchFamily="18" charset="0"/>
              </a:rPr>
              <a:t>Заместитель</a:t>
            </a: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kern="1200" dirty="0" smtClean="0">
                <a:latin typeface="Times New Roman" pitchFamily="18" charset="0"/>
                <a:cs typeface="Times New Roman" pitchFamily="18" charset="0"/>
              </a:rPr>
              <a:t>директора по УВР</a:t>
            </a:r>
            <a:endParaRPr lang="ru-RU" sz="1400" b="1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82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solidFill>
                  <a:srgbClr val="18047A"/>
                </a:solidFill>
                <a:latin typeface="Segoe Print" pitchFamily="2" charset="0"/>
                <a:cs typeface="Times New Roman" pitchFamily="18" charset="0"/>
              </a:rPr>
              <a:t>Вывод</a:t>
            </a:r>
            <a:endParaRPr lang="ru-RU" sz="4800" b="1" u="sng" dirty="0">
              <a:solidFill>
                <a:srgbClr val="18047A"/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Достижение эффективности в коррекционно-развивающей работе возможно за счет взаимодействия всех участников  образовательных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отношенийи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в совместном решении управленческих, образовательных, воспитательных и коррекционных задач. </a:t>
            </a:r>
          </a:p>
        </p:txBody>
      </p:sp>
      <p:pic>
        <p:nvPicPr>
          <p:cNvPr id="5" name="Рисунок 4" descr="iCAE2KVJ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4048" y="3955864"/>
            <a:ext cx="3772252" cy="2560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206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Нормативно-правовая </a:t>
            </a:r>
            <a:r>
              <a:rPr lang="ru-RU" dirty="0" err="1" smtClean="0"/>
              <a:t>база-ведомственная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u="sng" dirty="0" smtClean="0"/>
              <a:t>«</a:t>
            </a:r>
            <a:r>
              <a:rPr lang="ru-RU" u="sng" dirty="0" smtClean="0">
                <a:solidFill>
                  <a:schemeClr val="tx1"/>
                </a:solidFill>
              </a:rPr>
              <a:t>О концепции интегрированного обучения лиц с ограниченными возможностями здоровья (со специальными образовательными потребностями) – </a:t>
            </a:r>
            <a:r>
              <a:rPr lang="ru-RU" dirty="0" smtClean="0">
                <a:solidFill>
                  <a:schemeClr val="tx1"/>
                </a:solidFill>
              </a:rPr>
              <a:t>Письмо Минобразования РФ от 16.04.2001 N 29/1524-6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    2.</a:t>
            </a:r>
            <a:r>
              <a:rPr lang="ru-RU" u="sng" dirty="0" smtClean="0">
                <a:solidFill>
                  <a:schemeClr val="tx1"/>
                </a:solidFill>
              </a:rPr>
              <a:t> «Об интегрированном воспитании и обучении детей с отклонениями в развитии в дошкольных образовательных учреждениях»</a:t>
            </a:r>
            <a:r>
              <a:rPr lang="ru-RU" b="1" dirty="0" smtClean="0">
                <a:solidFill>
                  <a:schemeClr val="tx1"/>
                </a:solidFill>
              </a:rPr>
              <a:t> -  </a:t>
            </a:r>
            <a:r>
              <a:rPr lang="ru-RU" dirty="0" smtClean="0">
                <a:solidFill>
                  <a:schemeClr val="tx1"/>
                </a:solidFill>
              </a:rPr>
              <a:t>Письмо Минобразования РФ от 16 января 2002 года N 03-51-5ин/23-03</a:t>
            </a:r>
          </a:p>
          <a:p>
            <a:pPr algn="just"/>
            <a:r>
              <a:rPr lang="ru-RU" u="sng" dirty="0" smtClean="0">
                <a:solidFill>
                  <a:schemeClr val="tx1"/>
                </a:solidFill>
              </a:rPr>
              <a:t>«О единых требованиях к наименованию и организации деятельности классов компенсирующего обучения и классов с задержкой психического развития» </a:t>
            </a:r>
            <a:r>
              <a:rPr lang="ru-RU" dirty="0" smtClean="0">
                <a:solidFill>
                  <a:schemeClr val="tx1"/>
                </a:solidFill>
              </a:rPr>
              <a:t>- Письмо Минобразования РФ от 30 мая 2003 г. N 27/2887-6</a:t>
            </a:r>
            <a:r>
              <a:rPr lang="ru-RU" u="sng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u="sng" dirty="0" smtClean="0">
                <a:solidFill>
                  <a:schemeClr val="tx1"/>
                </a:solidFill>
              </a:rPr>
              <a:t>«Об утверждении положения о </a:t>
            </a:r>
            <a:r>
              <a:rPr lang="ru-RU" u="sng" dirty="0" err="1" smtClean="0">
                <a:solidFill>
                  <a:schemeClr val="tx1"/>
                </a:solidFill>
              </a:rPr>
              <a:t>психолого-медико-педагогической</a:t>
            </a:r>
            <a:r>
              <a:rPr lang="ru-RU" u="sng" dirty="0" smtClean="0">
                <a:solidFill>
                  <a:schemeClr val="tx1"/>
                </a:solidFill>
              </a:rPr>
              <a:t> комиссии» -</a:t>
            </a:r>
            <a:r>
              <a:rPr lang="ru-RU" dirty="0" smtClean="0">
                <a:solidFill>
                  <a:schemeClr val="tx1"/>
                </a:solidFill>
              </a:rPr>
              <a:t> Приказ Министерства образования и науки РФ от 24 марта 2009 года № 95</a:t>
            </a:r>
          </a:p>
          <a:p>
            <a:pPr algn="just"/>
            <a:r>
              <a:rPr lang="ru-RU" u="sng" dirty="0" smtClean="0">
                <a:solidFill>
                  <a:schemeClr val="tx1"/>
                </a:solidFill>
              </a:rPr>
              <a:t>«О </a:t>
            </a:r>
            <a:r>
              <a:rPr lang="ru-RU" u="sng" dirty="0" err="1" smtClean="0">
                <a:solidFill>
                  <a:schemeClr val="tx1"/>
                </a:solidFill>
              </a:rPr>
              <a:t>психолого-медико-педагогическом</a:t>
            </a:r>
            <a:r>
              <a:rPr lang="ru-RU" u="sng" dirty="0" smtClean="0">
                <a:solidFill>
                  <a:schemeClr val="tx1"/>
                </a:solidFill>
              </a:rPr>
              <a:t> консилиуме (</a:t>
            </a:r>
            <a:r>
              <a:rPr lang="ru-RU" u="sng" dirty="0" err="1" smtClean="0">
                <a:solidFill>
                  <a:schemeClr val="tx1"/>
                </a:solidFill>
              </a:rPr>
              <a:t>ПМПк</a:t>
            </a:r>
            <a:r>
              <a:rPr lang="ru-RU" u="sng" dirty="0" smtClean="0">
                <a:solidFill>
                  <a:schemeClr val="tx1"/>
                </a:solidFill>
              </a:rPr>
              <a:t>) образовательного учреждения)</a:t>
            </a:r>
            <a:r>
              <a:rPr lang="ru-RU" dirty="0" smtClean="0">
                <a:solidFill>
                  <a:schemeClr val="tx1"/>
                </a:solidFill>
              </a:rPr>
              <a:t> - Письмо Министерства образования Российской Федерации         от 27.03.2000 № 27/901-6)</a:t>
            </a:r>
          </a:p>
          <a:p>
            <a:pPr algn="just"/>
            <a:r>
              <a:rPr lang="ru-RU" u="sng" dirty="0" smtClean="0">
                <a:solidFill>
                  <a:schemeClr val="tx1"/>
                </a:solidFill>
              </a:rPr>
              <a:t>«О создании условий для получения образования детьми с ограниченными возможностями здоровья и детьми-инвалидами – </a:t>
            </a:r>
            <a:r>
              <a:rPr lang="ru-RU" dirty="0" smtClean="0">
                <a:solidFill>
                  <a:schemeClr val="tx1"/>
                </a:solidFill>
              </a:rPr>
              <a:t>Письмо Министерства образования и науки РФ 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от 18.04.2008 № АФ-150/06</a:t>
            </a:r>
          </a:p>
          <a:p>
            <a:pPr algn="just"/>
            <a:r>
              <a:rPr lang="ru-RU" u="sng" dirty="0" smtClean="0">
                <a:solidFill>
                  <a:schemeClr val="tx1"/>
                </a:solidFill>
              </a:rPr>
              <a:t>«Об утверждении Единого квалификационного справочника </a:t>
            </a:r>
            <a:r>
              <a:rPr lang="ru-RU" u="sng" dirty="0" err="1" smtClean="0">
                <a:solidFill>
                  <a:schemeClr val="tx1"/>
                </a:solidFill>
              </a:rPr>
              <a:t>руоводителей</a:t>
            </a:r>
            <a:r>
              <a:rPr lang="ru-RU" u="sng" dirty="0" smtClean="0">
                <a:solidFill>
                  <a:schemeClr val="tx1"/>
                </a:solidFill>
              </a:rPr>
              <a:t>, специалистов и служащих, раздел «Квалификационные характеристики должностей работников образования»</a:t>
            </a:r>
            <a:r>
              <a:rPr lang="ru-RU" dirty="0" smtClean="0">
                <a:solidFill>
                  <a:schemeClr val="tx1"/>
                </a:solidFill>
              </a:rPr>
              <a:t>  - Приказ </a:t>
            </a:r>
            <a:r>
              <a:rPr lang="ru-RU" dirty="0" err="1" smtClean="0">
                <a:solidFill>
                  <a:schemeClr val="tx1"/>
                </a:solidFill>
              </a:rPr>
              <a:t>Минздравсоцразвития</a:t>
            </a:r>
            <a:r>
              <a:rPr lang="ru-RU" dirty="0" smtClean="0">
                <a:solidFill>
                  <a:schemeClr val="tx1"/>
                </a:solidFill>
              </a:rPr>
              <a:t>      России № 593 от 14 августа 2009 г.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u="sng" dirty="0" smtClean="0">
                <a:solidFill>
                  <a:schemeClr val="tx1"/>
                </a:solidFill>
              </a:rPr>
              <a:t>Об утверждении и введении в действие федерального  государственного  образовательного стандарта начального общего образования» - </a:t>
            </a:r>
            <a:r>
              <a:rPr lang="ru-RU" dirty="0" smtClean="0">
                <a:solidFill>
                  <a:schemeClr val="tx1"/>
                </a:solidFill>
              </a:rPr>
              <a:t>Приказ Министерства образования и науки РФ от 6 октября 2009 года № 373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987425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r>
              <a:rPr lang="ru-RU" sz="2800" b="1">
                <a:solidFill>
                  <a:schemeClr val="tx1"/>
                </a:solidFill>
                <a:latin typeface="Times New Roman" pitchFamily="18" charset="0"/>
              </a:rPr>
              <a:t>Законодательно-правовые документы </a:t>
            </a:r>
            <a:br>
              <a:rPr lang="ru-RU" sz="2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chemeClr val="tx1"/>
                </a:solidFill>
                <a:latin typeface="Times New Roman" pitchFamily="18" charset="0"/>
              </a:rPr>
              <a:t>Челябинской области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9144000" cy="563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</p:spPr>
        <p:txBody>
          <a:bodyPr/>
          <a:lstStyle/>
          <a:p>
            <a:pPr marL="0" indent="361950" algn="just"/>
            <a:r>
              <a:rPr lang="ru-RU" sz="2000" dirty="0">
                <a:latin typeface="Times New Roman" pitchFamily="18" charset="0"/>
              </a:rPr>
              <a:t>Закон Челябинской области «Об охране и защите прав детей в Челябинской области. Принят постановлением Законодательного собрания Челябинской области от 29.11.2001 г. № 337.</a:t>
            </a:r>
          </a:p>
          <a:p>
            <a:pPr marL="0" indent="36195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Постановление Губернатора Челябинской области № 512 от 16.10.1998 г. «Об утверждении примерного положения 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консультации».</a:t>
            </a:r>
          </a:p>
          <a:p>
            <a:pPr marL="0" indent="36195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Инструктивно-методическое письмо «О приведении документации ПМПК в соответствие с законодательством РФ и Челябинской области» от 28.10.2002 г. № 05-3781.</a:t>
            </a:r>
          </a:p>
          <a:p>
            <a:pPr marL="0" indent="361950" algn="just"/>
            <a:r>
              <a:rPr lang="ru-RU" sz="2000" dirty="0">
                <a:latin typeface="Times New Roman" pitchFamily="18" charset="0"/>
              </a:rPr>
              <a:t>Закон Челябинской области «О наделении органов местного самоуправления государственными полномочиями по организации предоставления дошкольного и общего образования по основным общеобразовательным программам в муниципальных образовательных учреждениях, нуждающихся в ППМС помощи» от 23.08.2007 г. № 794.</a:t>
            </a:r>
          </a:p>
          <a:p>
            <a:pPr marL="0" indent="361950" algn="just"/>
            <a:r>
              <a:rPr lang="ru-RU" sz="2000" dirty="0">
                <a:latin typeface="Times New Roman" pitchFamily="18" charset="0"/>
              </a:rPr>
              <a:t>Постановление Губернатора Челябинской области № 309 от 27.09.2007 г. «О воспитании и обучении детей-инвалидов».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Локальные акты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Приказ о создании </a:t>
            </a:r>
            <a:r>
              <a:rPr lang="ru-RU" dirty="0" err="1" smtClean="0"/>
              <a:t>ПМПк</a:t>
            </a:r>
            <a:r>
              <a:rPr lang="ru-RU" dirty="0" smtClean="0"/>
              <a:t>  ДОУ</a:t>
            </a:r>
          </a:p>
          <a:p>
            <a:r>
              <a:rPr lang="ru-RU" dirty="0" smtClean="0"/>
              <a:t>Положение о группе компенсирующей направленности для детей с ОВЗ</a:t>
            </a:r>
          </a:p>
          <a:p>
            <a:r>
              <a:rPr lang="ru-RU" dirty="0" smtClean="0"/>
              <a:t>Положение о группе комбинированной направленности для детей с ОВЗ</a:t>
            </a:r>
          </a:p>
          <a:p>
            <a:r>
              <a:rPr lang="ru-RU" dirty="0" smtClean="0"/>
              <a:t>Положение о  </a:t>
            </a:r>
            <a:r>
              <a:rPr lang="ru-RU" dirty="0" err="1" smtClean="0"/>
              <a:t>ПМПк</a:t>
            </a:r>
            <a:r>
              <a:rPr lang="ru-RU" dirty="0" smtClean="0"/>
              <a:t>  ДОУ</a:t>
            </a:r>
          </a:p>
          <a:p>
            <a:r>
              <a:rPr lang="ru-RU" dirty="0" smtClean="0"/>
              <a:t>Договор о взаимодействии МОУ ППМС «</a:t>
            </a:r>
            <a:r>
              <a:rPr lang="ru-RU" dirty="0" err="1" smtClean="0"/>
              <a:t>ЦДиК</a:t>
            </a:r>
            <a:r>
              <a:rPr lang="ru-RU" dirty="0" smtClean="0"/>
              <a:t>» и </a:t>
            </a:r>
            <a:r>
              <a:rPr lang="ru-RU" dirty="0" err="1" smtClean="0"/>
              <a:t>ПМПк</a:t>
            </a:r>
            <a:r>
              <a:rPr lang="ru-RU" dirty="0" smtClean="0"/>
              <a:t> ДОУ</a:t>
            </a:r>
          </a:p>
          <a:p>
            <a:r>
              <a:rPr lang="ru-RU" dirty="0" smtClean="0"/>
              <a:t>Договор об образовании с родителями воспитанника о его </a:t>
            </a:r>
            <a:r>
              <a:rPr lang="ru-RU" dirty="0" err="1" smtClean="0"/>
              <a:t>психолого-медико</a:t>
            </a:r>
            <a:r>
              <a:rPr lang="ru-RU" dirty="0" smtClean="0"/>
              <a:t>- педагогическом обследовании и сопровождении.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низ 9"/>
          <p:cNvSpPr/>
          <p:nvPr/>
        </p:nvSpPr>
        <p:spPr>
          <a:xfrm>
            <a:off x="5795963" y="908050"/>
            <a:ext cx="288925" cy="367347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187450" y="908050"/>
            <a:ext cx="288925" cy="2808288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8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Взаимодействие реализуется через коррекционно – развивающую службу, включающую: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1341438"/>
            <a:ext cx="4105275" cy="15835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административную группу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(заведующая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ДОУ, заместитель заведующего по УВР)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Функции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контрольно-диагностическая,   координирующая и регулирующая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0563" y="2060575"/>
            <a:ext cx="4535487" cy="1873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социально-педагогическую группу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(воспитатели, педагог дополнительного образования)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Функции: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осуществление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образовательной деятельности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3789362"/>
            <a:ext cx="3744788" cy="22319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профилактическая группа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(старшая медицинская сестра,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инструктор по физвоспитанию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музыкальный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руководитель)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Функции: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осуществление здоровья  сбережения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08513" y="4652963"/>
            <a:ext cx="4283967" cy="187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Коррекционно-психологическая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группа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педагог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– психолог и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учитель-логопед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Функции</a:t>
            </a:r>
            <a:r>
              <a:rPr lang="ru-RU" u="sng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осуществление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коррекционно-образовательной деятельности и успешной 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социализации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детей в ОВЗ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447925" y="908050"/>
            <a:ext cx="252413" cy="433388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588125" y="908050"/>
            <a:ext cx="287338" cy="1081088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Оранж - апельсинчик">
      <a:dk1>
        <a:sysClr val="windowText" lastClr="000000"/>
      </a:dk1>
      <a:lt1>
        <a:sysClr val="window" lastClr="FFFFFF"/>
      </a:lt1>
      <a:dk2>
        <a:srgbClr val="FC6900"/>
      </a:dk2>
      <a:lt2>
        <a:srgbClr val="FCE4D0"/>
      </a:lt2>
      <a:accent1>
        <a:srgbClr val="B8CCE4"/>
      </a:accent1>
      <a:accent2>
        <a:srgbClr val="C0504D"/>
      </a:accent2>
      <a:accent3>
        <a:srgbClr val="9BBB59"/>
      </a:accent3>
      <a:accent4>
        <a:srgbClr val="8064A2"/>
      </a:accent4>
      <a:accent5>
        <a:srgbClr val="DBEEF3"/>
      </a:accent5>
      <a:accent6>
        <a:srgbClr val="F79000"/>
      </a:accent6>
      <a:hlink>
        <a:srgbClr val="0000FF"/>
      </a:hlink>
      <a:folHlink>
        <a:srgbClr val="80008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2818</Words>
  <Application>Microsoft Office PowerPoint</Application>
  <PresentationFormat>Экран (4:3)</PresentationFormat>
  <Paragraphs>468</Paragraphs>
  <Slides>59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Soho</vt:lpstr>
      <vt:lpstr>        Система взаимодействия специалистов ДОУ при работе с детьми с  ОВЗ в условиях ФГОС ДО в рамках индивидуализации образования</vt:lpstr>
      <vt:lpstr>Уровни нормативно-правового обеспечения специального (коррекционного) образования и психолого-медико-педагогического сопровождения субъектов образовательного пространства</vt:lpstr>
      <vt:lpstr>Международные  нормативно-правовые акты</vt:lpstr>
      <vt:lpstr>Нормативно-правовая база –федеральная</vt:lpstr>
      <vt:lpstr>Нормативно-правовая база - правительственная</vt:lpstr>
      <vt:lpstr>Нормативно-правовая база-ведомственная</vt:lpstr>
      <vt:lpstr>Законодательно-правовые документы  Челябинской области</vt:lpstr>
      <vt:lpstr>Локальные акты ДОУ</vt:lpstr>
      <vt:lpstr>Взаимодействие реализуется через коррекционно – развивающую службу, включающую: </vt:lpstr>
      <vt:lpstr>Слайд 10</vt:lpstr>
      <vt:lpstr>Кадровые условия</vt:lpstr>
      <vt:lpstr>Слайд 12</vt:lpstr>
      <vt:lpstr>Кадровый состав, работающий с обучающимися с ОВЗ</vt:lpstr>
      <vt:lpstr>Слайд 14</vt:lpstr>
      <vt:lpstr>материально – технические условия</vt:lpstr>
      <vt:lpstr>Слайд 16</vt:lpstr>
      <vt:lpstr>Слайд 17</vt:lpstr>
      <vt:lpstr>Слайд 18</vt:lpstr>
      <vt:lpstr>Слайд 19</vt:lpstr>
      <vt:lpstr>Организационно – педагогические условия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Схематичные проекты по рпп среде</vt:lpstr>
      <vt:lpstr>Слайд 29</vt:lpstr>
      <vt:lpstr>Слайд 30</vt:lpstr>
      <vt:lpstr>Развивающие кармашки</vt:lpstr>
      <vt:lpstr>организационно – здоровьесберегающие  условия государственная политика в законе  «Об образовании РФ»</vt:lpstr>
      <vt:lpstr>Слайд 33</vt:lpstr>
      <vt:lpstr>Здоровьесбережение в доу</vt:lpstr>
      <vt:lpstr>  Научные статьи </vt:lpstr>
      <vt:lpstr>Психологические условия</vt:lpstr>
      <vt:lpstr>Слайд 37</vt:lpstr>
      <vt:lpstr>административно – правовые и финансовые условия </vt:lpstr>
      <vt:lpstr>научно – методические условия</vt:lpstr>
      <vt:lpstr> Иные публикации </vt:lpstr>
      <vt:lpstr>Слайд 41</vt:lpstr>
      <vt:lpstr>социо – культурные условия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Документация педагогов</vt:lpstr>
      <vt:lpstr>Документация  индивидуального развития ребёнка с ОВЗ</vt:lpstr>
      <vt:lpstr>Слайд 54</vt:lpstr>
      <vt:lpstr>Слайд 55</vt:lpstr>
      <vt:lpstr>Слайд 56</vt:lpstr>
      <vt:lpstr>Слайд 57</vt:lpstr>
      <vt:lpstr>Слайд 58</vt:lpstr>
      <vt:lpstr>Вывод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взаимодействия специалистов ДОУ в условиях ФГОС</dc:title>
  <dc:creator>Administrator</dc:creator>
  <cp:lastModifiedBy>admin69</cp:lastModifiedBy>
  <cp:revision>88</cp:revision>
  <dcterms:created xsi:type="dcterms:W3CDTF">2014-08-25T13:24:44Z</dcterms:created>
  <dcterms:modified xsi:type="dcterms:W3CDTF">2019-09-13T07:38:58Z</dcterms:modified>
</cp:coreProperties>
</file>